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1.xml" ContentType="application/vnd.openxmlformats-officedocument.theme+xml"/>
  <Override PartName="/ppt/tags/tag66.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3.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5.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6.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7.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3" r:id="rId1"/>
    <p:sldMasterId id="2147483728" r:id="rId2"/>
    <p:sldMasterId id="2147483946" r:id="rId3"/>
    <p:sldMasterId id="2147483962" r:id="rId4"/>
    <p:sldMasterId id="2147484027" r:id="rId5"/>
    <p:sldMasterId id="2147484058" r:id="rId6"/>
    <p:sldMasterId id="2147484099" r:id="rId7"/>
    <p:sldMasterId id="2147484120" r:id="rId8"/>
    <p:sldMasterId id="2147484148" r:id="rId9"/>
    <p:sldMasterId id="2147484188" r:id="rId10"/>
    <p:sldMasterId id="2147484219" r:id="rId11"/>
    <p:sldMasterId id="2147484239" r:id="rId12"/>
    <p:sldMasterId id="2147484258" r:id="rId13"/>
    <p:sldMasterId id="2147484269" r:id="rId14"/>
    <p:sldMasterId id="2147484289" r:id="rId15"/>
    <p:sldMasterId id="2147484313" r:id="rId16"/>
    <p:sldMasterId id="2147484336" r:id="rId17"/>
    <p:sldMasterId id="2147484350" r:id="rId18"/>
  </p:sldMasterIdLst>
  <p:notesMasterIdLst>
    <p:notesMasterId r:id="rId55"/>
  </p:notesMasterIdLst>
  <p:sldIdLst>
    <p:sldId id="338" r:id="rId19"/>
    <p:sldId id="328" r:id="rId20"/>
    <p:sldId id="329" r:id="rId21"/>
    <p:sldId id="376" r:id="rId22"/>
    <p:sldId id="357" r:id="rId23"/>
    <p:sldId id="363" r:id="rId24"/>
    <p:sldId id="409" r:id="rId25"/>
    <p:sldId id="364" r:id="rId26"/>
    <p:sldId id="365" r:id="rId27"/>
    <p:sldId id="366" r:id="rId28"/>
    <p:sldId id="340" r:id="rId29"/>
    <p:sldId id="337" r:id="rId30"/>
    <p:sldId id="1887" r:id="rId31"/>
    <p:sldId id="339" r:id="rId32"/>
    <p:sldId id="408" r:id="rId33"/>
    <p:sldId id="367" r:id="rId34"/>
    <p:sldId id="370" r:id="rId35"/>
    <p:sldId id="371" r:id="rId36"/>
    <p:sldId id="407" r:id="rId37"/>
    <p:sldId id="368" r:id="rId38"/>
    <p:sldId id="375" r:id="rId39"/>
    <p:sldId id="374" r:id="rId40"/>
    <p:sldId id="399" r:id="rId41"/>
    <p:sldId id="378" r:id="rId42"/>
    <p:sldId id="379" r:id="rId43"/>
    <p:sldId id="377" r:id="rId44"/>
    <p:sldId id="381" r:id="rId45"/>
    <p:sldId id="382" r:id="rId46"/>
    <p:sldId id="1880" r:id="rId47"/>
    <p:sldId id="1881" r:id="rId48"/>
    <p:sldId id="1882" r:id="rId49"/>
    <p:sldId id="336" r:id="rId50"/>
    <p:sldId id="1883" r:id="rId51"/>
    <p:sldId id="1885" r:id="rId52"/>
    <p:sldId id="1886" r:id="rId53"/>
    <p:sldId id="35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653AC9-B621-48BB-A218-052CFAC9AF88}">
          <p14:sldIdLst>
            <p14:sldId id="338"/>
            <p14:sldId id="328"/>
            <p14:sldId id="329"/>
          </p14:sldIdLst>
        </p14:section>
        <p14:section name="IaaS Core Services" id="{06C05ABD-8F8B-4BED-A6DF-D0BB21109170}">
          <p14:sldIdLst>
            <p14:sldId id="376"/>
            <p14:sldId id="357"/>
            <p14:sldId id="363"/>
            <p14:sldId id="409"/>
            <p14:sldId id="364"/>
            <p14:sldId id="365"/>
            <p14:sldId id="366"/>
            <p14:sldId id="340"/>
            <p14:sldId id="337"/>
            <p14:sldId id="1887"/>
            <p14:sldId id="339"/>
            <p14:sldId id="408"/>
            <p14:sldId id="367"/>
            <p14:sldId id="370"/>
            <p14:sldId id="371"/>
            <p14:sldId id="407"/>
            <p14:sldId id="368"/>
            <p14:sldId id="375"/>
            <p14:sldId id="374"/>
            <p14:sldId id="399"/>
            <p14:sldId id="378"/>
            <p14:sldId id="379"/>
            <p14:sldId id="377"/>
            <p14:sldId id="381"/>
            <p14:sldId id="382"/>
            <p14:sldId id="1880"/>
            <p14:sldId id="1881"/>
            <p14:sldId id="1882"/>
            <p14:sldId id="336"/>
            <p14:sldId id="1883"/>
            <p14:sldId id="1885"/>
            <p14:sldId id="1886"/>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153" autoAdjust="0"/>
  </p:normalViewPr>
  <p:slideViewPr>
    <p:cSldViewPr snapToGrid="0">
      <p:cViewPr varScale="1">
        <p:scale>
          <a:sx n="81" d="100"/>
          <a:sy n="81" d="100"/>
        </p:scale>
        <p:origin x="267" y="39"/>
      </p:cViewPr>
      <p:guideLst/>
    </p:cSldViewPr>
  </p:slideViewPr>
  <p:notesTextViewPr>
    <p:cViewPr>
      <p:scale>
        <a:sx n="3" d="2"/>
        <a:sy n="3" d="2"/>
      </p:scale>
      <p:origin x="0" y="0"/>
    </p:cViewPr>
  </p:notesTextViewPr>
  <p:sorterViewPr>
    <p:cViewPr varScale="1">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1"/>
              <a:t>Usage</a:t>
            </a:r>
          </a:p>
        </c:rich>
      </c:tx>
      <c:layout>
        <c:manualLayout>
          <c:xMode val="edge"/>
          <c:yMode val="edge"/>
          <c:x val="0.26027777777777772"/>
          <c:y val="0.3852976915670423"/>
        </c:manualLayout>
      </c:layout>
      <c:overlay val="0"/>
      <c:spPr>
        <a:solidFill>
          <a:schemeClr val="bg1"/>
        </a:solidFill>
        <a:ln>
          <a:solidFill>
            <a:schemeClr val="bg1">
              <a:lumMod val="50000"/>
            </a:schemeClr>
          </a:solidFill>
        </a:ln>
        <a:effectLst/>
      </c:spPr>
    </c:title>
    <c:autoTitleDeleted val="0"/>
    <c:plotArea>
      <c:layout/>
      <c:lineChart>
        <c:grouping val="standard"/>
        <c:varyColors val="0"/>
        <c:ser>
          <c:idx val="1"/>
          <c:order val="0"/>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0-6B2B-4C1B-B839-5BA4F262502D}"/>
            </c:ext>
          </c:extLst>
        </c:ser>
        <c:ser>
          <c:idx val="0"/>
          <c:order val="1"/>
          <c:spPr>
            <a:ln w="28575" cap="rnd">
              <a:solidFill>
                <a:schemeClr val="accent1"/>
              </a:solidFill>
              <a:round/>
            </a:ln>
            <a:effectLst/>
          </c:spPr>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1-6B2B-4C1B-B839-5BA4F262502D}"/>
            </c:ext>
          </c:extLst>
        </c:ser>
        <c:dLbls>
          <c:showLegendKey val="0"/>
          <c:showVal val="0"/>
          <c:showCatName val="0"/>
          <c:showSerName val="0"/>
          <c:showPercent val="0"/>
          <c:showBubbleSize val="0"/>
        </c:dLbls>
        <c:smooth val="0"/>
        <c:axId val="354814520"/>
        <c:axId val="354812552"/>
      </c:lineChart>
      <c:catAx>
        <c:axId val="354814520"/>
        <c:scaling>
          <c:orientation val="minMax"/>
        </c:scaling>
        <c:delete val="1"/>
        <c:axPos val="b"/>
        <c:majorTickMark val="none"/>
        <c:minorTickMark val="none"/>
        <c:tickLblPos val="nextTo"/>
        <c:crossAx val="354812552"/>
        <c:crosses val="autoZero"/>
        <c:auto val="1"/>
        <c:lblAlgn val="ctr"/>
        <c:lblOffset val="100"/>
        <c:noMultiLvlLbl val="0"/>
      </c:catAx>
      <c:valAx>
        <c:axId val="354812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54814520"/>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1"/>
              <a:t>Usage</a:t>
            </a:r>
          </a:p>
        </c:rich>
      </c:tx>
      <c:layout>
        <c:manualLayout>
          <c:xMode val="edge"/>
          <c:yMode val="edge"/>
          <c:x val="0.26027777777777772"/>
          <c:y val="0.3852976915670423"/>
        </c:manualLayout>
      </c:layout>
      <c:overlay val="0"/>
      <c:spPr>
        <a:solidFill>
          <a:schemeClr val="bg1"/>
        </a:solidFill>
        <a:ln>
          <a:solidFill>
            <a:schemeClr val="bg1">
              <a:lumMod val="50000"/>
            </a:schemeClr>
          </a:solidFill>
        </a:ln>
        <a:effectLst/>
      </c:spPr>
    </c:title>
    <c:autoTitleDeleted val="0"/>
    <c:plotArea>
      <c:layout/>
      <c:lineChart>
        <c:grouping val="standard"/>
        <c:varyColors val="0"/>
        <c:ser>
          <c:idx val="1"/>
          <c:order val="0"/>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0-6D8A-40AC-BEA1-017DCF6B4BB6}"/>
            </c:ext>
          </c:extLst>
        </c:ser>
        <c:ser>
          <c:idx val="0"/>
          <c:order val="1"/>
          <c:spPr>
            <a:ln w="28575" cap="rnd">
              <a:solidFill>
                <a:schemeClr val="accent1"/>
              </a:solidFill>
              <a:round/>
            </a:ln>
            <a:effectLst/>
          </c:spPr>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1-6D8A-40AC-BEA1-017DCF6B4BB6}"/>
            </c:ext>
          </c:extLst>
        </c:ser>
        <c:dLbls>
          <c:showLegendKey val="0"/>
          <c:showVal val="0"/>
          <c:showCatName val="0"/>
          <c:showSerName val="0"/>
          <c:showPercent val="0"/>
          <c:showBubbleSize val="0"/>
        </c:dLbls>
        <c:smooth val="0"/>
        <c:axId val="354814520"/>
        <c:axId val="354812552"/>
      </c:lineChart>
      <c:catAx>
        <c:axId val="354814520"/>
        <c:scaling>
          <c:orientation val="minMax"/>
        </c:scaling>
        <c:delete val="1"/>
        <c:axPos val="b"/>
        <c:majorTickMark val="none"/>
        <c:minorTickMark val="none"/>
        <c:tickLblPos val="nextTo"/>
        <c:crossAx val="354812552"/>
        <c:crosses val="autoZero"/>
        <c:auto val="1"/>
        <c:lblAlgn val="ctr"/>
        <c:lblOffset val="100"/>
        <c:noMultiLvlLbl val="0"/>
      </c:catAx>
      <c:valAx>
        <c:axId val="354812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54814520"/>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b="1"/>
              <a:t>Usage</a:t>
            </a:r>
          </a:p>
        </c:rich>
      </c:tx>
      <c:layout>
        <c:manualLayout>
          <c:xMode val="edge"/>
          <c:yMode val="edge"/>
          <c:x val="0.26027777777777772"/>
          <c:y val="0.3852976915670423"/>
        </c:manualLayout>
      </c:layout>
      <c:overlay val="0"/>
      <c:spPr>
        <a:solidFill>
          <a:schemeClr val="bg1"/>
        </a:solidFill>
        <a:ln>
          <a:solidFill>
            <a:schemeClr val="bg1">
              <a:lumMod val="50000"/>
            </a:schemeClr>
          </a:solidFill>
        </a:ln>
        <a:effectLst/>
      </c:spPr>
    </c:title>
    <c:autoTitleDeleted val="0"/>
    <c:plotArea>
      <c:layout/>
      <c:lineChart>
        <c:grouping val="standard"/>
        <c:varyColors val="0"/>
        <c:ser>
          <c:idx val="1"/>
          <c:order val="0"/>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0-6B2B-4C1B-B839-5BA4F262502D}"/>
            </c:ext>
          </c:extLst>
        </c:ser>
        <c:ser>
          <c:idx val="0"/>
          <c:order val="1"/>
          <c:spPr>
            <a:ln w="28575" cap="rnd">
              <a:solidFill>
                <a:schemeClr val="accent1"/>
              </a:solidFill>
              <a:round/>
            </a:ln>
            <a:effectLst/>
          </c:spPr>
          <c:marker>
            <c:symbol val="none"/>
          </c:marker>
          <c:val>
            <c:numRef>
              <c:f>Sheet1!$C$2:$C$36</c:f>
              <c:numCache>
                <c:formatCode>General</c:formatCode>
                <c:ptCount val="35"/>
                <c:pt idx="0">
                  <c:v>1.7539804430776995</c:v>
                </c:pt>
                <c:pt idx="1">
                  <c:v>3.3653345671864789</c:v>
                </c:pt>
                <c:pt idx="2">
                  <c:v>2.068467684648192</c:v>
                </c:pt>
                <c:pt idx="3">
                  <c:v>0.31230614012679458</c:v>
                </c:pt>
                <c:pt idx="4">
                  <c:v>7.2838025049166468</c:v>
                </c:pt>
                <c:pt idx="5">
                  <c:v>1.8084491704760808</c:v>
                </c:pt>
                <c:pt idx="6">
                  <c:v>5.9697773107087651</c:v>
                </c:pt>
                <c:pt idx="7">
                  <c:v>6.4638246895823661</c:v>
                </c:pt>
                <c:pt idx="8">
                  <c:v>6.2583293067613184</c:v>
                </c:pt>
                <c:pt idx="9">
                  <c:v>5.5154128591916729</c:v>
                </c:pt>
                <c:pt idx="10">
                  <c:v>3.111727495354446</c:v>
                </c:pt>
                <c:pt idx="11">
                  <c:v>2.6844362442008816</c:v>
                </c:pt>
                <c:pt idx="12">
                  <c:v>2.3269516905901688</c:v>
                </c:pt>
                <c:pt idx="13">
                  <c:v>7.5906372970662179</c:v>
                </c:pt>
                <c:pt idx="14">
                  <c:v>7.6284530230002137</c:v>
                </c:pt>
                <c:pt idx="15">
                  <c:v>5.8366854956788874</c:v>
                </c:pt>
                <c:pt idx="16">
                  <c:v>4.2112454489169373</c:v>
                </c:pt>
                <c:pt idx="17">
                  <c:v>1.8626804965327659</c:v>
                </c:pt>
                <c:pt idx="18">
                  <c:v>6.93438753843221</c:v>
                </c:pt>
                <c:pt idx="19">
                  <c:v>9.7927857481595062</c:v>
                </c:pt>
                <c:pt idx="20">
                  <c:v>5.0945331087202339</c:v>
                </c:pt>
                <c:pt idx="21">
                  <c:v>5.7405540991612245</c:v>
                </c:pt>
                <c:pt idx="22">
                  <c:v>33.792787974034219</c:v>
                </c:pt>
                <c:pt idx="23">
                  <c:v>31.857210274255213</c:v>
                </c:pt>
                <c:pt idx="24">
                  <c:v>38.040281022913014</c:v>
                </c:pt>
                <c:pt idx="25">
                  <c:v>38.439755041896035</c:v>
                </c:pt>
                <c:pt idx="26">
                  <c:v>30.471088501902393</c:v>
                </c:pt>
                <c:pt idx="27">
                  <c:v>36.118207478793373</c:v>
                </c:pt>
                <c:pt idx="28">
                  <c:v>4.6208390610807832</c:v>
                </c:pt>
                <c:pt idx="29">
                  <c:v>3.1737818751337619</c:v>
                </c:pt>
                <c:pt idx="30">
                  <c:v>1.0233533304725773</c:v>
                </c:pt>
                <c:pt idx="31">
                  <c:v>1.8954284992467774</c:v>
                </c:pt>
                <c:pt idx="32">
                  <c:v>1.6274427679209436</c:v>
                </c:pt>
                <c:pt idx="33">
                  <c:v>5.0226250175698661</c:v>
                </c:pt>
                <c:pt idx="34">
                  <c:v>3.4340087578473266</c:v>
                </c:pt>
              </c:numCache>
            </c:numRef>
          </c:val>
          <c:smooth val="0"/>
          <c:extLst>
            <c:ext xmlns:c16="http://schemas.microsoft.com/office/drawing/2014/chart" uri="{C3380CC4-5D6E-409C-BE32-E72D297353CC}">
              <c16:uniqueId val="{00000001-6B2B-4C1B-B839-5BA4F262502D}"/>
            </c:ext>
          </c:extLst>
        </c:ser>
        <c:dLbls>
          <c:showLegendKey val="0"/>
          <c:showVal val="0"/>
          <c:showCatName val="0"/>
          <c:showSerName val="0"/>
          <c:showPercent val="0"/>
          <c:showBubbleSize val="0"/>
        </c:dLbls>
        <c:smooth val="0"/>
        <c:axId val="354814520"/>
        <c:axId val="354812552"/>
      </c:lineChart>
      <c:catAx>
        <c:axId val="354814520"/>
        <c:scaling>
          <c:orientation val="minMax"/>
        </c:scaling>
        <c:delete val="1"/>
        <c:axPos val="b"/>
        <c:majorTickMark val="none"/>
        <c:minorTickMark val="none"/>
        <c:tickLblPos val="nextTo"/>
        <c:crossAx val="354812552"/>
        <c:crosses val="autoZero"/>
        <c:auto val="1"/>
        <c:lblAlgn val="ctr"/>
        <c:lblOffset val="100"/>
        <c:noMultiLvlLbl val="0"/>
      </c:catAx>
      <c:valAx>
        <c:axId val="3548125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54814520"/>
        <c:crosses val="autoZero"/>
        <c:crossBetween val="between"/>
      </c:valAx>
    </c:plotArea>
    <c:plotVisOnly val="1"/>
    <c:dispBlanksAs val="gap"/>
    <c:showDLblsOverMax val="0"/>
  </c:chart>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1C3FD-AA1B-47EA-9DF1-6B966B4BE7D5}"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18143-0597-44D0-B6DD-926DDC615240}" type="slidenum">
              <a:rPr lang="en-US" smtClean="0"/>
              <a:t>‹#›</a:t>
            </a:fld>
            <a:endParaRPr lang="en-US"/>
          </a:p>
        </p:txBody>
      </p:sp>
    </p:spTree>
    <p:extLst>
      <p:ext uri="{BB962C8B-B14F-4D97-AF65-F5344CB8AC3E}">
        <p14:creationId xmlns:p14="http://schemas.microsoft.com/office/powerpoint/2010/main" val="32164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130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7298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270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736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681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45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15</a:t>
            </a:fld>
            <a:endParaRPr lang="en-US"/>
          </a:p>
        </p:txBody>
      </p:sp>
    </p:spTree>
    <p:extLst>
      <p:ext uri="{BB962C8B-B14F-4D97-AF65-F5344CB8AC3E}">
        <p14:creationId xmlns:p14="http://schemas.microsoft.com/office/powerpoint/2010/main" val="424698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2297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2806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97396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19</a:t>
            </a:fld>
            <a:endParaRPr lang="en-US"/>
          </a:p>
        </p:txBody>
      </p:sp>
    </p:spTree>
    <p:extLst>
      <p:ext uri="{BB962C8B-B14F-4D97-AF65-F5344CB8AC3E}">
        <p14:creationId xmlns:p14="http://schemas.microsoft.com/office/powerpoint/2010/main" val="47964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55513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3131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31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For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555132" rtl="0" eaLnBrk="1" fontAlgn="auto" latinLnBrk="0" hangingPunct="1">
              <a:lnSpc>
                <a:spcPct val="100000"/>
              </a:lnSpc>
              <a:spcBef>
                <a:spcPts val="0"/>
              </a:spcBef>
              <a:spcAft>
                <a:spcPts val="0"/>
              </a:spcAft>
              <a:buClrTx/>
              <a:buSzTx/>
              <a:buFontTx/>
              <a:buNone/>
              <a:tabLst/>
              <a:defRPr/>
            </a:pPr>
            <a:fld id="{543DBCA7-C42C-4C18-94AE-23B6FC70D1A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5513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55513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55513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775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5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57414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6855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23</a:t>
            </a:fld>
            <a:endParaRPr lang="en-US"/>
          </a:p>
        </p:txBody>
      </p:sp>
    </p:spTree>
    <p:extLst>
      <p:ext uri="{BB962C8B-B14F-4D97-AF65-F5344CB8AC3E}">
        <p14:creationId xmlns:p14="http://schemas.microsoft.com/office/powerpoint/2010/main" val="346907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80842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37466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36311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27687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936594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5249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E5255-EE34-4A9A-AAAF-4B6F88600A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78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356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127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040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754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706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329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4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8735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64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4972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7</a:t>
            </a:fld>
            <a:endParaRPr lang="en-US"/>
          </a:p>
        </p:txBody>
      </p:sp>
    </p:spTree>
    <p:extLst>
      <p:ext uri="{BB962C8B-B14F-4D97-AF65-F5344CB8AC3E}">
        <p14:creationId xmlns:p14="http://schemas.microsoft.com/office/powerpoint/2010/main" val="191754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4037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4/15/2019 9:57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78782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vmlDrawing" Target="../drawings/vmlDrawing51.vml"/><Relationship Id="rId5" Type="http://schemas.openxmlformats.org/officeDocument/2006/relationships/image" Target="../media/image3.emf"/><Relationship Id="rId4" Type="http://schemas.openxmlformats.org/officeDocument/2006/relationships/oleObject" Target="../embeddings/oleObject51.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xml"/><Relationship Id="rId1" Type="http://schemas.openxmlformats.org/officeDocument/2006/relationships/vmlDrawing" Target="../drawings/vmlDrawing52.vml"/><Relationship Id="rId5" Type="http://schemas.openxmlformats.org/officeDocument/2006/relationships/image" Target="../media/image3.emf"/><Relationship Id="rId4" Type="http://schemas.openxmlformats.org/officeDocument/2006/relationships/oleObject" Target="../embeddings/oleObject52.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vmlDrawing" Target="../drawings/vmlDrawing53.vml"/><Relationship Id="rId5" Type="http://schemas.openxmlformats.org/officeDocument/2006/relationships/image" Target="../media/image3.emf"/><Relationship Id="rId4" Type="http://schemas.openxmlformats.org/officeDocument/2006/relationships/oleObject" Target="../embeddings/oleObject53.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xml"/><Relationship Id="rId1" Type="http://schemas.openxmlformats.org/officeDocument/2006/relationships/vmlDrawing" Target="../drawings/vmlDrawing54.vml"/><Relationship Id="rId5" Type="http://schemas.openxmlformats.org/officeDocument/2006/relationships/image" Target="../media/image3.emf"/><Relationship Id="rId4" Type="http://schemas.openxmlformats.org/officeDocument/2006/relationships/oleObject" Target="../embeddings/oleObject54.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vmlDrawing" Target="../drawings/vmlDrawing55.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55.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xml"/><Relationship Id="rId1" Type="http://schemas.openxmlformats.org/officeDocument/2006/relationships/vmlDrawing" Target="../drawings/vmlDrawing56.vml"/><Relationship Id="rId5" Type="http://schemas.openxmlformats.org/officeDocument/2006/relationships/image" Target="../media/image3.emf"/><Relationship Id="rId4" Type="http://schemas.openxmlformats.org/officeDocument/2006/relationships/oleObject" Target="../embeddings/oleObject56.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vmlDrawing" Target="../drawings/vmlDrawing57.vml"/><Relationship Id="rId5" Type="http://schemas.openxmlformats.org/officeDocument/2006/relationships/image" Target="../media/image3.emf"/><Relationship Id="rId4" Type="http://schemas.openxmlformats.org/officeDocument/2006/relationships/oleObject" Target="../embeddings/oleObject57.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xml"/><Relationship Id="rId1" Type="http://schemas.openxmlformats.org/officeDocument/2006/relationships/vmlDrawing" Target="../drawings/vmlDrawing58.vml"/><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xml"/><Relationship Id="rId1" Type="http://schemas.openxmlformats.org/officeDocument/2006/relationships/vmlDrawing" Target="../drawings/vmlDrawing59.vml"/><Relationship Id="rId5" Type="http://schemas.openxmlformats.org/officeDocument/2006/relationships/image" Target="../media/image3.emf"/><Relationship Id="rId4" Type="http://schemas.openxmlformats.org/officeDocument/2006/relationships/oleObject" Target="../embeddings/oleObject59.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xml"/><Relationship Id="rId1" Type="http://schemas.openxmlformats.org/officeDocument/2006/relationships/vmlDrawing" Target="../drawings/vmlDrawing60.vml"/><Relationship Id="rId5" Type="http://schemas.openxmlformats.org/officeDocument/2006/relationships/image" Target="../media/image3.emf"/><Relationship Id="rId4" Type="http://schemas.openxmlformats.org/officeDocument/2006/relationships/oleObject" Target="../embeddings/oleObject60.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1.xml"/><Relationship Id="rId1" Type="http://schemas.openxmlformats.org/officeDocument/2006/relationships/vmlDrawing" Target="../drawings/vmlDrawing61.v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emf"/><Relationship Id="rId4" Type="http://schemas.openxmlformats.org/officeDocument/2006/relationships/image" Target="../media/image22.png"/><Relationship Id="rId9" Type="http://schemas.openxmlformats.org/officeDocument/2006/relationships/oleObject" Target="../embeddings/oleObject61.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xml"/><Relationship Id="rId1" Type="http://schemas.openxmlformats.org/officeDocument/2006/relationships/vmlDrawing" Target="../drawings/vmlDrawing62.vml"/><Relationship Id="rId5" Type="http://schemas.openxmlformats.org/officeDocument/2006/relationships/image" Target="../media/image3.emf"/><Relationship Id="rId4" Type="http://schemas.openxmlformats.org/officeDocument/2006/relationships/oleObject" Target="../embeddings/oleObject62.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xml"/><Relationship Id="rId1" Type="http://schemas.openxmlformats.org/officeDocument/2006/relationships/vmlDrawing" Target="../drawings/vmlDrawing63.vml"/><Relationship Id="rId6" Type="http://schemas.openxmlformats.org/officeDocument/2006/relationships/image" Target="../media/image27.png"/><Relationship Id="rId5" Type="http://schemas.openxmlformats.org/officeDocument/2006/relationships/image" Target="../media/image3.emf"/><Relationship Id="rId4" Type="http://schemas.openxmlformats.org/officeDocument/2006/relationships/oleObject" Target="../embeddings/oleObject63.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xml"/><Relationship Id="rId1" Type="http://schemas.openxmlformats.org/officeDocument/2006/relationships/vmlDrawing" Target="../drawings/vmlDrawing64.vml"/><Relationship Id="rId6" Type="http://schemas.openxmlformats.org/officeDocument/2006/relationships/image" Target="../media/image28.png"/><Relationship Id="rId5" Type="http://schemas.openxmlformats.org/officeDocument/2006/relationships/image" Target="../media/image3.emf"/><Relationship Id="rId4" Type="http://schemas.openxmlformats.org/officeDocument/2006/relationships/oleObject" Target="../embeddings/oleObject64.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xml"/><Relationship Id="rId1" Type="http://schemas.openxmlformats.org/officeDocument/2006/relationships/vmlDrawing" Target="../drawings/vmlDrawing65.vml"/><Relationship Id="rId6" Type="http://schemas.openxmlformats.org/officeDocument/2006/relationships/image" Target="../media/image3.emf"/><Relationship Id="rId5" Type="http://schemas.openxmlformats.org/officeDocument/2006/relationships/oleObject" Target="../embeddings/oleObject65.bin"/><Relationship Id="rId4" Type="http://schemas.openxmlformats.org/officeDocument/2006/relationships/image" Target="../media/image29.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jpeg"/><Relationship Id="rId1" Type="http://schemas.openxmlformats.org/officeDocument/2006/relationships/slideMaster" Target="../slideMasters/slideMaster10.xml"/><Relationship Id="rId4" Type="http://schemas.openxmlformats.org/officeDocument/2006/relationships/image" Target="../media/image43.emf"/></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6.xml"/><Relationship Id="rId1" Type="http://schemas.openxmlformats.org/officeDocument/2006/relationships/vmlDrawing" Target="../drawings/vmlDrawing66.vml"/><Relationship Id="rId5" Type="http://schemas.openxmlformats.org/officeDocument/2006/relationships/image" Target="../media/image49.emf"/><Relationship Id="rId4" Type="http://schemas.openxmlformats.org/officeDocument/2006/relationships/oleObject" Target="../embeddings/oleObject66.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68.jpeg"/><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emf"/><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8.jpe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jp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2.jp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3.emf"/><Relationship Id="rId4" Type="http://schemas.openxmlformats.org/officeDocument/2006/relationships/oleObject" Target="../embeddings/oleObject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3.emf"/><Relationship Id="rId4" Type="http://schemas.openxmlformats.org/officeDocument/2006/relationships/oleObject" Target="../embeddings/oleObject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3.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3.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3.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4.xml"/><Relationship Id="rId7" Type="http://schemas.openxmlformats.org/officeDocument/2006/relationships/image" Target="../media/image15.jpe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4.jpeg"/><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6.jpeg"/><Relationship Id="rId5" Type="http://schemas.openxmlformats.org/officeDocument/2006/relationships/image" Target="../media/image3.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7.jpeg"/><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18.jpeg"/><Relationship Id="rId5" Type="http://schemas.openxmlformats.org/officeDocument/2006/relationships/image" Target="../media/image3.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19.jpeg"/><Relationship Id="rId5" Type="http://schemas.openxmlformats.org/officeDocument/2006/relationships/image" Target="../media/image3.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20.jpeg"/><Relationship Id="rId5" Type="http://schemas.openxmlformats.org/officeDocument/2006/relationships/image" Target="../media/image3.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3.emf"/><Relationship Id="rId4" Type="http://schemas.openxmlformats.org/officeDocument/2006/relationships/oleObject" Target="../embeddings/oleObject2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3.emf"/><Relationship Id="rId4" Type="http://schemas.openxmlformats.org/officeDocument/2006/relationships/oleObject" Target="../embeddings/oleObject2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3.emf"/><Relationship Id="rId4" Type="http://schemas.openxmlformats.org/officeDocument/2006/relationships/oleObject" Target="../embeddings/oleObject2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5.xml"/><Relationship Id="rId1" Type="http://schemas.openxmlformats.org/officeDocument/2006/relationships/vmlDrawing" Target="../drawings/vmlDrawing25.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3.emf"/><Relationship Id="rId4" Type="http://schemas.openxmlformats.org/officeDocument/2006/relationships/oleObject" Target="../embeddings/oleObject2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3.emf"/><Relationship Id="rId4" Type="http://schemas.openxmlformats.org/officeDocument/2006/relationships/oleObject" Target="../embeddings/oleObject3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3.emf"/><Relationship Id="rId4" Type="http://schemas.openxmlformats.org/officeDocument/2006/relationships/oleObject" Target="../embeddings/oleObject33.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3.emf"/><Relationship Id="rId4" Type="http://schemas.openxmlformats.org/officeDocument/2006/relationships/oleObject" Target="../embeddings/oleObject34.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3.emf"/><Relationship Id="rId4" Type="http://schemas.openxmlformats.org/officeDocument/2006/relationships/oleObject" Target="../embeddings/oleObject3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6.xml"/><Relationship Id="rId1" Type="http://schemas.openxmlformats.org/officeDocument/2006/relationships/vmlDrawing" Target="../drawings/vmlDrawing36.vml"/><Relationship Id="rId5" Type="http://schemas.openxmlformats.org/officeDocument/2006/relationships/image" Target="../media/image3.emf"/><Relationship Id="rId4" Type="http://schemas.openxmlformats.org/officeDocument/2006/relationships/oleObject" Target="../embeddings/oleObject36.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3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8.xml"/><Relationship Id="rId1" Type="http://schemas.openxmlformats.org/officeDocument/2006/relationships/vmlDrawing" Target="../drawings/vmlDrawing38.vml"/><Relationship Id="rId5" Type="http://schemas.openxmlformats.org/officeDocument/2006/relationships/image" Target="../media/image3.emf"/><Relationship Id="rId4" Type="http://schemas.openxmlformats.org/officeDocument/2006/relationships/oleObject" Target="../embeddings/oleObject3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xml"/><Relationship Id="rId1" Type="http://schemas.openxmlformats.org/officeDocument/2006/relationships/vmlDrawing" Target="../drawings/vmlDrawing39.vml"/><Relationship Id="rId5" Type="http://schemas.openxmlformats.org/officeDocument/2006/relationships/image" Target="../media/image3.emf"/><Relationship Id="rId4" Type="http://schemas.openxmlformats.org/officeDocument/2006/relationships/oleObject" Target="../embeddings/oleObject3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0.xml"/><Relationship Id="rId1" Type="http://schemas.openxmlformats.org/officeDocument/2006/relationships/vmlDrawing" Target="../drawings/vmlDrawing40.vml"/><Relationship Id="rId5" Type="http://schemas.openxmlformats.org/officeDocument/2006/relationships/image" Target="../media/image3.emf"/><Relationship Id="rId4" Type="http://schemas.openxmlformats.org/officeDocument/2006/relationships/oleObject" Target="../embeddings/oleObject4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xml"/><Relationship Id="rId1" Type="http://schemas.openxmlformats.org/officeDocument/2006/relationships/vmlDrawing" Target="../drawings/vmlDrawing41.vml"/><Relationship Id="rId5" Type="http://schemas.openxmlformats.org/officeDocument/2006/relationships/image" Target="../media/image3.emf"/><Relationship Id="rId4" Type="http://schemas.openxmlformats.org/officeDocument/2006/relationships/oleObject" Target="../embeddings/oleObject4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xml"/><Relationship Id="rId1" Type="http://schemas.openxmlformats.org/officeDocument/2006/relationships/vmlDrawing" Target="../drawings/vmlDrawing42.vml"/><Relationship Id="rId5" Type="http://schemas.openxmlformats.org/officeDocument/2006/relationships/image" Target="../media/image3.emf"/><Relationship Id="rId4" Type="http://schemas.openxmlformats.org/officeDocument/2006/relationships/oleObject" Target="../embeddings/oleObject42.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43.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xml"/><Relationship Id="rId1" Type="http://schemas.openxmlformats.org/officeDocument/2006/relationships/vmlDrawing" Target="../drawings/vmlDrawing44.vml"/><Relationship Id="rId5" Type="http://schemas.openxmlformats.org/officeDocument/2006/relationships/image" Target="../media/image3.emf"/><Relationship Id="rId4" Type="http://schemas.openxmlformats.org/officeDocument/2006/relationships/oleObject" Target="../embeddings/oleObject44.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xml"/><Relationship Id="rId1" Type="http://schemas.openxmlformats.org/officeDocument/2006/relationships/vmlDrawing" Target="../drawings/vmlDrawing45.vml"/><Relationship Id="rId5" Type="http://schemas.openxmlformats.org/officeDocument/2006/relationships/image" Target="../media/image3.emf"/><Relationship Id="rId4" Type="http://schemas.openxmlformats.org/officeDocument/2006/relationships/oleObject" Target="../embeddings/oleObject45.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xml"/><Relationship Id="rId1" Type="http://schemas.openxmlformats.org/officeDocument/2006/relationships/vmlDrawing" Target="../drawings/vmlDrawing46.vml"/><Relationship Id="rId5" Type="http://schemas.openxmlformats.org/officeDocument/2006/relationships/image" Target="../media/image3.emf"/><Relationship Id="rId4" Type="http://schemas.openxmlformats.org/officeDocument/2006/relationships/oleObject" Target="../embeddings/oleObject46.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vmlDrawing" Target="../drawings/vmlDrawing48.vml"/><Relationship Id="rId5" Type="http://schemas.openxmlformats.org/officeDocument/2006/relationships/image" Target="../media/image3.emf"/><Relationship Id="rId4" Type="http://schemas.openxmlformats.org/officeDocument/2006/relationships/oleObject" Target="../embeddings/oleObject48.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49.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xml"/><Relationship Id="rId1" Type="http://schemas.openxmlformats.org/officeDocument/2006/relationships/vmlDrawing" Target="../drawings/vmlDrawing50.vml"/><Relationship Id="rId5" Type="http://schemas.openxmlformats.org/officeDocument/2006/relationships/image" Target="../media/image3.emf"/><Relationship Id="rId4" Type="http://schemas.openxmlformats.org/officeDocument/2006/relationships/oleObject" Target="../embeddings/oleObject5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defRPr/>
            </a:pPr>
            <a:r>
              <a:rPr lang="en-US" sz="7098"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841008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81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 name="Footer Placeholder 1"/>
          <p:cNvSpPr>
            <a:spLocks noGrp="1"/>
          </p:cNvSpPr>
          <p:nvPr>
            <p:ph type="ftr" sz="quarter" idx="10"/>
          </p:nvPr>
        </p:nvSpPr>
        <p:spPr>
          <a:xfrm>
            <a:off x="573712" y="6561766"/>
            <a:ext cx="3859607" cy="134483"/>
          </a:xfrm>
          <a:prstGeom prst="rect">
            <a:avLst/>
          </a:prstGeom>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068359" y="6561766"/>
            <a:ext cx="555596" cy="134483"/>
          </a:xfrm>
          <a:prstGeom prst="rect">
            <a:avLst/>
          </a:prstGeom>
        </p:spPr>
        <p:txBody>
          <a:bodyPr/>
          <a:lstStyle/>
          <a:p>
            <a:pPr defTabSz="914274"/>
            <a:fld id="{27258FFF-F925-446B-8502-81C933981705}" type="slidenum">
              <a:rPr lang="en-US">
                <a:solidFill>
                  <a:srgbClr val="505050"/>
                </a:solidFill>
              </a:rPr>
              <a:pPr defTabSz="914274"/>
              <a:t>‹#›</a:t>
            </a:fld>
            <a:endParaRPr lang="en-US">
              <a:solidFill>
                <a:srgbClr val="505050"/>
              </a:solidFill>
            </a:endParaRPr>
          </a:p>
        </p:txBody>
      </p:sp>
    </p:spTree>
    <p:extLst>
      <p:ext uri="{BB962C8B-B14F-4D97-AF65-F5344CB8AC3E}">
        <p14:creationId xmlns:p14="http://schemas.microsoft.com/office/powerpoint/2010/main" val="2020324032"/>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93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5672511"/>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037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672656904"/>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13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018328686"/>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24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5">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313140664"/>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344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1571791838"/>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446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779706493"/>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549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8852573"/>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651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572465189"/>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753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a:solidFill>
            <a:schemeClr val="accent6"/>
          </a:solidFill>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a:solidFill>
            <a:schemeClr val="accent6"/>
          </a:solidFill>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642557486"/>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85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6">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3072137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51712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3131" y="291070"/>
            <a:ext cx="11653523" cy="6125745"/>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09587" name="think-cell Slide" r:id="rId9" imgW="270" imgH="270" progId="TCLayout.ActiveDocument.1">
                  <p:embed/>
                </p:oleObj>
              </mc:Choice>
              <mc:Fallback>
                <p:oleObj name="think-cell Slide" r:id="rId9" imgW="270" imgH="270" progId="TCLayout.ActiveDocument.1">
                  <p:embed/>
                  <p:pic>
                    <p:nvPicPr>
                      <p:cNvPr id="5" name="Object 4" hidden="1"/>
                      <p:cNvPicPr/>
                      <p:nvPr/>
                    </p:nvPicPr>
                    <p:blipFill>
                      <a:blip r:embed="rId10"/>
                      <a:stretch>
                        <a:fillRect/>
                      </a:stretch>
                    </p:blipFill>
                    <p:spPr>
                      <a:xfrm>
                        <a:off x="1558"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6"/>
            <a:ext cx="11007661" cy="1686801"/>
          </a:xfrm>
        </p:spPr>
        <p:txBody>
          <a:bodyPr/>
          <a:lstStyle>
            <a:lvl1pPr>
              <a:defRPr sz="8625">
                <a:solidFill>
                  <a:schemeClr val="bg1"/>
                </a:solidFill>
              </a:defRPr>
            </a:lvl1pPr>
          </a:lstStyle>
          <a:p>
            <a:r>
              <a:rPr lang="en-US" dirty="0"/>
              <a:t>Title</a:t>
            </a:r>
          </a:p>
        </p:txBody>
      </p:sp>
    </p:spTree>
    <p:extLst>
      <p:ext uri="{BB962C8B-B14F-4D97-AF65-F5344CB8AC3E}">
        <p14:creationId xmlns:p14="http://schemas.microsoft.com/office/powerpoint/2010/main" val="1441986109"/>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061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2" y="2100816"/>
            <a:ext cx="11007661" cy="1686801"/>
          </a:xfrm>
        </p:spPr>
        <p:txBody>
          <a:bodyPr/>
          <a:lstStyle>
            <a:lvl1pPr>
              <a:defRPr sz="8625">
                <a:solidFill>
                  <a:schemeClr val="bg1"/>
                </a:solidFill>
              </a:defRPr>
            </a:lvl1pPr>
          </a:lstStyle>
          <a:p>
            <a:r>
              <a:rPr lang="en-US" dirty="0"/>
              <a:t>Title</a:t>
            </a:r>
          </a:p>
        </p:txBody>
      </p:sp>
    </p:spTree>
    <p:extLst>
      <p:ext uri="{BB962C8B-B14F-4D97-AF65-F5344CB8AC3E}">
        <p14:creationId xmlns:p14="http://schemas.microsoft.com/office/powerpoint/2010/main" val="1627232453"/>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163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3"/>
            <a:ext cx="11007661" cy="1703429"/>
          </a:xfrm>
        </p:spPr>
        <p:txBody>
          <a:bodyPr anchor="ctr"/>
          <a:lstStyle>
            <a:lvl1pPr>
              <a:defRPr sz="5881">
                <a:solidFill>
                  <a:schemeClr val="tx2"/>
                </a:solidFill>
              </a:defRPr>
            </a:lvl1pPr>
          </a:lstStyle>
          <a:p>
            <a:r>
              <a:rPr lang="en-US"/>
              <a:t>Thank you</a:t>
            </a:r>
          </a:p>
        </p:txBody>
      </p:sp>
      <p:pic>
        <p:nvPicPr>
          <p:cNvPr id="5" name="Picture 4"/>
          <p:cNvPicPr>
            <a:picLocks noChangeAspect="1"/>
          </p:cNvPicPr>
          <p:nvPr userDrawn="1"/>
        </p:nvPicPr>
        <p:blipFill>
          <a:blip r:embed="rId6"/>
          <a:stretch>
            <a:fillRect/>
          </a:stretch>
        </p:blipFill>
        <p:spPr>
          <a:xfrm>
            <a:off x="233191" y="238147"/>
            <a:ext cx="1379699" cy="331724"/>
          </a:xfrm>
          <a:prstGeom prst="rect">
            <a:avLst/>
          </a:prstGeom>
        </p:spPr>
      </p:pic>
    </p:spTree>
    <p:extLst>
      <p:ext uri="{BB962C8B-B14F-4D97-AF65-F5344CB8AC3E}">
        <p14:creationId xmlns:p14="http://schemas.microsoft.com/office/powerpoint/2010/main" val="1473755255"/>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26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4" name="Picture 1560"/>
          <p:cNvPicPr>
            <a:picLocks noChangeAspect="1" noChangeArrowheads="1"/>
          </p:cNvPicPr>
          <p:nvPr userDrawn="1"/>
        </p:nvPicPr>
        <p:blipFill>
          <a:blip r:embed="rId6">
            <a:extLst>
              <a:ext uri="{28A0092B-C50C-407E-A947-70E740481C1C}">
                <a14:useLocalDpi xmlns:a14="http://schemas.microsoft.com/office/drawing/2010/main"/>
              </a:ext>
            </a:extLst>
          </a:blip>
          <a:stretch>
            <a:fillRect/>
          </a:stretch>
        </p:blipFill>
        <p:spPr bwMode="auto">
          <a:xfrm>
            <a:off x="386332" y="3030869"/>
            <a:ext cx="3137758" cy="71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6935037"/>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7_44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16008"/>
            <a:ext cx="12192000" cy="6874008"/>
          </a:xfrm>
          <a:prstGeom prst="rect">
            <a:avLst/>
          </a:prstGeom>
        </p:spPr>
      </p:pic>
      <p:sp>
        <p:nvSpPr>
          <p:cNvPr id="8" name="Rectangle 29"/>
          <p:cNvSpPr/>
          <p:nvPr userDrawn="1"/>
        </p:nvSpPr>
        <p:spPr bwMode="auto">
          <a:xfrm>
            <a:off x="1" y="-16008"/>
            <a:ext cx="12199716" cy="6858001"/>
          </a:xfrm>
          <a:prstGeom prst="rect">
            <a:avLst/>
          </a:prstGeom>
          <a:gradFill>
            <a:gsLst>
              <a:gs pos="20000">
                <a:schemeClr val="bg1">
                  <a:lumMod val="95000"/>
                  <a:alpha val="90000"/>
                </a:schemeClr>
              </a:gs>
              <a:gs pos="0">
                <a:schemeClr val="bg1">
                  <a:lumMod val="95000"/>
                  <a:alpha val="88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113683"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69472277"/>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33642"/>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533642"/>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53670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19128"/>
            <a:ext cx="11655840" cy="899665"/>
          </a:xfrm>
        </p:spPr>
        <p:txBody>
          <a:bodyPr/>
          <a:lstStyle>
            <a:lvl1pPr>
              <a:defRPr sz="3920"/>
            </a:lvl1pPr>
          </a:lstStyle>
          <a:p>
            <a:r>
              <a:rPr lang="en-US" dirty="0"/>
              <a:t>Click to edit Master title style</a:t>
            </a:r>
          </a:p>
        </p:txBody>
      </p:sp>
    </p:spTree>
    <p:extLst>
      <p:ext uri="{BB962C8B-B14F-4D97-AF65-F5344CB8AC3E}">
        <p14:creationId xmlns:p14="http://schemas.microsoft.com/office/powerpoint/2010/main" val="560177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31682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497077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9889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7954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91058"/>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991058"/>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868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9872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1293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216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Rectangle 6"/>
          <p:cNvSpPr/>
          <p:nvPr userDrawn="1"/>
        </p:nvSpPr>
        <p:spPr>
          <a:xfrm>
            <a:off x="200022" y="166256"/>
            <a:ext cx="11762509" cy="655522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1770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FFFFFF"/>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FFFFFF"/>
                    </a:gs>
                    <a:gs pos="11940">
                      <a:srgbClr val="FFFFFF"/>
                    </a:gs>
                  </a:gsLst>
                  <a:lin ang="5400000" scaled="0"/>
                </a:gradFill>
              </a:rPr>
              <a:pPr defTabSz="914367">
                <a:def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65453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0373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505050"/>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4255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33201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94688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1653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9278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30372477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58739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9218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1388572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24848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32052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7876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83572263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5"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96794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4367">
              <a:lnSpc>
                <a:spcPct val="90000"/>
              </a:lnSpc>
              <a:spcAft>
                <a:spcPts val="588"/>
              </a:spcAft>
              <a:defRPr/>
            </a:pPr>
            <a:endParaRPr lang="en-US" sz="2353" dirty="0">
              <a:gradFill>
                <a:gsLst>
                  <a:gs pos="2917">
                    <a:srgbClr val="FFFFFF"/>
                  </a:gs>
                  <a:gs pos="30000">
                    <a:srgbClr val="FFFFFF"/>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115720"/>
            <a:ext cx="7680958" cy="834894"/>
          </a:xfrm>
        </p:spPr>
        <p:txBody>
          <a:bodyPr anchor="ctr"/>
          <a:lstStyle>
            <a:lvl1pPr marL="0" indent="0" algn="l">
              <a:lnSpc>
                <a:spcPts val="2549"/>
              </a:lnSpc>
              <a:buNone/>
              <a:defRPr sz="1568">
                <a:solidFill>
                  <a:schemeClr val="tx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0362133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43580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575789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2499307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621064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0622555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3"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4"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797451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580725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869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90209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33742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78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119246073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622" tIns="44809" rIns="89622" bIns="4480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784" dirty="0">
                <a:solidFill>
                  <a:srgbClr val="FFFFFF"/>
                </a:solidFill>
              </a:rPr>
              <a:t>3</a:t>
            </a:r>
          </a:p>
        </p:txBody>
      </p:sp>
      <p:sp>
        <p:nvSpPr>
          <p:cNvPr id="16" name="Title 1"/>
          <p:cNvSpPr>
            <a:spLocks noGrp="1"/>
          </p:cNvSpPr>
          <p:nvPr>
            <p:ph type="title" hasCustomPrompt="1"/>
          </p:nvPr>
        </p:nvSpPr>
        <p:spPr>
          <a:xfrm>
            <a:off x="266922" y="289512"/>
            <a:ext cx="11655840" cy="747897"/>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7" y="1008624"/>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874575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997696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69240" y="1189178"/>
            <a:ext cx="11653523" cy="2118419"/>
          </a:xfrm>
          <a:prstGeom prst="rect">
            <a:avLst/>
          </a:prstGeom>
        </p:spPr>
        <p:txBody>
          <a:bodyPr/>
          <a:lstStyle>
            <a:lvl1pPr marL="0" indent="0">
              <a:buNone/>
              <a:defRPr>
                <a:solidFill>
                  <a:schemeClr val="tx1"/>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a:xfrm>
            <a:off x="661481" y="6322757"/>
            <a:ext cx="4378794" cy="364224"/>
          </a:xfrm>
          <a:prstGeom prst="rect">
            <a:avLst/>
          </a:prstGeom>
        </p:spPr>
        <p:txBody>
          <a:bodyPr/>
          <a:lstStyle/>
          <a:p>
            <a:pPr defTabSz="914367">
              <a:defRPr/>
            </a:pPr>
            <a:r>
              <a:rPr lang="en-US" sz="1765">
                <a:solidFill>
                  <a:srgbClr val="505050"/>
                </a:solidFill>
              </a:rPr>
              <a:t>Microsoft Confidential</a:t>
            </a:r>
          </a:p>
        </p:txBody>
      </p:sp>
      <p:sp>
        <p:nvSpPr>
          <p:cNvPr id="4" name="Slide Number Placeholder 3"/>
          <p:cNvSpPr>
            <a:spLocks noGrp="1"/>
          </p:cNvSpPr>
          <p:nvPr>
            <p:ph type="sldNum" sz="quarter" idx="12"/>
          </p:nvPr>
        </p:nvSpPr>
        <p:spPr>
          <a:xfrm>
            <a:off x="310437" y="6322757"/>
            <a:ext cx="349196" cy="364224"/>
          </a:xfrm>
          <a:prstGeom prst="rect">
            <a:avLst/>
          </a:prstGeom>
        </p:spPr>
        <p:txBody>
          <a:bodyPr/>
          <a:lstStyle/>
          <a:p>
            <a:pPr defTabSz="914367">
              <a:defRPr/>
            </a:pPr>
            <a:fld id="{7928D0D2-C1DF-4962-A002-C3E12A58542C}"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923176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1"/>
                </a:solidFill>
              </a:defRPr>
            </a:lvl1pPr>
          </a:lstStyle>
          <a:p>
            <a:r>
              <a:rPr lang="en-US"/>
              <a:t>Lorem ipsum dolor sit.</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03391222"/>
      </p:ext>
    </p:extLst>
  </p:cSld>
  <p:clrMapOvr>
    <a:masterClrMapping/>
  </p:clrMapOvr>
  <p:transition spd="slow">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09" fontAlgn="base">
              <a:lnSpc>
                <a:spcPct val="90000"/>
              </a:lnSpc>
              <a:spcBef>
                <a:spcPct val="0"/>
              </a:spcBef>
              <a:spcAft>
                <a:spcPct val="0"/>
              </a:spcAft>
              <a:defRPr/>
            </a:pPr>
            <a:r>
              <a:rPr lang="en-US" sz="7100"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35449483"/>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Tree>
    <p:extLst>
      <p:ext uri="{BB962C8B-B14F-4D97-AF65-F5344CB8AC3E}">
        <p14:creationId xmlns:p14="http://schemas.microsoft.com/office/powerpoint/2010/main" val="404713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7286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7264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17881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89845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6347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1" y="1564370"/>
            <a:ext cx="10515600" cy="1767981"/>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7204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275312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2932864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7" y="-13863"/>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defRPr/>
            </a:pPr>
            <a:endParaRPr lang="en-US" sz="1799" dirty="0">
              <a:solidFill>
                <a:srgbClr val="FFFFFF"/>
              </a:solidFill>
            </a:endParaRPr>
          </a:p>
        </p:txBody>
      </p:sp>
      <p:sp>
        <p:nvSpPr>
          <p:cNvPr id="12" name="Title 11"/>
          <p:cNvSpPr>
            <a:spLocks noGrp="1"/>
          </p:cNvSpPr>
          <p:nvPr>
            <p:ph type="title" hasCustomPrompt="1"/>
          </p:nvPr>
        </p:nvSpPr>
        <p:spPr>
          <a:xfrm>
            <a:off x="619412" y="365127"/>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538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95748376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8"/>
            <a:ext cx="5370607" cy="1975031"/>
          </a:xfrm>
          <a:prstGeom prst="rect">
            <a:avLst/>
          </a:prstGeom>
        </p:spPr>
      </p:pic>
    </p:spTree>
    <p:extLst>
      <p:ext uri="{BB962C8B-B14F-4D97-AF65-F5344CB8AC3E}">
        <p14:creationId xmlns:p14="http://schemas.microsoft.com/office/powerpoint/2010/main" val="286439867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4791" y="6261144"/>
            <a:ext cx="1529225" cy="529583"/>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1277577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a:prstGeom prst="rect">
            <a:avLst/>
          </a:prstGeom>
        </p:spPr>
        <p:txBody>
          <a:bodyPr anchor="b" anchorCtr="0"/>
          <a:lstStyle>
            <a:lvl1pPr>
              <a:defRPr sz="7196"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263565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solidFill>
                  <a:schemeClr val="tx2"/>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solidFill>
                  <a:schemeClr val="bg2">
                    <a:lumMod val="75000"/>
                  </a:schemeClr>
                </a:solidFill>
                <a:latin typeface="+mj-lt"/>
              </a:defRPr>
            </a:lvl1pPr>
          </a:lstStyle>
          <a:p>
            <a:pPr lvl="0"/>
            <a:r>
              <a:rPr lang="en-US" dirty="0"/>
              <a:t>Speaker Title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6988" y="4873976"/>
            <a:ext cx="4363274" cy="2046779"/>
          </a:xfrm>
          <a:prstGeom prst="rect">
            <a:avLst/>
          </a:prstGeom>
        </p:spPr>
      </p:pic>
    </p:spTree>
    <p:extLst>
      <p:ext uri="{BB962C8B-B14F-4D97-AF65-F5344CB8AC3E}">
        <p14:creationId xmlns:p14="http://schemas.microsoft.com/office/powerpoint/2010/main" val="317898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003839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6"/>
            <a:ext cx="11151917" cy="1218795"/>
          </a:xfrm>
        </p:spPr>
        <p:txBody>
          <a:bodyPr anchor="b" anchorCtr="0"/>
          <a:lstStyle>
            <a:lvl1pPr>
              <a:defRPr sz="8795" spc="-300" baseline="0">
                <a:solidFill>
                  <a:schemeClr val="tx2"/>
                </a:soli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7568" y="6199263"/>
            <a:ext cx="1517264" cy="399979"/>
          </a:xfrm>
          <a:prstGeom prst="rect">
            <a:avLst/>
          </a:prstGeom>
        </p:spPr>
      </p:pic>
    </p:spTree>
    <p:extLst>
      <p:ext uri="{BB962C8B-B14F-4D97-AF65-F5344CB8AC3E}">
        <p14:creationId xmlns:p14="http://schemas.microsoft.com/office/powerpoint/2010/main" val="262707529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6957" indent="0" algn="ctr">
              <a:buNone/>
              <a:defRPr>
                <a:solidFill>
                  <a:schemeClr val="tx1">
                    <a:tint val="75000"/>
                  </a:schemeClr>
                </a:solidFill>
              </a:defRPr>
            </a:lvl2pPr>
            <a:lvl3pPr marL="913913" indent="0" algn="ctr">
              <a:buNone/>
              <a:defRPr>
                <a:solidFill>
                  <a:schemeClr val="tx1">
                    <a:tint val="75000"/>
                  </a:schemeClr>
                </a:solidFill>
              </a:defRPr>
            </a:lvl3pPr>
            <a:lvl4pPr marL="1370871" indent="0" algn="ctr">
              <a:buNone/>
              <a:defRPr>
                <a:solidFill>
                  <a:schemeClr val="tx1">
                    <a:tint val="75000"/>
                  </a:schemeClr>
                </a:solidFill>
              </a:defRPr>
            </a:lvl4pPr>
            <a:lvl5pPr marL="1827827" indent="0" algn="ctr">
              <a:buNone/>
              <a:defRPr>
                <a:solidFill>
                  <a:schemeClr val="tx1">
                    <a:tint val="75000"/>
                  </a:schemeClr>
                </a:solidFill>
              </a:defRPr>
            </a:lvl5pPr>
            <a:lvl6pPr marL="2284784" indent="0" algn="ctr">
              <a:buNone/>
              <a:defRPr>
                <a:solidFill>
                  <a:schemeClr val="tx1">
                    <a:tint val="75000"/>
                  </a:schemeClr>
                </a:solidFill>
              </a:defRPr>
            </a:lvl6pPr>
            <a:lvl7pPr marL="2741740" indent="0" algn="ctr">
              <a:buNone/>
              <a:defRPr>
                <a:solidFill>
                  <a:schemeClr val="tx1">
                    <a:tint val="75000"/>
                  </a:schemeClr>
                </a:solidFill>
              </a:defRPr>
            </a:lvl7pPr>
            <a:lvl8pPr marL="3198697" indent="0" algn="ctr">
              <a:buNone/>
              <a:defRPr>
                <a:solidFill>
                  <a:schemeClr val="tx1">
                    <a:tint val="75000"/>
                  </a:schemeClr>
                </a:solidFill>
              </a:defRPr>
            </a:lvl8pPr>
            <a:lvl9pPr marL="3655655" indent="0" algn="ctr">
              <a:buNone/>
              <a:defRPr>
                <a:solidFill>
                  <a:schemeClr val="tx1">
                    <a:tint val="75000"/>
                  </a:schemeClr>
                </a:solidFill>
              </a:defRPr>
            </a:lvl9pPr>
          </a:lstStyle>
          <a:p>
            <a:pPr marL="0" marR="0" lvl="0" indent="0" algn="l" defTabSz="91391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3"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5"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6" spc="-150"/>
            </a:lvl1pPr>
          </a:lstStyle>
          <a:p>
            <a:pPr lvl="0"/>
            <a:r>
              <a:rPr lang="en-US"/>
              <a:t>Click to edit Master text styles</a:t>
            </a:r>
          </a:p>
        </p:txBody>
      </p:sp>
    </p:spTree>
    <p:extLst>
      <p:ext uri="{BB962C8B-B14F-4D97-AF65-F5344CB8AC3E}">
        <p14:creationId xmlns:p14="http://schemas.microsoft.com/office/powerpoint/2010/main" val="159131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445943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132814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4387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Only" preserve="1">
  <p:cSld name="Full_bleed_photo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3" y="1381"/>
            <a:ext cx="12187096" cy="6855241"/>
          </a:xfrm>
          <a:prstGeom prst="rect">
            <a:avLst/>
          </a:prstGeom>
        </p:spPr>
      </p:pic>
      <p:sp>
        <p:nvSpPr>
          <p:cNvPr id="4" name="Rectangle 1"/>
          <p:cNvSpPr/>
          <p:nvPr userDrawn="1"/>
        </p:nvSpPr>
        <p:spPr bwMode="auto">
          <a:xfrm flipH="1">
            <a:off x="2451" y="1381"/>
            <a:ext cx="12187096" cy="6855240"/>
          </a:xfrm>
          <a:prstGeom prst="rect">
            <a:avLst/>
          </a:prstGeom>
          <a:gradFill flip="none" rotWithShape="1">
            <a:gsLst>
              <a:gs pos="28000">
                <a:srgbClr val="000000">
                  <a:alpha val="0"/>
                </a:srgbClr>
              </a:gs>
              <a:gs pos="100000">
                <a:srgbClr val="000000">
                  <a:alpha val="60000"/>
                </a:srgbClr>
              </a:gs>
            </a:gsLst>
            <a:lin ang="1620000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3" rIns="91347" bIns="182806" numCol="1" rtlCol="0" anchor="b" anchorCtr="0" compatLnSpc="1">
            <a:prstTxWarp prst="textNoShape">
              <a:avLst/>
            </a:prstTxWarp>
          </a:bodyPr>
          <a:lstStyle/>
          <a:p>
            <a:pPr algn="ctr" defTabSz="913063" fontAlgn="base">
              <a:spcBef>
                <a:spcPct val="0"/>
              </a:spcBef>
              <a:spcAft>
                <a:spcPct val="0"/>
              </a:spcAft>
            </a:pPr>
            <a:endParaRPr lang="en-US" sz="2297" dirty="0">
              <a:solidFill>
                <a:srgbClr val="FFFFFF"/>
              </a:solidFill>
            </a:endParaRPr>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694622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Tree>
    <p:extLst>
      <p:ext uri="{BB962C8B-B14F-4D97-AF65-F5344CB8AC3E}">
        <p14:creationId xmlns:p14="http://schemas.microsoft.com/office/powerpoint/2010/main" val="282991405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9"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9712"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7632359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6"/>
            <a:ext cx="11155093"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3"/>
            <a:ext cx="11155093"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60606099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8894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292341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3_Title Only">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2770547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5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8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738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3"/>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32" indent="-3427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4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5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8"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26"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548494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21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97138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41710869"/>
      </p:ext>
    </p:extLst>
  </p:cSld>
  <p:clrMapOvr>
    <a:masterClrMapping/>
  </p:clrMapOvr>
  <p:transition spd="slow">
    <p:cove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p:bg bwMode="blackWhite">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black">
          <a:xfrm>
            <a:off x="448213" y="470067"/>
            <a:ext cx="1421436" cy="300619"/>
          </a:xfrm>
          <a:prstGeom prst="rect">
            <a:avLst/>
          </a:prstGeom>
        </p:spPr>
      </p:pic>
      <p:grpSp>
        <p:nvGrpSpPr>
          <p:cNvPr id="2" name="Group 1"/>
          <p:cNvGrpSpPr/>
          <p:nvPr userDrawn="1"/>
        </p:nvGrpSpPr>
        <p:grpSpPr bwMode="black">
          <a:xfrm>
            <a:off x="386690" y="1187645"/>
            <a:ext cx="3838667" cy="3115817"/>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7" name="TextBox 156"/>
          <p:cNvSpPr txBox="1"/>
          <p:nvPr userDrawn="1"/>
        </p:nvSpPr>
        <p:spPr>
          <a:xfrm>
            <a:off x="10478598" y="5950578"/>
            <a:ext cx="1444099" cy="615516"/>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83896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1735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257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630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145365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Only with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0" y="1837309"/>
            <a:ext cx="12192000" cy="502069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079815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279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26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098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26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6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409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with anima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1496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50" fill="hold"/>
                                        <p:tgtEl>
                                          <p:spTgt spid="2"/>
                                        </p:tgtEl>
                                        <p:attrNameLst>
                                          <p:attrName>ppt_x</p:attrName>
                                        </p:attrNameLst>
                                      </p:cBhvr>
                                      <p:tavLst>
                                        <p:tav tm="0">
                                          <p:val>
                                            <p:strVal val="#ppt_x"/>
                                          </p:val>
                                        </p:tav>
                                        <p:tav tm="100000">
                                          <p:val>
                                            <p:strVal val="#ppt_x"/>
                                          </p:val>
                                        </p:tav>
                                      </p:tavLst>
                                    </p:anim>
                                    <p:anim calcmode="lin" valueType="num">
                                      <p:cBhvr additive="base">
                                        <p:cTn id="8" dur="6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661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174"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69240" y="3877277"/>
            <a:ext cx="1138453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4130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71" cy="6858000"/>
          </a:xfrm>
          <a:prstGeom prst="rect">
            <a:avLst/>
          </a:prstGeom>
        </p:spPr>
      </p:pic>
      <p:sp>
        <p:nvSpPr>
          <p:cNvPr id="19" name="Rectangle 18"/>
          <p:cNvSpPr/>
          <p:nvPr userDrawn="1"/>
        </p:nvSpPr>
        <p:spPr bwMode="gray">
          <a:xfrm>
            <a:off x="269303"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498"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Tree>
    <p:extLst>
      <p:ext uri="{BB962C8B-B14F-4D97-AF65-F5344CB8AC3E}">
        <p14:creationId xmlns:p14="http://schemas.microsoft.com/office/powerpoint/2010/main" val="3807941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30608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5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7117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63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6431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535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53659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92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41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041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7032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57847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16821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83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2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556081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15699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10382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7835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090573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424071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13924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3010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20047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9248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48321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127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46161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188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63033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415151801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05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16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81019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0157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22870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005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112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90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7451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610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32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1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585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99313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772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14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10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528966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007473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2111038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523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689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325129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084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9846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30505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8049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387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4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50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19866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51691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6583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r>
              <a:rPr lang="en-US">
                <a:solidFill>
                  <a:srgbClr val="505050"/>
                </a:solidFill>
              </a:rPr>
              <a:t>Data as of December 16, 2016</a:t>
            </a:r>
          </a:p>
        </p:txBody>
      </p:sp>
    </p:spTree>
    <p:extLst>
      <p:ext uri="{BB962C8B-B14F-4D97-AF65-F5344CB8AC3E}">
        <p14:creationId xmlns:p14="http://schemas.microsoft.com/office/powerpoint/2010/main" val="247174468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0388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3702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5994" y="291102"/>
            <a:ext cx="11280012" cy="543190"/>
          </a:xfrm>
        </p:spPr>
        <p:txBody>
          <a:bodyPr lIns="0" tIns="0" rIns="0" bIns="0" anchor="t" anchorCtr="0"/>
          <a:lstStyle>
            <a:lvl1pPr>
              <a:defRPr sz="5098">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55995" y="962438"/>
            <a:ext cx="8164314" cy="325911"/>
          </a:xfrm>
        </p:spPr>
        <p:txBody>
          <a:bodyPr lIns="0" tIns="0" rIns="0" bIns="0"/>
          <a:lstStyle>
            <a:lvl1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1pPr>
            <a:lvl2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2pPr>
            <a:lvl3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3pPr>
            <a:lvl4pPr marL="0" indent="0" algn="l" defTabSz="914367"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4pPr>
            <a:lvl5pPr marL="0" indent="0" algn="l" defTabSz="914367" rtl="0" eaLnBrk="1" latinLnBrk="0" hangingPunct="1">
              <a:lnSpc>
                <a:spcPct val="90000"/>
              </a:lnSpc>
              <a:spcBef>
                <a:spcPct val="0"/>
              </a:spcBef>
              <a:buNone/>
              <a:defRPr lang="en-US" sz="2353"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893957" y="1681840"/>
            <a:ext cx="9764001" cy="5932610"/>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245499869"/>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95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71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4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578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53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74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dirty="0"/>
              <a:t>Compute options for all types of apps</a:t>
            </a:r>
          </a:p>
        </p:txBody>
      </p:sp>
    </p:spTree>
    <p:extLst>
      <p:ext uri="{BB962C8B-B14F-4D97-AF65-F5344CB8AC3E}">
        <p14:creationId xmlns:p14="http://schemas.microsoft.com/office/powerpoint/2010/main" val="40158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022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24514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19121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61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5428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32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2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8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15168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4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7649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56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470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50034287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64817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415070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2831227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660529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6467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87072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9156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98820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3987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423482993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621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8840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86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09960674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564960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3373704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4937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017867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0526078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3708021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226803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45778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65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776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38683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466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384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9854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42123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0387024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9742294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4874930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138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491211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403707321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18079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54627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9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753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799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16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15945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7599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3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2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260229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4520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9239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81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285512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9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172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443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43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2972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9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571936728"/>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747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7447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6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5848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472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9" y="829029"/>
            <a:ext cx="5667588" cy="5364341"/>
          </a:xfrm>
          <a:prstGeom prst="rect">
            <a:avLst/>
          </a:prstGeom>
        </p:spPr>
      </p:pic>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3723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68586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653727"/>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8051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696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7118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0841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956661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94884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65049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46678970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3849554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7526520"/>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337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022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31395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47227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61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97881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66958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61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92924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5794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74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7430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536351"/>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4159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368062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32921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374995"/>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69387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5951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84994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03099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187577"/>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82534" cy="6857999"/>
          </a:xfrm>
          <a:prstGeom prst="rect">
            <a:avLst/>
          </a:prstGeom>
        </p:spPr>
      </p:pic>
      <p:sp>
        <p:nvSpPr>
          <p:cNvPr id="18" name="Rectangle 17"/>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1"/>
            <a:ext cx="7172955" cy="1789991"/>
          </a:xfrm>
        </p:spPr>
        <p:txBody>
          <a:bodyPr tIns="109728" bIns="109728">
            <a:noAutofit/>
          </a:bodyPr>
          <a:lstStyle>
            <a:lvl1pPr marL="0" indent="0">
              <a:spcBef>
                <a:spcPts val="0"/>
              </a:spcBef>
              <a:buNone/>
              <a:defRPr sz="3136"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2932881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0850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6364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26241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3587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1329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63" y="-2"/>
            <a:ext cx="12212040" cy="6865884"/>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67682" y="2084172"/>
            <a:ext cx="9787527" cy="2444925"/>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9785906"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9785905" cy="651821"/>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5348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19856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86052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03459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0493410"/>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3654378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609010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837248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9321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407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82710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1286167"/>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551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1215917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5344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07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639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0710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2177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934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41871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4516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lvl1pPr>
              <a:defRPr sz="4400">
                <a:solidFill>
                  <a:schemeClr val="bg1">
                    <a:lumMod val="50000"/>
                  </a:schemeClr>
                </a:solidFill>
                <a:latin typeface="Segoe Light"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08000" y="1143000"/>
            <a:ext cx="11151917" cy="5105400"/>
          </a:xfrm>
        </p:spPr>
        <p:txBody>
          <a:bodyPr/>
          <a:lstStyle>
            <a:lvl1pPr marL="0" indent="0">
              <a:buNone/>
              <a:defRPr>
                <a:solidFill>
                  <a:schemeClr val="bg1">
                    <a:lumMod val="50000"/>
                  </a:schemeClr>
                </a:solidFill>
                <a:latin typeface="Segoe" charset="0"/>
              </a:defRPr>
            </a:lvl1pPr>
            <a:lvl2pPr marL="346075" indent="0">
              <a:buNone/>
              <a:defRPr>
                <a:solidFill>
                  <a:schemeClr val="bg1">
                    <a:lumMod val="50000"/>
                  </a:schemeClr>
                </a:solidFill>
                <a:latin typeface="Segoe" charset="0"/>
              </a:defRPr>
            </a:lvl2pPr>
            <a:lvl3pPr marL="630237" indent="0">
              <a:buNone/>
              <a:defRPr>
                <a:solidFill>
                  <a:schemeClr val="bg1">
                    <a:lumMod val="50000"/>
                  </a:schemeClr>
                </a:solidFill>
                <a:latin typeface="Segoe" charset="0"/>
              </a:defRPr>
            </a:lvl3pPr>
            <a:lvl4pPr marL="1258887" indent="0">
              <a:buNone/>
              <a:defRPr>
                <a:solidFill>
                  <a:schemeClr val="bg1">
                    <a:lumMod val="50000"/>
                  </a:schemeClr>
                </a:solidFill>
                <a:latin typeface="Segoe" charset="0"/>
              </a:defRPr>
            </a:lvl4pPr>
            <a:lvl5pPr marL="1482725" indent="0">
              <a:buNone/>
              <a:defRPr>
                <a:solidFill>
                  <a:schemeClr val="bg1">
                    <a:lumMod val="50000"/>
                  </a:schemeClr>
                </a:solidFill>
                <a:latin typeface="Sego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1646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2700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Tree>
    <p:extLst>
      <p:ext uri="{BB962C8B-B14F-4D97-AF65-F5344CB8AC3E}">
        <p14:creationId xmlns:p14="http://schemas.microsoft.com/office/powerpoint/2010/main" val="470345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873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7542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04273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99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8AAC955E-89F8-4708-B6AF-D7FA0D1A32B1}" type="datetimeFigureOut">
              <a:rPr lang="en-US">
                <a:solidFill>
                  <a:srgbClr val="000000"/>
                </a:solidFill>
              </a:rPr>
              <a:pPr>
                <a:defRPr/>
              </a:pPr>
              <a:t>4/15/2019</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940E5D65-DBE3-423F-A471-8DA15088A3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571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4417"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7" name="Title 1"/>
          <p:cNvSpPr>
            <a:spLocks noGrp="1"/>
          </p:cNvSpPr>
          <p:nvPr>
            <p:ph type="title" hasCustomPrompt="1"/>
          </p:nvPr>
        </p:nvSpPr>
        <p:spPr>
          <a:xfrm>
            <a:off x="382613" y="295073"/>
            <a:ext cx="9829259" cy="747897"/>
          </a:xfrm>
        </p:spPr>
        <p:txBody>
          <a:bodyPr/>
          <a:lstStyle>
            <a:lvl1pPr>
              <a:defRPr>
                <a:solidFill>
                  <a:schemeClr val="bg1"/>
                </a:solidFill>
              </a:defRPr>
            </a:lvl1pPr>
          </a:lstStyle>
          <a:p>
            <a:r>
              <a:rPr lang="en-US" dirty="0"/>
              <a:t>Click To Edit Master Title Style</a:t>
            </a:r>
          </a:p>
        </p:txBody>
      </p:sp>
      <p:sp>
        <p:nvSpPr>
          <p:cNvPr id="12" name="Slide Number Placeholder 5"/>
          <p:cNvSpPr>
            <a:spLocks noGrp="1"/>
          </p:cNvSpPr>
          <p:nvPr>
            <p:ph type="sldNum" sz="quarter" idx="4"/>
          </p:nvPr>
        </p:nvSpPr>
        <p:spPr>
          <a:xfrm>
            <a:off x="9062720" y="6492893"/>
            <a:ext cx="3129280" cy="365125"/>
          </a:xfrm>
          <a:prstGeom prst="rect">
            <a:avLst/>
          </a:prstGeom>
        </p:spPr>
        <p:txBody>
          <a:bodyPr vert="horz" lIns="91440" tIns="45720" rIns="91440" bIns="45720" rtlCol="0" anchor="ctr"/>
          <a:lstStyle>
            <a:lvl1pPr algn="r">
              <a:defRPr sz="1200">
                <a:solidFill>
                  <a:schemeClr val="bg1"/>
                </a:solidFill>
              </a:defRPr>
            </a:lvl1pPr>
          </a:lstStyle>
          <a:p>
            <a:pPr>
              <a:defRPr/>
            </a:pPr>
            <a:fld id="{40E23B03-6AFE-40A9-BC2C-E89E0B2C5091}" type="slidenum">
              <a:rPr lang="en-US" smtClean="0">
                <a:solidFill>
                  <a:srgbClr val="FFFFFF"/>
                </a:solidFill>
              </a:rPr>
              <a:pPr>
                <a:defRPr/>
              </a:pPr>
              <a:t>‹#›</a:t>
            </a:fld>
            <a:endParaRPr lang="en-US" dirty="0">
              <a:solidFill>
                <a:srgbClr val="FFFFFF"/>
              </a:solidFill>
            </a:endParaRPr>
          </a:p>
        </p:txBody>
      </p:sp>
      <p:pic>
        <p:nvPicPr>
          <p:cNvPr id="13" name="Picture 2"/>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203202" y="6572244"/>
            <a:ext cx="823215"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1" y="0"/>
            <a:ext cx="22707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Tree>
    <p:extLst>
      <p:ext uri="{BB962C8B-B14F-4D97-AF65-F5344CB8AC3E}">
        <p14:creationId xmlns:p14="http://schemas.microsoft.com/office/powerpoint/2010/main" val="91281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2637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69589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771031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0"/>
            <a:ext cx="12218523"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91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7"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1949586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Slide 8">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1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0"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940764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956108"/>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224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100816"/>
            <a:ext cx="11007661"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7" name="Picture 1256" descr="\\SERVER\chillibreeze\ppt\New Microsoft Logo\MSFT_logo_rgb_C-Wh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72273"/>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3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326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2" y="2366"/>
            <a:ext cx="12191378" cy="6855634"/>
          </a:xfrm>
          <a:prstGeom prst="rect">
            <a:avLst/>
          </a:prstGeom>
        </p:spPr>
      </p:pic>
      <p:sp>
        <p:nvSpPr>
          <p:cNvPr id="9" name="Rectangle 29"/>
          <p:cNvSpPr/>
          <p:nvPr userDrawn="1"/>
        </p:nvSpPr>
        <p:spPr bwMode="auto">
          <a:xfrm>
            <a:off x="1" y="1183"/>
            <a:ext cx="5390508" cy="6858000"/>
          </a:xfrm>
          <a:prstGeom prst="rect">
            <a:avLst/>
          </a:prstGeom>
          <a:gradFill flip="none" rotWithShape="1">
            <a:gsLst>
              <a:gs pos="0">
                <a:schemeClr val="bg1">
                  <a:lumMod val="95000"/>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userDrawn="1"/>
        </p:nvSpPr>
        <p:spPr bwMode="auto">
          <a:xfrm>
            <a:off x="-4667" y="1"/>
            <a:ext cx="12209119" cy="6855664"/>
          </a:xfrm>
          <a:custGeom>
            <a:avLst/>
            <a:gdLst>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28947 w 12463463"/>
              <a:gd name="connsiteY8" fmla="*/ 6994524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50379 w 12463463"/>
              <a:gd name="connsiteY8" fmla="*/ 6992143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4483 w 12463463"/>
              <a:gd name="connsiteY11" fmla="*/ 0 h 6992143"/>
              <a:gd name="connsiteX0" fmla="*/ 11626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11626 w 12463463"/>
              <a:gd name="connsiteY11" fmla="*/ 0 h 6992143"/>
              <a:gd name="connsiteX0" fmla="*/ 2101 w 12453938"/>
              <a:gd name="connsiteY0" fmla="*/ 0 h 6992143"/>
              <a:gd name="connsiteX1" fmla="*/ 12446454 w 12453938"/>
              <a:gd name="connsiteY1" fmla="*/ 0 h 6992143"/>
              <a:gd name="connsiteX2" fmla="*/ 12453938 w 12453938"/>
              <a:gd name="connsiteY2" fmla="*/ 314325 h 6992143"/>
              <a:gd name="connsiteX3" fmla="*/ 10256045 w 12453938"/>
              <a:gd name="connsiteY3" fmla="*/ 714375 h 6992143"/>
              <a:gd name="connsiteX4" fmla="*/ 9999087 w 12453938"/>
              <a:gd name="connsiteY4" fmla="*/ 880114 h 6992143"/>
              <a:gd name="connsiteX5" fmla="*/ 9894093 w 12453938"/>
              <a:gd name="connsiteY5" fmla="*/ 878015 h 6992143"/>
              <a:gd name="connsiteX6" fmla="*/ 9777411 w 12453938"/>
              <a:gd name="connsiteY6" fmla="*/ 959643 h 6992143"/>
              <a:gd name="connsiteX7" fmla="*/ 9805483 w 12453938"/>
              <a:gd name="connsiteY7" fmla="*/ 1004989 h 6992143"/>
              <a:gd name="connsiteX8" fmla="*/ 540854 w 12453938"/>
              <a:gd name="connsiteY8" fmla="*/ 6992143 h 6992143"/>
              <a:gd name="connsiteX9" fmla="*/ 0 w 12453938"/>
              <a:gd name="connsiteY9" fmla="*/ 6992143 h 6992143"/>
              <a:gd name="connsiteX10" fmla="*/ 2101 w 12453938"/>
              <a:gd name="connsiteY10" fmla="*/ 0 h 699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3938" h="6992143">
                <a:moveTo>
                  <a:pt x="2101" y="0"/>
                </a:moveTo>
                <a:lnTo>
                  <a:pt x="12446454" y="0"/>
                </a:lnTo>
                <a:lnTo>
                  <a:pt x="12453938" y="314325"/>
                </a:lnTo>
                <a:lnTo>
                  <a:pt x="10256045" y="714375"/>
                </a:lnTo>
                <a:lnTo>
                  <a:pt x="9999087" y="880114"/>
                </a:lnTo>
                <a:lnTo>
                  <a:pt x="9894093" y="878015"/>
                </a:lnTo>
                <a:lnTo>
                  <a:pt x="9777411" y="959643"/>
                </a:lnTo>
                <a:lnTo>
                  <a:pt x="9805483" y="1004989"/>
                </a:lnTo>
                <a:lnTo>
                  <a:pt x="540854" y="6992143"/>
                </a:lnTo>
                <a:lnTo>
                  <a:pt x="0" y="6992143"/>
                </a:lnTo>
                <a:cubicBezTo>
                  <a:pt x="700" y="4661429"/>
                  <a:pt x="1401" y="2330714"/>
                  <a:pt x="2101" y="0"/>
                </a:cubicBezTo>
                <a:close/>
              </a:path>
            </a:pathLst>
          </a:cu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6352352" cy="1686801"/>
          </a:xfrm>
        </p:spPr>
        <p:txBody>
          <a:bodyPr/>
          <a:lstStyle>
            <a:lvl1pPr>
              <a:defRPr sz="3920" baseline="0">
                <a:solidFill>
                  <a:schemeClr val="tx1"/>
                </a:solidFill>
              </a:defRPr>
            </a:lvl1pPr>
          </a:lstStyle>
          <a:p>
            <a:r>
              <a:rPr lang="en-US" err="1"/>
              <a:t>Lorem</a:t>
            </a:r>
            <a:r>
              <a:rPr lang="en-US" dirty="0"/>
              <a:t> </a:t>
            </a:r>
            <a:r>
              <a:rPr lang="en-US" dirty="0" err="1"/>
              <a:t>ipsum</a:t>
            </a:r>
            <a:r>
              <a:rPr lang="en-US" dirty="0"/>
              <a:t> dolor </a:t>
            </a:r>
            <a:r>
              <a:rPr lang="en-US" dirty="0" err="1"/>
              <a:t>amet</a:t>
            </a:r>
            <a:endParaRPr lang="en-US" dirty="0"/>
          </a:p>
        </p:txBody>
      </p:sp>
      <p:sp>
        <p:nvSpPr>
          <p:cNvPr id="3" name="Subtitle 2"/>
          <p:cNvSpPr>
            <a:spLocks noGrp="1"/>
          </p:cNvSpPr>
          <p:nvPr>
            <p:ph type="subTitle" idx="1" hasCustomPrompt="1"/>
          </p:nvPr>
        </p:nvSpPr>
        <p:spPr>
          <a:xfrm>
            <a:off x="269303" y="3877277"/>
            <a:ext cx="6352274" cy="1034782"/>
          </a:xfrm>
        </p:spPr>
        <p:txBody>
          <a:bodyPr/>
          <a:lstStyle>
            <a:lvl1pPr marL="0" indent="0" algn="l">
              <a:buNone/>
              <a:defRPr sz="2156">
                <a:solidFill>
                  <a:schemeClr val="tx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Speaker Name</a:t>
            </a:r>
            <a:br>
              <a:rPr lang="en-US" dirty="0"/>
            </a:br>
            <a:r>
              <a:rPr lang="en-US" dirty="0"/>
              <a:t>Date</a:t>
            </a:r>
          </a:p>
        </p:txBody>
      </p:sp>
      <p:pic>
        <p:nvPicPr>
          <p:cNvPr id="12" name="Picture 524" descr="\\SERVER\chillibreeze\ppt\New Microsoft Logo\MSFT_logo_rgb_C-Gray.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6330"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38705"/>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42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554318549"/>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53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77047152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633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47127104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73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3616321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3907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83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133507930"/>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94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6"/>
            <a:ext cx="11007661"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1034782"/>
          </a:xfrm>
        </p:spPr>
        <p:txBody>
          <a:bodyPr/>
          <a:lstStyle>
            <a:lvl1pPr marL="0" indent="0" algn="l">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743399302"/>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04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 y="0"/>
            <a:ext cx="12191999" cy="6858000"/>
          </a:xfrm>
          <a:prstGeom prst="rect">
            <a:avLst/>
          </a:prstGeom>
        </p:spPr>
      </p:pic>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28248"/>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145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9" name="Picture 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3189"/>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24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51669"/>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350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2"/>
            <a:ext cx="12192000" cy="6857999"/>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dirty="0" err="1"/>
              <a:t>Lorem</a:t>
            </a:r>
            <a:r>
              <a:rPr lang="en-US" dirty="0"/>
              <a:t> </a:t>
            </a:r>
            <a:r>
              <a:rPr lang="en-US" dirty="0" err="1"/>
              <a:t>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090868"/>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45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2"/>
            <a:ext cx="12192000" cy="6857999"/>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53419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555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4508" y="258319"/>
            <a:ext cx="1895858" cy="69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84130"/>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657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tx2"/>
                </a:solidFill>
              </a:defRPr>
            </a:lvl1pPr>
          </a:lstStyle>
          <a:p>
            <a:r>
              <a:rPr>
                <a:solidFill>
                  <a:srgbClr val="505050"/>
                </a:solidFill>
              </a:rPr>
              <a:t>Microsoft Confidential</a:t>
            </a:r>
            <a:endParaRPr dirty="0">
              <a:solidFill>
                <a:srgbClr val="505050"/>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1844857426"/>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76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ctrTitle"/>
          </p:nvPr>
        </p:nvSpPr>
        <p:spPr>
          <a:xfrm>
            <a:off x="6815236" y="1930721"/>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tx2"/>
                </a:solidFill>
              </a:defRPr>
            </a:lvl1pPr>
          </a:lstStyle>
          <a:p>
            <a:pPr defTabSz="914274"/>
            <a:fld id="{27258FFF-F925-446B-8502-81C933981705}" type="slidenum">
              <a:rPr smtClean="0">
                <a:solidFill>
                  <a:srgbClr val="505050"/>
                </a:solidFill>
              </a:rPr>
              <a:pPr defTabSz="914274"/>
              <a:t>‹#›</a:t>
            </a:fld>
            <a:endParaRPr dirty="0">
              <a:solidFill>
                <a:srgbClr val="505050"/>
              </a:solidFill>
            </a:endParaRPr>
          </a:p>
        </p:txBody>
      </p:sp>
    </p:spTree>
    <p:extLst>
      <p:ext uri="{BB962C8B-B14F-4D97-AF65-F5344CB8AC3E}">
        <p14:creationId xmlns:p14="http://schemas.microsoft.com/office/powerpoint/2010/main" val="7974489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6"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0" y="1564370"/>
            <a:ext cx="10515600" cy="1798439"/>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462" indent="-228487">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462" lvl="1" indent="-228487" algn="l" defTabSz="913950"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2109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86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p>
            <a:pPr defTabSz="914274"/>
            <a:fld id="{27258FFF-F925-446B-8502-81C933981705}" type="slidenum">
              <a:rPr>
                <a:solidFill>
                  <a:srgbClr val="505050"/>
                </a:solidFill>
              </a:rPr>
              <a:pPr defTabSz="914274"/>
              <a:t>‹#›</a:t>
            </a:fld>
            <a:endParaRPr dirty="0">
              <a:solidFill>
                <a:srgbClr val="505050"/>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latin typeface="+mn-lt"/>
              </a:defRPr>
            </a:lvl1pPr>
            <a:lvl2pPr marL="676821" indent="-228719">
              <a:spcBef>
                <a:spcPts val="1176"/>
              </a:spcBef>
              <a:buSzPct val="100000"/>
              <a:buFont typeface="Segoe UI" pitchFamily="34" charset="0"/>
              <a:buChar char="‐"/>
              <a:defRPr/>
            </a:lvl2pPr>
            <a:lvl3pPr marL="1124923" indent="-228719">
              <a:spcBef>
                <a:spcPts val="1176"/>
              </a:spcBef>
              <a:buFont typeface="Wingdings" pitchFamily="2" charset="2"/>
              <a:buChar char="§"/>
              <a:defRPr/>
            </a:lvl3pPr>
            <a:lvl4pPr marL="1568356" indent="-336076">
              <a:spcBef>
                <a:spcPts val="1176"/>
              </a:spcBef>
              <a:buFont typeface="+mj-lt"/>
              <a:buAutoNum type="arabicPeriod"/>
              <a:defRPr/>
            </a:lvl4pPr>
            <a:lvl5pPr marL="1907544" indent="-336076">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892190"/>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6965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p>
            <a:pPr defTabSz="914274"/>
            <a:fld id="{27258FFF-F925-446B-8502-81C933981705}" type="slidenum">
              <a:rPr>
                <a:solidFill>
                  <a:srgbClr val="505050"/>
                </a:solidFill>
              </a:rPr>
              <a:pPr defTabSz="914274"/>
              <a:t>‹#›</a:t>
            </a:fld>
            <a:endParaRPr dirty="0">
              <a:solidFill>
                <a:srgbClr val="505050"/>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591649987"/>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06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accent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36815263"/>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169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1"/>
              </a:lnSpc>
              <a:spcBef>
                <a:spcPts val="294"/>
              </a:spcBef>
              <a:spcAft>
                <a:spcPts val="588"/>
              </a:spcAft>
              <a:buFontTx/>
              <a:buNone/>
              <a:defRPr sz="1176" b="0">
                <a:solidFill>
                  <a:schemeClr val="tx2"/>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3262499055"/>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272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dirty="0"/>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2944149242"/>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374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725466532"/>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477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968762"/>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579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235492995"/>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68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608887107"/>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78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1">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27841592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109461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886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2696009113"/>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7989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649452171"/>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091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5121515"/>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193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27046193"/>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29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519518847"/>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39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2">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260986629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501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1475952192"/>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603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709063453"/>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705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30103"/>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80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0384645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8" y="-13862"/>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dirty="0">
              <a:solidFill>
                <a:srgbClr val="FFFFFF"/>
              </a:solidFill>
            </a:endParaRPr>
          </a:p>
        </p:txBody>
      </p:sp>
      <p:sp>
        <p:nvSpPr>
          <p:cNvPr id="12" name="Title 11"/>
          <p:cNvSpPr>
            <a:spLocks noGrp="1"/>
          </p:cNvSpPr>
          <p:nvPr>
            <p:ph type="title" hasCustomPrompt="1"/>
          </p:nvPr>
        </p:nvSpPr>
        <p:spPr>
          <a:xfrm>
            <a:off x="619412" y="365126"/>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6976" indent="0">
              <a:buNone/>
              <a:defRPr>
                <a:solidFill>
                  <a:schemeClr val="tx1"/>
                </a:solidFill>
                <a:latin typeface="Segoe UI Light" panose="020B0502040204020203" pitchFamily="34" charset="0"/>
                <a:cs typeface="Segoe UI Light" panose="020B0502040204020203" pitchFamily="34" charset="0"/>
              </a:defRPr>
            </a:lvl2pPr>
            <a:lvl3pPr marL="913950" indent="0">
              <a:buNone/>
              <a:defRPr>
                <a:solidFill>
                  <a:schemeClr val="tx1"/>
                </a:solidFill>
                <a:latin typeface="Segoe UI Light" panose="020B0502040204020203" pitchFamily="34" charset="0"/>
                <a:cs typeface="Segoe UI Light" panose="020B0502040204020203" pitchFamily="34" charset="0"/>
              </a:defRPr>
            </a:lvl3pPr>
            <a:lvl4pPr marL="1370926" indent="0">
              <a:buNone/>
              <a:defRPr>
                <a:solidFill>
                  <a:schemeClr val="tx1"/>
                </a:solidFill>
                <a:latin typeface="Segoe UI Light" panose="020B0502040204020203" pitchFamily="34" charset="0"/>
                <a:cs typeface="Segoe UI Light" panose="020B0502040204020203" pitchFamily="34" charset="0"/>
              </a:defRPr>
            </a:lvl4pPr>
            <a:lvl5pPr marL="1827900"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1238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891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934856167"/>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01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3">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3289941071"/>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115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1206618723"/>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217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961365233"/>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32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719" indent="-228719">
              <a:spcBef>
                <a:spcPts val="1176"/>
              </a:spcBef>
              <a:defRPr sz="2548">
                <a:solidFill>
                  <a:schemeClr val="bg1"/>
                </a:solidFill>
                <a:latin typeface="+mn-lt"/>
              </a:defRPr>
            </a:lvl1pPr>
            <a:lvl2pPr marL="676821" indent="-228719">
              <a:spcBef>
                <a:spcPts val="1176"/>
              </a:spcBef>
              <a:buSzPct val="100000"/>
              <a:buFont typeface="Segoe UI" pitchFamily="34" charset="0"/>
              <a:buChar char="‐"/>
              <a:defRPr>
                <a:solidFill>
                  <a:schemeClr val="bg1"/>
                </a:solidFill>
              </a:defRPr>
            </a:lvl2pPr>
            <a:lvl3pPr marL="1124923" indent="-228719">
              <a:spcBef>
                <a:spcPts val="1176"/>
              </a:spcBef>
              <a:buFont typeface="Wingdings" pitchFamily="2" charset="2"/>
              <a:buChar char="§"/>
              <a:defRPr>
                <a:solidFill>
                  <a:schemeClr val="bg1"/>
                </a:solidFill>
              </a:defRPr>
            </a:lvl3pPr>
            <a:lvl4pPr marL="1568356" indent="-336076">
              <a:spcBef>
                <a:spcPts val="1176"/>
              </a:spcBef>
              <a:buFont typeface="+mj-lt"/>
              <a:buAutoNum type="arabicPeriod"/>
              <a:defRPr>
                <a:solidFill>
                  <a:schemeClr val="bg1"/>
                </a:solidFill>
              </a:defRPr>
            </a:lvl4pPr>
            <a:lvl5pPr marL="1907544" indent="-336076">
              <a:spcBef>
                <a:spcPts val="1176"/>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219420"/>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42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
        <p:nvSpPr>
          <p:cNvPr id="7" name="Title 1"/>
          <p:cNvSpPr>
            <a:spLocks noGrp="1"/>
          </p:cNvSpPr>
          <p:nvPr>
            <p:ph type="title" hasCustomPrompt="1"/>
          </p:nvPr>
        </p:nvSpPr>
        <p:spPr>
          <a:xfrm>
            <a:off x="448213" y="286897"/>
            <a:ext cx="11005512" cy="1075884"/>
          </a:xfrm>
        </p:spPr>
        <p:txBody>
          <a:bodyPr lIns="0" tIns="91440" rIns="146304" bIns="91440"/>
          <a:lstStyle>
            <a:lvl1pPr>
              <a:lnSpc>
                <a:spcPts val="4802"/>
              </a:lnSpc>
              <a:defRPr sz="4312"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546901420"/>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52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4"/>
            <a:ext cx="8067798" cy="617619"/>
          </a:xfrm>
        </p:spPr>
        <p:txBody>
          <a:bodyPr lIns="146304" tIns="109728" rIns="146304" bIns="109728" anchor="t" anchorCtr="0"/>
          <a:lstStyle>
            <a:lvl1pPr marL="0" indent="0">
              <a:lnSpc>
                <a:spcPts val="3528"/>
              </a:lnSpc>
              <a:buFontTx/>
              <a:buNone/>
              <a:defRPr sz="3528">
                <a:solidFill>
                  <a:schemeClr val="bg1"/>
                </a:solidFill>
                <a:latin typeface="+mj-lt"/>
              </a:defRPr>
            </a:lvl1pPr>
            <a:lvl2pPr marL="336044" indent="0">
              <a:buFontTx/>
              <a:buNone/>
              <a:defRPr sz="3528">
                <a:latin typeface="Segoe Pro Light"/>
              </a:defRPr>
            </a:lvl2pPr>
            <a:lvl3pPr marL="560072" indent="0">
              <a:buFontTx/>
              <a:buNone/>
              <a:defRPr sz="3528">
                <a:latin typeface="Segoe Pro Light"/>
              </a:defRPr>
            </a:lvl3pPr>
            <a:lvl4pPr marL="784101" indent="0">
              <a:buFontTx/>
              <a:buNone/>
              <a:defRPr sz="3528">
                <a:latin typeface="Segoe Pro Light"/>
              </a:defRPr>
            </a:lvl4pPr>
            <a:lvl5pPr marL="1008129"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318090780"/>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62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368326"/>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6044" indent="0">
              <a:buFontTx/>
              <a:buNone/>
              <a:defRPr sz="2352">
                <a:latin typeface="Segoe Pro Light"/>
              </a:defRPr>
            </a:lvl2pPr>
            <a:lvl3pPr marL="560072" indent="0">
              <a:buFontTx/>
              <a:buNone/>
              <a:defRPr sz="2352">
                <a:latin typeface="Segoe Pro Light"/>
              </a:defRPr>
            </a:lvl3pPr>
            <a:lvl4pPr marL="784101" indent="0">
              <a:buFontTx/>
              <a:buNone/>
              <a:defRPr sz="2352">
                <a:latin typeface="Segoe Pro Light"/>
              </a:defRPr>
            </a:lvl4pPr>
            <a:lvl5pPr marL="1008129"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69"/>
            <a:ext cx="2689274" cy="2510690"/>
          </a:xfrm>
          <a:solidFill>
            <a:schemeClr val="accent4">
              <a:lumMod val="75000"/>
            </a:schemeClr>
          </a:solidFill>
        </p:spPr>
        <p:txBody>
          <a:bodyPr lIns="182880" tIns="146304" bIns="146304">
            <a:noAutofit/>
          </a:bodyPr>
          <a:lstStyle>
            <a:lvl1pPr marL="0" indent="0">
              <a:lnSpc>
                <a:spcPct val="90000"/>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Segoe UI"/>
                <a:cs typeface="Segoe UI"/>
                <a:sym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6" b="0">
                <a:solidFill>
                  <a:schemeClr val="bg1"/>
                </a:solidFill>
                <a:latin typeface="+mn-lt"/>
                <a:cs typeface="Segoe UI"/>
              </a:defRPr>
            </a:lvl1pPr>
            <a:lvl2pPr marL="336044" indent="0">
              <a:buFontTx/>
              <a:buNone/>
              <a:defRPr/>
            </a:lvl2pPr>
            <a:lvl3pPr marL="560072" indent="0">
              <a:buFontTx/>
              <a:buNone/>
              <a:defRPr/>
            </a:lvl3pPr>
            <a:lvl4pPr marL="784101" indent="0">
              <a:buFontTx/>
              <a:buNone/>
              <a:defRPr/>
            </a:lvl4pPr>
            <a:lvl5pPr marL="100812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4113903889"/>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729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1"/>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2560" cy="215444"/>
          </a:xfrm>
          <a:prstGeom prst="rect">
            <a:avLst/>
          </a:prstGeom>
          <a:noFill/>
        </p:spPr>
        <p:txBody>
          <a:bodyPr wrap="none" lIns="0" tIns="0" rIns="0" bIns="0">
            <a:spAutoFit/>
          </a:bodyPr>
          <a:lstStyle/>
          <a:p>
            <a:pPr defTabSz="914180">
              <a:defRPr/>
            </a:pPr>
            <a:r>
              <a:rPr lang="en-US" sz="1400" kern="1000" dirty="0">
                <a:solidFill>
                  <a:srgbClr val="FFFFFF"/>
                </a:solidFill>
                <a:latin typeface="Segoe UI Light"/>
              </a:rPr>
              <a:t>Your complete office in the cloud.</a:t>
            </a:r>
          </a:p>
        </p:txBody>
      </p:sp>
      <p:sp>
        <p:nvSpPr>
          <p:cNvPr id="2" name="Title 1"/>
          <p:cNvSpPr>
            <a:spLocks noGrp="1"/>
          </p:cNvSpPr>
          <p:nvPr>
            <p:ph type="ctrTitle"/>
          </p:nvPr>
        </p:nvSpPr>
        <p:spPr>
          <a:xfrm>
            <a:off x="601731"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74"/>
            <a:fld id="{27258FFF-F925-446B-8502-81C933981705}" type="slidenum">
              <a:rPr smtClean="0"/>
              <a:pPr defTabSz="914274"/>
              <a:t>‹#›</a:t>
            </a:fld>
            <a:endParaRPr dirty="0"/>
          </a:p>
        </p:txBody>
      </p:sp>
    </p:spTree>
    <p:extLst>
      <p:ext uri="{BB962C8B-B14F-4D97-AF65-F5344CB8AC3E}">
        <p14:creationId xmlns:p14="http://schemas.microsoft.com/office/powerpoint/2010/main" val="3003903513"/>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9832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8"/>
                        <a:ext cx="1555" cy="1556"/>
                      </a:xfrm>
                      <a:prstGeom prst="rect">
                        <a:avLst/>
                      </a:prstGeom>
                    </p:spPr>
                  </p:pic>
                </p:oleObj>
              </mc:Fallback>
            </mc:AlternateContent>
          </a:graphicData>
        </a:graphic>
      </p:graphicFrame>
      <p:sp>
        <p:nvSpPr>
          <p:cNvPr id="6" name="Rectangle 5"/>
          <p:cNvSpPr/>
          <p:nvPr/>
        </p:nvSpPr>
        <p:spPr bwMode="white">
          <a:xfrm>
            <a:off x="6203979" y="0"/>
            <a:ext cx="598802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1" rIns="45701" anchor="ctr"/>
          <a:lstStyle/>
          <a:p>
            <a:pPr algn="ctr" defTabSz="913737">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6" y="1930721"/>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7019"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7019" indent="0" algn="ctr">
              <a:buNone/>
              <a:defRPr>
                <a:solidFill>
                  <a:schemeClr val="tx1">
                    <a:tint val="75000"/>
                  </a:schemeClr>
                </a:solidFill>
              </a:defRPr>
            </a:lvl2pPr>
            <a:lvl3pPr marL="914038"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4" indent="0" algn="ctr">
              <a:buNone/>
              <a:defRPr>
                <a:solidFill>
                  <a:schemeClr val="tx1">
                    <a:tint val="75000"/>
                  </a:schemeClr>
                </a:solidFill>
              </a:defRPr>
            </a:lvl6pPr>
            <a:lvl7pPr marL="2742114" indent="0" algn="ctr">
              <a:buNone/>
              <a:defRPr>
                <a:solidFill>
                  <a:schemeClr val="tx1">
                    <a:tint val="75000"/>
                  </a:schemeClr>
                </a:solidFill>
              </a:defRPr>
            </a:lvl7pPr>
            <a:lvl8pPr marL="3199133" indent="0" algn="ctr">
              <a:buNone/>
              <a:defRPr>
                <a:solidFill>
                  <a:schemeClr val="tx1">
                    <a:tint val="75000"/>
                  </a:schemeClr>
                </a:solidFill>
              </a:defRPr>
            </a:lvl8pPr>
            <a:lvl9pPr marL="3656151"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74"/>
            <a:fld id="{27258FFF-F925-446B-8502-81C933981705}" type="slidenum">
              <a:rPr smtClean="0">
                <a:solidFill>
                  <a:srgbClr val="FFFFFF"/>
                </a:solidFill>
              </a:rPr>
              <a:pPr defTabSz="914274"/>
              <a:t>‹#›</a:t>
            </a:fld>
            <a:endParaRPr dirty="0">
              <a:solidFill>
                <a:srgbClr val="FFFFFF"/>
              </a:solidFill>
            </a:endParaRPr>
          </a:p>
        </p:txBody>
      </p:sp>
    </p:spTree>
    <p:extLst>
      <p:ext uri="{BB962C8B-B14F-4D97-AF65-F5344CB8AC3E}">
        <p14:creationId xmlns:p14="http://schemas.microsoft.com/office/powerpoint/2010/main" val="154507732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theme" Target="../theme/theme1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3" Type="http://schemas.openxmlformats.org/officeDocument/2006/relationships/slideLayout" Target="../slideLayouts/slideLayout263.xml"/><Relationship Id="rId21" Type="http://schemas.openxmlformats.org/officeDocument/2006/relationships/image" Target="../media/image41.emf"/><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theme" Target="../theme/theme11.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image" Target="../media/image50.png"/><Relationship Id="rId2" Type="http://schemas.openxmlformats.org/officeDocument/2006/relationships/slideLayout" Target="../slideLayouts/slideLayout281.xml"/><Relationship Id="rId16" Type="http://schemas.openxmlformats.org/officeDocument/2006/relationships/theme" Target="../theme/theme12.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theme" Target="../theme/theme13.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theme" Target="../theme/theme14.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image" Target="../media/image41.emf"/><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3" Type="http://schemas.openxmlformats.org/officeDocument/2006/relationships/slideLayout" Target="../slideLayouts/slideLayout340.xml"/><Relationship Id="rId21" Type="http://schemas.openxmlformats.org/officeDocument/2006/relationships/image" Target="../media/image41.emf"/><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theme" Target="../theme/theme16.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5" Type="http://schemas.openxmlformats.org/officeDocument/2006/relationships/image" Target="../media/image64.png"/><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77.xml"/><Relationship Id="rId13" Type="http://schemas.openxmlformats.org/officeDocument/2006/relationships/slideLayout" Target="../slideLayouts/slideLayout382.xml"/><Relationship Id="rId18" Type="http://schemas.openxmlformats.org/officeDocument/2006/relationships/slideLayout" Target="../slideLayouts/slideLayout387.xml"/><Relationship Id="rId3" Type="http://schemas.openxmlformats.org/officeDocument/2006/relationships/slideLayout" Target="../slideLayouts/slideLayout372.xml"/><Relationship Id="rId21" Type="http://schemas.openxmlformats.org/officeDocument/2006/relationships/theme" Target="../theme/theme18.xml"/><Relationship Id="rId7" Type="http://schemas.openxmlformats.org/officeDocument/2006/relationships/slideLayout" Target="../slideLayouts/slideLayout376.xml"/><Relationship Id="rId12" Type="http://schemas.openxmlformats.org/officeDocument/2006/relationships/slideLayout" Target="../slideLayouts/slideLayout381.xml"/><Relationship Id="rId17" Type="http://schemas.openxmlformats.org/officeDocument/2006/relationships/slideLayout" Target="../slideLayouts/slideLayout386.xml"/><Relationship Id="rId2" Type="http://schemas.openxmlformats.org/officeDocument/2006/relationships/slideLayout" Target="../slideLayouts/slideLayout371.xml"/><Relationship Id="rId16" Type="http://schemas.openxmlformats.org/officeDocument/2006/relationships/slideLayout" Target="../slideLayouts/slideLayout385.xml"/><Relationship Id="rId20" Type="http://schemas.openxmlformats.org/officeDocument/2006/relationships/slideLayout" Target="../slideLayouts/slideLayout389.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5" Type="http://schemas.openxmlformats.org/officeDocument/2006/relationships/slideLayout" Target="../slideLayouts/slideLayout374.xml"/><Relationship Id="rId15" Type="http://schemas.openxmlformats.org/officeDocument/2006/relationships/slideLayout" Target="../slideLayouts/slideLayout384.xml"/><Relationship Id="rId10" Type="http://schemas.openxmlformats.org/officeDocument/2006/relationships/slideLayout" Target="../slideLayouts/slideLayout379.xml"/><Relationship Id="rId19" Type="http://schemas.openxmlformats.org/officeDocument/2006/relationships/slideLayout" Target="../slideLayouts/slideLayout388.xml"/><Relationship Id="rId4" Type="http://schemas.openxmlformats.org/officeDocument/2006/relationships/slideLayout" Target="../slideLayouts/slideLayout373.xml"/><Relationship Id="rId9" Type="http://schemas.openxmlformats.org/officeDocument/2006/relationships/slideLayout" Target="../slideLayouts/slideLayout378.xml"/><Relationship Id="rId14" Type="http://schemas.openxmlformats.org/officeDocument/2006/relationships/slideLayout" Target="../slideLayouts/slideLayout383.xml"/><Relationship Id="rId22" Type="http://schemas.openxmlformats.org/officeDocument/2006/relationships/image" Target="../media/image4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3.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9.xml"/><Relationship Id="rId21" Type="http://schemas.openxmlformats.org/officeDocument/2006/relationships/slideLayout" Target="../slideLayouts/slideLayout74.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63" Type="http://schemas.openxmlformats.org/officeDocument/2006/relationships/slideLayout" Target="../slideLayouts/slideLayout116.xml"/><Relationship Id="rId68" Type="http://schemas.openxmlformats.org/officeDocument/2006/relationships/slideLayout" Target="../slideLayouts/slideLayout121.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8" Type="http://schemas.openxmlformats.org/officeDocument/2006/relationships/slideLayout" Target="../slideLayouts/slideLayout111.xml"/><Relationship Id="rId66" Type="http://schemas.openxmlformats.org/officeDocument/2006/relationships/slideLayout" Target="../slideLayouts/slideLayout119.xml"/><Relationship Id="rId74" Type="http://schemas.openxmlformats.org/officeDocument/2006/relationships/tags" Target="../tags/tag4.xml"/><Relationship Id="rId5" Type="http://schemas.openxmlformats.org/officeDocument/2006/relationships/slideLayout" Target="../slideLayouts/slideLayout58.xml"/><Relationship Id="rId61" Type="http://schemas.openxmlformats.org/officeDocument/2006/relationships/slideLayout" Target="../slideLayouts/slideLayout114.xml"/><Relationship Id="rId19" Type="http://schemas.openxmlformats.org/officeDocument/2006/relationships/slideLayout" Target="../slideLayouts/slideLayout7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slideLayout" Target="../slideLayouts/slideLayout109.xml"/><Relationship Id="rId64" Type="http://schemas.openxmlformats.org/officeDocument/2006/relationships/slideLayout" Target="../slideLayouts/slideLayout117.xml"/><Relationship Id="rId69" Type="http://schemas.openxmlformats.org/officeDocument/2006/relationships/slideLayout" Target="../slideLayouts/slideLayout122.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72" Type="http://schemas.openxmlformats.org/officeDocument/2006/relationships/theme" Target="../theme/theme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59" Type="http://schemas.openxmlformats.org/officeDocument/2006/relationships/slideLayout" Target="../slideLayouts/slideLayout112.xml"/><Relationship Id="rId67" Type="http://schemas.openxmlformats.org/officeDocument/2006/relationships/slideLayout" Target="../slideLayouts/slideLayout120.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slideLayout" Target="../slideLayouts/slideLayout107.xml"/><Relationship Id="rId62" Type="http://schemas.openxmlformats.org/officeDocument/2006/relationships/slideLayout" Target="../slideLayouts/slideLayout115.xml"/><Relationship Id="rId70" Type="http://schemas.openxmlformats.org/officeDocument/2006/relationships/slideLayout" Target="../slideLayouts/slideLayout123.xml"/><Relationship Id="rId75" Type="http://schemas.openxmlformats.org/officeDocument/2006/relationships/oleObject" Target="../embeddings/oleObject4.bin"/><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slideLayout" Target="../slideLayouts/slideLayout110.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slideLayout" Target="../slideLayouts/slideLayout113.xml"/><Relationship Id="rId65" Type="http://schemas.openxmlformats.org/officeDocument/2006/relationships/slideLayout" Target="../slideLayouts/slideLayout118.xml"/><Relationship Id="rId73" Type="http://schemas.openxmlformats.org/officeDocument/2006/relationships/vmlDrawing" Target="../drawings/vmlDrawing4.vml"/><Relationship Id="rId4" Type="http://schemas.openxmlformats.org/officeDocument/2006/relationships/slideLayout" Target="../slideLayouts/slideLayout57.xml"/><Relationship Id="rId9" Type="http://schemas.openxmlformats.org/officeDocument/2006/relationships/slideLayout" Target="../slideLayouts/slideLayout62.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9" Type="http://schemas.openxmlformats.org/officeDocument/2006/relationships/slideLayout" Target="../slideLayouts/slideLayout92.xml"/><Relationship Id="rId34" Type="http://schemas.openxmlformats.org/officeDocument/2006/relationships/slideLayout" Target="../slideLayouts/slideLayout87.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76" Type="http://schemas.openxmlformats.org/officeDocument/2006/relationships/image" Target="../media/image3.emf"/><Relationship Id="rId7" Type="http://schemas.openxmlformats.org/officeDocument/2006/relationships/slideLayout" Target="../slideLayouts/slideLayout60.xml"/><Relationship Id="rId71"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theme" Target="../theme/theme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6.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theme" Target="../theme/theme7.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image" Target="../media/image41.emf"/><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19" Type="http://schemas.openxmlformats.org/officeDocument/2006/relationships/theme" Target="../theme/theme9.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64710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2" r:id="rId8"/>
    <p:sldLayoutId id="2147483723" r:id="rId9"/>
    <p:sldLayoutId id="2147483726" r:id="rId10"/>
    <p:sldLayoutId id="2147483727" r:id="rId11"/>
  </p:sldLayoutIdLst>
  <p:transition>
    <p:fade/>
  </p:transition>
  <p:hf hdr="0" ftr="0" dt="0"/>
  <p:txStyles>
    <p:titleStyle>
      <a:lvl1pPr algn="l" defTabSz="914098" rtl="0" eaLnBrk="1" latinLnBrk="0" hangingPunct="1">
        <a:lnSpc>
          <a:spcPct val="90000"/>
        </a:lnSpc>
        <a:spcBef>
          <a:spcPct val="0"/>
        </a:spcBef>
        <a:buNone/>
        <a:defRPr lang="en-US" sz="52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23"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0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13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16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377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2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8" rtl="0" eaLnBrk="1" latinLnBrk="0" hangingPunct="1">
        <a:defRPr sz="1800" kern="1200">
          <a:solidFill>
            <a:schemeClr val="tx1"/>
          </a:solidFill>
          <a:latin typeface="+mn-lt"/>
          <a:ea typeface="+mn-ea"/>
          <a:cs typeface="+mn-cs"/>
        </a:defRPr>
      </a:lvl1pPr>
      <a:lvl2pPr marL="457049" algn="l" defTabSz="914098" rtl="0" eaLnBrk="1" latinLnBrk="0" hangingPunct="1">
        <a:defRPr sz="1800" kern="1200">
          <a:solidFill>
            <a:schemeClr val="tx1"/>
          </a:solidFill>
          <a:latin typeface="+mn-lt"/>
          <a:ea typeface="+mn-ea"/>
          <a:cs typeface="+mn-cs"/>
        </a:defRPr>
      </a:lvl2pPr>
      <a:lvl3pPr marL="914098" algn="l" defTabSz="914098" rtl="0" eaLnBrk="1" latinLnBrk="0" hangingPunct="1">
        <a:defRPr sz="1800" kern="1200">
          <a:solidFill>
            <a:schemeClr val="tx1"/>
          </a:solidFill>
          <a:latin typeface="+mn-lt"/>
          <a:ea typeface="+mn-ea"/>
          <a:cs typeface="+mn-cs"/>
        </a:defRPr>
      </a:lvl3pPr>
      <a:lvl4pPr marL="1371148" algn="l" defTabSz="914098" rtl="0" eaLnBrk="1" latinLnBrk="0" hangingPunct="1">
        <a:defRPr sz="1800" kern="1200">
          <a:solidFill>
            <a:schemeClr val="tx1"/>
          </a:solidFill>
          <a:latin typeface="+mn-lt"/>
          <a:ea typeface="+mn-ea"/>
          <a:cs typeface="+mn-cs"/>
        </a:defRPr>
      </a:lvl4pPr>
      <a:lvl5pPr marL="1828196" algn="l" defTabSz="914098" rtl="0" eaLnBrk="1" latinLnBrk="0" hangingPunct="1">
        <a:defRPr sz="1800" kern="1200">
          <a:solidFill>
            <a:schemeClr val="tx1"/>
          </a:solidFill>
          <a:latin typeface="+mn-lt"/>
          <a:ea typeface="+mn-ea"/>
          <a:cs typeface="+mn-cs"/>
        </a:defRPr>
      </a:lvl5pPr>
      <a:lvl6pPr marL="2285246" algn="l" defTabSz="914098" rtl="0" eaLnBrk="1" latinLnBrk="0" hangingPunct="1">
        <a:defRPr sz="1800" kern="1200">
          <a:solidFill>
            <a:schemeClr val="tx1"/>
          </a:solidFill>
          <a:latin typeface="+mn-lt"/>
          <a:ea typeface="+mn-ea"/>
          <a:cs typeface="+mn-cs"/>
        </a:defRPr>
      </a:lvl6pPr>
      <a:lvl7pPr marL="2742294" algn="l" defTabSz="914098" rtl="0" eaLnBrk="1" latinLnBrk="0" hangingPunct="1">
        <a:defRPr sz="1800" kern="1200">
          <a:solidFill>
            <a:schemeClr val="tx1"/>
          </a:solidFill>
          <a:latin typeface="+mn-lt"/>
          <a:ea typeface="+mn-ea"/>
          <a:cs typeface="+mn-cs"/>
        </a:defRPr>
      </a:lvl7pPr>
      <a:lvl8pPr marL="3199343" algn="l" defTabSz="914098" rtl="0" eaLnBrk="1" latinLnBrk="0" hangingPunct="1">
        <a:defRPr sz="1800" kern="1200">
          <a:solidFill>
            <a:schemeClr val="tx1"/>
          </a:solidFill>
          <a:latin typeface="+mn-lt"/>
          <a:ea typeface="+mn-ea"/>
          <a:cs typeface="+mn-cs"/>
        </a:defRPr>
      </a:lvl8pPr>
      <a:lvl9pPr marL="3656394" algn="l" defTabSz="91409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5659578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334" r:id="rId31"/>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2730757"/>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52161823"/>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2"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4" r:id="rId13"/>
    <p:sldLayoutId id="2147484255" r:id="rId14"/>
    <p:sldLayoutId id="2147484256"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381333"/>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1314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1829446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89511227"/>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53479717"/>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31722638"/>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 id="214748437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12893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1495794"/>
          </a:xfrm>
          <a:prstGeom prst="rect">
            <a:avLst/>
          </a:prstGeom>
        </p:spPr>
        <p:txBody>
          <a:bodyPr vert="horz" wrap="square" lIns="0" tIns="0" rIns="0" bIns="0" rtlCol="0" anchor="t">
            <a:spAutoFit/>
          </a:bodyPr>
          <a:lstStyle/>
          <a:p>
            <a:r>
              <a:rPr lang="de-DE"/>
              <a:t>Titelmasterformat durch Klicken bearbeiten</a:t>
            </a:r>
            <a:endParaRPr lang="en-US" dirty="0"/>
          </a:p>
        </p:txBody>
      </p:sp>
      <p:sp>
        <p:nvSpPr>
          <p:cNvPr id="3" name="Text Placeholder 2"/>
          <p:cNvSpPr>
            <a:spLocks noGrp="1"/>
          </p:cNvSpPr>
          <p:nvPr>
            <p:ph type="body" idx="1"/>
          </p:nvPr>
        </p:nvSpPr>
        <p:spPr>
          <a:xfrm>
            <a:off x="519249" y="1447800"/>
            <a:ext cx="11151916" cy="4876800"/>
          </a:xfrm>
          <a:prstGeom prst="rect">
            <a:avLst/>
          </a:prstGeom>
        </p:spPr>
        <p:txBody>
          <a:bodyPr vert="horz" wrap="square"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43260523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60" r:id="rId13"/>
    <p:sldLayoutId id="2147483961"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74"/>
            </p:custDataLst>
            <p:extLst/>
          </p:nvPr>
        </p:nvGraphicFramePr>
        <p:xfrm>
          <a:off x="1558" y="1558"/>
          <a:ext cx="1555" cy="1556"/>
        </p:xfrm>
        <a:graphic>
          <a:graphicData uri="http://schemas.openxmlformats.org/presentationml/2006/ole">
            <mc:AlternateContent xmlns:mc="http://schemas.openxmlformats.org/markup-compatibility/2006">
              <mc:Choice xmlns:v="urn:schemas-microsoft-com:vml" Requires="v">
                <p:oleObj spid="_x0000_s51219" name="think-cell Slide" r:id="rId75" imgW="270" imgH="270" progId="TCLayout.ActiveDocument.1">
                  <p:embed/>
                </p:oleObj>
              </mc:Choice>
              <mc:Fallback>
                <p:oleObj name="think-cell Slide" r:id="rId75" imgW="270" imgH="270" progId="TCLayout.ActiveDocument.1">
                  <p:embed/>
                  <p:pic>
                    <p:nvPicPr>
                      <p:cNvPr id="6" name="Object 5" hidden="1"/>
                      <p:cNvPicPr/>
                      <p:nvPr/>
                    </p:nvPicPr>
                    <p:blipFill>
                      <a:blip r:embed="rId76"/>
                      <a:stretch>
                        <a:fillRect/>
                      </a:stretch>
                    </p:blipFill>
                    <p:spPr>
                      <a:xfrm>
                        <a:off x="1558" y="1558"/>
                        <a:ext cx="1555" cy="1556"/>
                      </a:xfrm>
                      <a:prstGeom prst="rect">
                        <a:avLst/>
                      </a:prstGeom>
                    </p:spPr>
                  </p:pic>
                </p:oleObj>
              </mc:Fallback>
            </mc:AlternateContent>
          </a:graphicData>
        </a:graphic>
      </p:graphicFrame>
      <p:sp>
        <p:nvSpPr>
          <p:cNvPr id="2" name="Title Placeholder 1"/>
          <p:cNvSpPr>
            <a:spLocks noGrp="1"/>
          </p:cNvSpPr>
          <p:nvPr>
            <p:ph type="title"/>
          </p:nvPr>
        </p:nvSpPr>
        <p:spPr>
          <a:xfrm>
            <a:off x="447571" y="289512"/>
            <a:ext cx="11288437"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449770" y="1189178"/>
            <a:ext cx="11286190" cy="2052030"/>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180"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180"/>
            <a:fld id="{27258FFF-F925-446B-8502-81C933981705}" type="slidenum">
              <a:rPr>
                <a:solidFill>
                  <a:srgbClr val="505050"/>
                </a:solidFill>
              </a:rPr>
              <a:pPr defTabSz="914180"/>
              <a:t>‹#›</a:t>
            </a:fld>
            <a:endParaRPr dirty="0">
              <a:solidFill>
                <a:srgbClr val="505050"/>
              </a:solidFill>
            </a:endParaRPr>
          </a:p>
        </p:txBody>
      </p:sp>
    </p:spTree>
    <p:extLst>
      <p:ext uri="{BB962C8B-B14F-4D97-AF65-F5344CB8AC3E}">
        <p14:creationId xmlns:p14="http://schemas.microsoft.com/office/powerpoint/2010/main" val="23875278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 id="2147484000" r:id="rId38"/>
    <p:sldLayoutId id="2147484001" r:id="rId39"/>
    <p:sldLayoutId id="2147484002" r:id="rId40"/>
    <p:sldLayoutId id="2147484003" r:id="rId41"/>
    <p:sldLayoutId id="2147484004" r:id="rId42"/>
    <p:sldLayoutId id="2147484005" r:id="rId43"/>
    <p:sldLayoutId id="2147484006" r:id="rId44"/>
    <p:sldLayoutId id="2147484007" r:id="rId45"/>
    <p:sldLayoutId id="2147484008" r:id="rId46"/>
    <p:sldLayoutId id="2147484009" r:id="rId47"/>
    <p:sldLayoutId id="2147484010" r:id="rId48"/>
    <p:sldLayoutId id="2147484011" r:id="rId49"/>
    <p:sldLayoutId id="2147484012" r:id="rId50"/>
    <p:sldLayoutId id="2147484013" r:id="rId51"/>
    <p:sldLayoutId id="2147484014" r:id="rId52"/>
    <p:sldLayoutId id="2147484015" r:id="rId53"/>
    <p:sldLayoutId id="2147484016" r:id="rId54"/>
    <p:sldLayoutId id="2147484017" r:id="rId55"/>
    <p:sldLayoutId id="2147484018" r:id="rId56"/>
    <p:sldLayoutId id="2147484019" r:id="rId57"/>
    <p:sldLayoutId id="2147484020" r:id="rId58"/>
    <p:sldLayoutId id="2147484021" r:id="rId59"/>
    <p:sldLayoutId id="2147484022" r:id="rId60"/>
    <p:sldLayoutId id="2147484023" r:id="rId61"/>
    <p:sldLayoutId id="2147484024" r:id="rId62"/>
    <p:sldLayoutId id="2147484025" r:id="rId63"/>
    <p:sldLayoutId id="2147484026" r:id="rId64"/>
    <p:sldLayoutId id="2147484284" r:id="rId65"/>
    <p:sldLayoutId id="2147484285" r:id="rId66"/>
    <p:sldLayoutId id="2147484286" r:id="rId67"/>
    <p:sldLayoutId id="2147484287" r:id="rId68"/>
    <p:sldLayoutId id="2147484288" r:id="rId69"/>
    <p:sldLayoutId id="2147484333" r:id="rId70"/>
    <p:sldLayoutId id="2147484371" r:id="rId71"/>
  </p:sldLayoutIdLst>
  <p:transition spd="med">
    <p:fade/>
  </p:transition>
  <p:hf hd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2"/>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9377219"/>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288">
          <p15:clr>
            <a:srgbClr val="A4A3A4"/>
          </p15:clr>
        </p15:guide>
        <p15:guide id="23" pos="7544">
          <p15:clr>
            <a:srgbClr val="A4A3A4"/>
          </p15:clr>
        </p15:guide>
        <p15:guide id="24" orient="horz" pos="794">
          <p15:clr>
            <a:srgbClr val="A4A3A4"/>
          </p15:clr>
        </p15:guide>
        <p15:guide id="25" orient="horz" pos="912">
          <p15:clr>
            <a:srgbClr val="A4A3A4"/>
          </p15:clr>
        </p15:guide>
        <p15:guide id="26" orient="horz" pos="4123">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8596007"/>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1" r:id="rId12"/>
  </p:sldLayoutIdLst>
  <p:transition>
    <p:fade/>
  </p:transition>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12056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Lst>
  <p:transition>
    <p:fade/>
  </p:transition>
  <p:hf hdr="0" ftr="0" dt="0"/>
  <p:txStyles>
    <p:titleStyle>
      <a:lvl1pPr algn="l" defTabSz="913913"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3913" rtl="0" eaLnBrk="1" fontAlgn="auto" latinLnBrk="0" hangingPunct="1">
        <a:lnSpc>
          <a:spcPct val="90000"/>
        </a:lnSpc>
        <a:spcBef>
          <a:spcPct val="20000"/>
        </a:spcBef>
        <a:spcAft>
          <a:spcPts val="0"/>
        </a:spcAft>
        <a:buClrTx/>
        <a:buSzPct val="80000"/>
        <a:buFont typeface="Arial" pitchFamily="34" charset="0"/>
        <a:buNone/>
        <a:tabLst/>
        <a:defRPr sz="3599" kern="1200" spc="-70" baseline="0">
          <a:gradFill>
            <a:gsLst>
              <a:gs pos="1250">
                <a:schemeClr val="bg2"/>
              </a:gs>
              <a:gs pos="100000">
                <a:schemeClr val="bg2"/>
              </a:gs>
            </a:gsLst>
            <a:lin ang="5400000" scaled="0"/>
          </a:gradFill>
          <a:latin typeface="+mj-lt"/>
          <a:ea typeface="+mn-ea"/>
          <a:cs typeface="+mn-cs"/>
        </a:defRPr>
      </a:lvl1pPr>
      <a:lvl2pPr marL="339557"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2399" kern="1200" spc="0" baseline="0">
          <a:gradFill>
            <a:gsLst>
              <a:gs pos="1250">
                <a:schemeClr val="bg2"/>
              </a:gs>
              <a:gs pos="100000">
                <a:schemeClr val="bg2"/>
              </a:gs>
            </a:gsLst>
            <a:lin ang="5400000" scaled="0"/>
          </a:gradFill>
          <a:latin typeface="+mn-lt"/>
          <a:ea typeface="+mn-ea"/>
          <a:cs typeface="+mn-cs"/>
        </a:defRPr>
      </a:lvl2pPr>
      <a:lvl3pPr marL="572806"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798120" algn="l"/>
        </a:tabLst>
        <a:defRPr sz="2399" kern="1200" spc="0" baseline="0">
          <a:gradFill>
            <a:gsLst>
              <a:gs pos="1250">
                <a:schemeClr val="bg2"/>
              </a:gs>
              <a:gs pos="100000">
                <a:schemeClr val="bg2"/>
              </a:gs>
            </a:gsLst>
            <a:lin ang="5400000" scaled="0"/>
          </a:gradFill>
          <a:latin typeface="+mn-lt"/>
          <a:ea typeface="+mn-ea"/>
          <a:cs typeface="+mn-cs"/>
        </a:defRPr>
      </a:lvl3pPr>
      <a:lvl4pPr marL="798121"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1999" kern="1200" spc="0" baseline="0">
          <a:gradFill>
            <a:gsLst>
              <a:gs pos="1250">
                <a:schemeClr val="bg2"/>
              </a:gs>
              <a:gs pos="100000">
                <a:schemeClr val="bg2"/>
              </a:gs>
            </a:gsLst>
            <a:lin ang="5400000" scaled="0"/>
          </a:gradFill>
          <a:latin typeface="+mn-lt"/>
          <a:ea typeface="+mn-ea"/>
          <a:cs typeface="+mn-cs"/>
        </a:defRPr>
      </a:lvl4pPr>
      <a:lvl5pPr marL="1029781"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1255095" algn="l"/>
        </a:tabLst>
        <a:defRPr sz="1999" kern="1200" spc="0" baseline="0">
          <a:gradFill>
            <a:gsLst>
              <a:gs pos="1250">
                <a:schemeClr val="bg2"/>
              </a:gs>
              <a:gs pos="100000">
                <a:schemeClr val="bg2"/>
              </a:gs>
            </a:gsLst>
            <a:lin ang="5400000" scaled="0"/>
          </a:gradFill>
          <a:latin typeface="+mn-lt"/>
          <a:ea typeface="+mn-ea"/>
          <a:cs typeface="+mn-cs"/>
        </a:defRPr>
      </a:lvl5pPr>
      <a:lvl6pPr marL="251326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3" rtl="0" eaLnBrk="1" latinLnBrk="0" hangingPunct="1">
        <a:defRPr sz="1799" kern="1200">
          <a:solidFill>
            <a:schemeClr val="tx1"/>
          </a:solidFill>
          <a:latin typeface="+mn-lt"/>
          <a:ea typeface="+mn-ea"/>
          <a:cs typeface="+mn-cs"/>
        </a:defRPr>
      </a:lvl1pPr>
      <a:lvl2pPr marL="456957" algn="l" defTabSz="913913" rtl="0" eaLnBrk="1" latinLnBrk="0" hangingPunct="1">
        <a:defRPr sz="1799" kern="1200">
          <a:solidFill>
            <a:schemeClr val="tx1"/>
          </a:solidFill>
          <a:latin typeface="+mn-lt"/>
          <a:ea typeface="+mn-ea"/>
          <a:cs typeface="+mn-cs"/>
        </a:defRPr>
      </a:lvl2pPr>
      <a:lvl3pPr marL="913913" algn="l" defTabSz="913913" rtl="0" eaLnBrk="1" latinLnBrk="0" hangingPunct="1">
        <a:defRPr sz="1799" kern="1200">
          <a:solidFill>
            <a:schemeClr val="tx1"/>
          </a:solidFill>
          <a:latin typeface="+mn-lt"/>
          <a:ea typeface="+mn-ea"/>
          <a:cs typeface="+mn-cs"/>
        </a:defRPr>
      </a:lvl3pPr>
      <a:lvl4pPr marL="1370871" algn="l" defTabSz="913913" rtl="0" eaLnBrk="1" latinLnBrk="0" hangingPunct="1">
        <a:defRPr sz="1799" kern="1200">
          <a:solidFill>
            <a:schemeClr val="tx1"/>
          </a:solidFill>
          <a:latin typeface="+mn-lt"/>
          <a:ea typeface="+mn-ea"/>
          <a:cs typeface="+mn-cs"/>
        </a:defRPr>
      </a:lvl4pPr>
      <a:lvl5pPr marL="1827827" algn="l" defTabSz="913913" rtl="0" eaLnBrk="1" latinLnBrk="0" hangingPunct="1">
        <a:defRPr sz="1799" kern="1200">
          <a:solidFill>
            <a:schemeClr val="tx1"/>
          </a:solidFill>
          <a:latin typeface="+mn-lt"/>
          <a:ea typeface="+mn-ea"/>
          <a:cs typeface="+mn-cs"/>
        </a:defRPr>
      </a:lvl5pPr>
      <a:lvl6pPr marL="2284784" algn="l" defTabSz="913913" rtl="0" eaLnBrk="1" latinLnBrk="0" hangingPunct="1">
        <a:defRPr sz="1799" kern="1200">
          <a:solidFill>
            <a:schemeClr val="tx1"/>
          </a:solidFill>
          <a:latin typeface="+mn-lt"/>
          <a:ea typeface="+mn-ea"/>
          <a:cs typeface="+mn-cs"/>
        </a:defRPr>
      </a:lvl6pPr>
      <a:lvl7pPr marL="2741740" algn="l" defTabSz="913913" rtl="0" eaLnBrk="1" latinLnBrk="0" hangingPunct="1">
        <a:defRPr sz="1799" kern="1200">
          <a:solidFill>
            <a:schemeClr val="tx1"/>
          </a:solidFill>
          <a:latin typeface="+mn-lt"/>
          <a:ea typeface="+mn-ea"/>
          <a:cs typeface="+mn-cs"/>
        </a:defRPr>
      </a:lvl7pPr>
      <a:lvl8pPr marL="3198697" algn="l" defTabSz="913913" rtl="0" eaLnBrk="1" latinLnBrk="0" hangingPunct="1">
        <a:defRPr sz="1799" kern="1200">
          <a:solidFill>
            <a:schemeClr val="tx1"/>
          </a:solidFill>
          <a:latin typeface="+mn-lt"/>
          <a:ea typeface="+mn-ea"/>
          <a:cs typeface="+mn-cs"/>
        </a:defRPr>
      </a:lvl8pPr>
      <a:lvl9pPr marL="3655655" algn="l" defTabSz="913913"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66230" y="2747"/>
            <a:ext cx="940153" cy="5651655"/>
            <a:chOff x="12614198" y="2802"/>
            <a:chExt cx="959005" cy="5764164"/>
          </a:xfrm>
        </p:grpSpPr>
        <p:grpSp>
          <p:nvGrpSpPr>
            <p:cNvPr id="37" name="Group 36"/>
            <p:cNvGrpSpPr/>
            <p:nvPr userDrawn="1"/>
          </p:nvGrpSpPr>
          <p:grpSpPr>
            <a:xfrm>
              <a:off x="12614198" y="2802"/>
              <a:ext cx="959005" cy="5683558"/>
              <a:chOff x="12614198" y="2802"/>
              <a:chExt cx="959005" cy="5683558"/>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76120" y="4228745"/>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pic>
        <p:nvPicPr>
          <p:cNvPr id="25" name="Picture 24"/>
          <p:cNvPicPr>
            <a:picLocks noChangeAspect="1"/>
          </p:cNvPicPr>
          <p:nvPr userDrawn="1"/>
        </p:nvPicPr>
        <p:blipFill>
          <a:blip r:embed="rId28"/>
          <a:stretch>
            <a:fillRect/>
          </a:stretch>
        </p:blipFill>
        <p:spPr>
          <a:xfrm rot="5400000">
            <a:off x="10172359" y="2855533"/>
            <a:ext cx="6858623" cy="833218"/>
          </a:xfrm>
          <a:prstGeom prst="rect">
            <a:avLst/>
          </a:prstGeom>
        </p:spPr>
      </p:pic>
    </p:spTree>
    <p:extLst>
      <p:ext uri="{BB962C8B-B14F-4D97-AF65-F5344CB8AC3E}">
        <p14:creationId xmlns:p14="http://schemas.microsoft.com/office/powerpoint/2010/main" val="3462379385"/>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82468">
                <a:schemeClr val="tx1"/>
              </a:gs>
              <a:gs pos="68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5219">
          <p15:clr>
            <a:srgbClr val="FBAE40"/>
          </p15:clr>
        </p15:guide>
        <p15:guide id="28" pos="2615">
          <p15:clr>
            <a:srgbClr val="FBAE4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18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7"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247.xml"/><Relationship Id="rId4" Type="http://schemas.openxmlformats.org/officeDocument/2006/relationships/image" Target="../media/image6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5.xml"/><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7.xml"/><Relationship Id="rId1" Type="http://schemas.openxmlformats.org/officeDocument/2006/relationships/slideLayout" Target="../slideLayouts/slideLayout116.xml"/><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16.xml"/><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emf"/><Relationship Id="rId2" Type="http://schemas.openxmlformats.org/officeDocument/2006/relationships/notesSlide" Target="../notesSlides/notesSlide2.xml"/><Relationship Id="rId1" Type="http://schemas.openxmlformats.org/officeDocument/2006/relationships/slideLayout" Target="../slideLayouts/slideLayout26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116.xml"/><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11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4.xml"/><Relationship Id="rId1" Type="http://schemas.openxmlformats.org/officeDocument/2006/relationships/slideLayout" Target="../slideLayouts/slideLayout116.xml"/><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16.xml"/><Relationship Id="rId6" Type="http://schemas.openxmlformats.org/officeDocument/2006/relationships/image" Target="../media/image95.pn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116.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116.xml"/><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9.xml"/><Relationship Id="rId1" Type="http://schemas.openxmlformats.org/officeDocument/2006/relationships/slideLayout" Target="../slideLayouts/slideLayout3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9.xml"/></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379.xml"/></Relationships>
</file>

<file path=ppt/slides/_rels/slide3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32.xml"/><Relationship Id="rId1" Type="http://schemas.openxmlformats.org/officeDocument/2006/relationships/slideLayout" Target="../slideLayouts/slideLayout37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9.xml"/></Relationships>
</file>

<file path=ppt/slides/_rels/slide34.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notesSlide" Target="../notesSlides/notesSlide34.xml"/><Relationship Id="rId1" Type="http://schemas.openxmlformats.org/officeDocument/2006/relationships/slideLayout" Target="../slideLayouts/slideLayout379.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35.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9.tiff"/><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379.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301.xml"/><Relationship Id="rId5" Type="http://schemas.openxmlformats.org/officeDocument/2006/relationships/image" Target="../media/image124.png"/><Relationship Id="rId4" Type="http://schemas.openxmlformats.org/officeDocument/2006/relationships/image" Target="../media/image76.emf"/></Relationships>
</file>

<file path=ppt/slides/_rels/slide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xml"/><Relationship Id="rId1" Type="http://schemas.openxmlformats.org/officeDocument/2006/relationships/slideLayout" Target="../slideLayouts/slideLayout122.xml"/><Relationship Id="rId4" Type="http://schemas.openxmlformats.org/officeDocument/2006/relationships/image" Target="../media/image7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16.xml"/><Relationship Id="rId6" Type="http://schemas.openxmlformats.org/officeDocument/2006/relationships/image" Target="../media/image80.emf"/><Relationship Id="rId5" Type="http://schemas.openxmlformats.org/officeDocument/2006/relationships/image" Target="../media/image79.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a:off x="-1" y="-1"/>
            <a:ext cx="12213772" cy="6865884"/>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itle 1"/>
          <p:cNvSpPr txBox="1">
            <a:spLocks/>
          </p:cNvSpPr>
          <p:nvPr/>
        </p:nvSpPr>
        <p:spPr bwMode="ltGray">
          <a:xfrm>
            <a:off x="275498" y="1862205"/>
            <a:ext cx="11353800" cy="11434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ts val="8440"/>
              </a:lnSpc>
              <a:spcBef>
                <a:spcPct val="0"/>
              </a:spcBef>
              <a:spcAft>
                <a:spcPts val="0"/>
              </a:spcAft>
              <a:buClrTx/>
              <a:buSzTx/>
              <a:buFontTx/>
              <a:buNone/>
              <a:tabLst/>
              <a:defRPr/>
            </a:pPr>
            <a:r>
              <a:rPr kumimoji="0" lang="en-US" sz="6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Azure Infrastructure</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gray">
          <a:xfrm>
            <a:off x="10643231" y="6209727"/>
            <a:ext cx="986067" cy="191269"/>
          </a:xfrm>
          <a:prstGeom prst="rect">
            <a:avLst/>
          </a:prstGeom>
        </p:spPr>
      </p:pic>
      <p:sp>
        <p:nvSpPr>
          <p:cNvPr id="58" name="Title 2"/>
          <p:cNvSpPr txBox="1">
            <a:spLocks/>
          </p:cNvSpPr>
          <p:nvPr/>
        </p:nvSpPr>
        <p:spPr>
          <a:xfrm>
            <a:off x="212376" y="5232728"/>
            <a:ext cx="8531745" cy="1415846"/>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1"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192" rtl="0" eaLnBrk="1" fontAlgn="auto" latinLnBrk="0" hangingPunct="1">
              <a:lnSpc>
                <a:spcPts val="2420"/>
              </a:lnSpc>
              <a:spcBef>
                <a:spcPct val="0"/>
              </a:spcBef>
              <a:spcAft>
                <a:spcPts val="0"/>
              </a:spcAft>
              <a:buClrTx/>
              <a:buSzTx/>
              <a:buFontTx/>
              <a:buNone/>
              <a:tabLst/>
              <a:defRPr/>
            </a:pPr>
            <a:r>
              <a:rPr lang="en-US" sz="3200" spc="-29" dirty="0">
                <a:solidFill>
                  <a:srgbClr val="FFFFFF"/>
                </a:solidFill>
                <a:latin typeface="Segoe UI Semibold" panose="020B0702040204020203" pitchFamily="34" charset="0"/>
                <a:cs typeface="Segoe UI Semibold" panose="020B0702040204020203" pitchFamily="34" charset="0"/>
              </a:rPr>
              <a:t>Kris Swanson</a:t>
            </a:r>
            <a:br>
              <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Partner Technology Strategist</a:t>
            </a:r>
            <a:br>
              <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ts val="2420"/>
              </a:lnSpc>
              <a:spcBef>
                <a:spcPct val="0"/>
              </a:spcBef>
              <a:spcAft>
                <a:spcPts val="0"/>
              </a:spcAft>
              <a:buClrTx/>
              <a:buSzTx/>
              <a:buFontTx/>
              <a:buNone/>
              <a:tabLst/>
              <a:defRPr/>
            </a:pPr>
            <a:endParaRPr kumimoji="0" lang="en-US" sz="3200" b="0" i="0" u="none" strike="noStrike" kern="1200" cap="none" spc="-2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41805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en-US" sz="3921" dirty="0"/>
              <a:t>Availability Options</a:t>
            </a:r>
          </a:p>
        </p:txBody>
      </p:sp>
      <p:sp>
        <p:nvSpPr>
          <p:cNvPr id="6" name="Freeform: Shape 5">
            <a:extLst>
              <a:ext uri="{FF2B5EF4-FFF2-40B4-BE49-F238E27FC236}">
                <a16:creationId xmlns:a16="http://schemas.microsoft.com/office/drawing/2014/main" id="{C8CFEE28-AA80-4187-9DA6-664AD8EAEF28}"/>
              </a:ext>
            </a:extLst>
          </p:cNvPr>
          <p:cNvSpPr/>
          <p:nvPr/>
        </p:nvSpPr>
        <p:spPr bwMode="auto">
          <a:xfrm>
            <a:off x="502175" y="4466612"/>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697575" y="4466612"/>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411683" y="4466612"/>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639154" y="4466612"/>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502174" y="4555596"/>
            <a:ext cx="2195401" cy="529884"/>
            <a:chOff x="522514" y="4739119"/>
            <a:chExt cx="2284328" cy="551347"/>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117850" cy="311437"/>
            </a:xfrm>
            <a:prstGeom prst="rect">
              <a:avLst/>
            </a:prstGeom>
          </p:spPr>
          <p:txBody>
            <a:bodyPr wrap="none">
              <a:spAutoFit/>
            </a:bodyPr>
            <a:lstStyle/>
            <a:p>
              <a:pPr defTabSz="896354"/>
              <a:r>
                <a:rPr 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SINGLE VM</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29"/>
              <a:ext cx="2284328" cy="311437"/>
            </a:xfrm>
            <a:prstGeom prst="rect">
              <a:avLst/>
            </a:prstGeom>
          </p:spPr>
          <p:txBody>
            <a:bodyPr wrap="square">
              <a:spAutoFit/>
            </a:bodyPr>
            <a:lstStyle/>
            <a:p>
              <a:pPr defTabSz="896354"/>
              <a:r>
                <a:rPr lang="en-US" sz="1345" dirty="0">
                  <a:gradFill>
                    <a:gsLst>
                      <a:gs pos="78761">
                        <a:srgbClr val="353535"/>
                      </a:gs>
                      <a:gs pos="0">
                        <a:srgbClr val="353535"/>
                      </a:gs>
                    </a:gsLst>
                    <a:lin ang="5400000" scaled="0"/>
                  </a:gradFill>
                  <a:latin typeface="Segoe UI Semilight"/>
                </a:rPr>
                <a:t>Easier lift and shift</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502174" y="1846303"/>
            <a:ext cx="1579238" cy="711915"/>
            <a:chOff x="522514" y="1920087"/>
            <a:chExt cx="1643207" cy="740752"/>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522514" y="1920087"/>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522514" y="2168396"/>
              <a:ext cx="16432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 </a:t>
              </a:r>
              <a:br>
                <a:rPr lang="en-US" altLang="en-US" sz="1345" dirty="0">
                  <a:gradFill>
                    <a:gsLst>
                      <a:gs pos="78761">
                        <a:srgbClr val="353535"/>
                      </a:gs>
                      <a:gs pos="0">
                        <a:srgbClr val="353535"/>
                      </a:gs>
                    </a:gsLst>
                    <a:lin ang="5400000" scaled="0"/>
                  </a:gradFill>
                  <a:latin typeface="Segoe UI Semilight"/>
                </a:rPr>
              </a:br>
              <a:r>
                <a:rPr lang="en-US" altLang="en-US" sz="1153" dirty="0">
                  <a:gradFill>
                    <a:gsLst>
                      <a:gs pos="78761">
                        <a:srgbClr val="353535"/>
                      </a:gs>
                      <a:gs pos="0">
                        <a:srgbClr val="353535"/>
                      </a:gs>
                    </a:gsLst>
                    <a:lin ang="5400000" scaled="0"/>
                  </a:gradFill>
                  <a:latin typeface="Segoe UI Semilight"/>
                </a:rPr>
                <a:t>with Premium Storage</a:t>
              </a:r>
              <a:endParaRPr lang="en-US" altLang="en-US" sz="1345" dirty="0">
                <a:gradFill>
                  <a:gsLst>
                    <a:gs pos="78761">
                      <a:srgbClr val="353535"/>
                    </a:gs>
                    <a:gs pos="0">
                      <a:srgbClr val="353535"/>
                    </a:gs>
                  </a:gsLst>
                  <a:lin ang="5400000" scaled="0"/>
                </a:gradFill>
                <a:latin typeface="Segoe UI Semilight"/>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697575" y="4555596"/>
            <a:ext cx="2195401" cy="733423"/>
            <a:chOff x="2806842" y="4739119"/>
            <a:chExt cx="2284328" cy="763131"/>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1736987" cy="311437"/>
            </a:xfrm>
            <a:prstGeom prst="rect">
              <a:avLst/>
            </a:prstGeom>
          </p:spPr>
          <p:txBody>
            <a:bodyPr wrap="none">
              <a:spAutoFit/>
            </a:bodyPr>
            <a:lstStyle/>
            <a:p>
              <a:pPr defTabSz="896354"/>
              <a:r>
                <a:rPr lang="en-US" sz="1345">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523220"/>
            </a:xfrm>
            <a:prstGeom prst="rect">
              <a:avLst/>
            </a:prstGeom>
          </p:spPr>
          <p:txBody>
            <a:bodyPr wrap="square">
              <a:spAutoFit/>
            </a:bodyPr>
            <a:lstStyle/>
            <a:p>
              <a:pPr defTabSz="896354"/>
              <a:r>
                <a:rPr lang="en-US" sz="1345" dirty="0">
                  <a:gradFill>
                    <a:gsLst>
                      <a:gs pos="78761">
                        <a:srgbClr val="353535"/>
                      </a:gs>
                      <a:gs pos="0">
                        <a:srgbClr val="353535"/>
                      </a:gs>
                    </a:gsLst>
                    <a:lin ang="5400000" scaled="0"/>
                  </a:gradFill>
                  <a:latin typeface="Segoe UI Semilight"/>
                </a:rPr>
                <a:t>Protecting against failures within datacenters</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411683" y="4555596"/>
            <a:ext cx="2195401" cy="733423"/>
            <a:chOff x="5630888" y="4739119"/>
            <a:chExt cx="2284328" cy="763131"/>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1917925" cy="311437"/>
            </a:xfrm>
            <a:prstGeom prst="rect">
              <a:avLst/>
            </a:prstGeom>
          </p:spPr>
          <p:txBody>
            <a:bodyPr wrap="none">
              <a:spAutoFit/>
            </a:bodyPr>
            <a:lstStyle/>
            <a:p>
              <a:pPr defTabSz="896354"/>
              <a:r>
                <a:rPr 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284328" cy="523220"/>
            </a:xfrm>
            <a:prstGeom prst="rect">
              <a:avLst/>
            </a:prstGeom>
          </p:spPr>
          <p:txBody>
            <a:bodyPr wrap="square">
              <a:spAutoFit/>
            </a:bodyPr>
            <a:lstStyle/>
            <a:p>
              <a:pPr defTabSz="896354"/>
              <a:r>
                <a:rPr lang="en-US" sz="1345" dirty="0">
                  <a:gradFill>
                    <a:gsLst>
                      <a:gs pos="78761">
                        <a:srgbClr val="353535"/>
                      </a:gs>
                      <a:gs pos="0">
                        <a:srgbClr val="353535"/>
                      </a:gs>
                    </a:gsLst>
                    <a:lin ang="5400000" scaled="0"/>
                  </a:gradFill>
                  <a:latin typeface="Segoe UI Semilight"/>
                </a:rPr>
                <a:t>Protection from entire datacenter failures</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639154" y="4555596"/>
            <a:ext cx="2195401" cy="733423"/>
            <a:chOff x="8989092" y="4739119"/>
            <a:chExt cx="2284328" cy="763131"/>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1372376" cy="311437"/>
            </a:xfrm>
            <a:prstGeom prst="rect">
              <a:avLst/>
            </a:prstGeom>
          </p:spPr>
          <p:txBody>
            <a:bodyPr wrap="none">
              <a:spAutoFit/>
            </a:bodyPr>
            <a:lstStyle/>
            <a:p>
              <a:pPr defTabSz="896354"/>
              <a:r>
                <a:rPr 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2" y="4979030"/>
              <a:ext cx="2284328" cy="523220"/>
            </a:xfrm>
            <a:prstGeom prst="rect">
              <a:avLst/>
            </a:prstGeom>
          </p:spPr>
          <p:txBody>
            <a:bodyPr wrap="square">
              <a:spAutoFit/>
            </a:bodyPr>
            <a:lstStyle/>
            <a:p>
              <a:pPr defTabSz="896354"/>
              <a:r>
                <a:rPr lang="en-US" sz="1345" dirty="0">
                  <a:gradFill>
                    <a:gsLst>
                      <a:gs pos="78761">
                        <a:srgbClr val="353535"/>
                      </a:gs>
                      <a:gs pos="0">
                        <a:srgbClr val="353535"/>
                      </a:gs>
                    </a:gsLst>
                    <a:lin ang="5400000" scaled="0"/>
                  </a:gradFill>
                  <a:latin typeface="Segoe UI Semilight"/>
                </a:rPr>
                <a:t>Regional protection within Data Residency Boundaries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02175" y="2654430"/>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697575" y="2654430"/>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411683" y="2654430"/>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639154" y="2654430"/>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97575" y="2026208"/>
            <a:ext cx="795072" cy="532011"/>
            <a:chOff x="2806842" y="2107278"/>
            <a:chExt cx="827278" cy="553561"/>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99.95% </a:t>
              </a:r>
              <a:endParaRPr lang="en-US" altLang="en-US" sz="1345" dirty="0">
                <a:gradFill>
                  <a:gsLst>
                    <a:gs pos="78761">
                      <a:srgbClr val="353535"/>
                    </a:gs>
                    <a:gs pos="0">
                      <a:srgbClr val="353535"/>
                    </a:gs>
                  </a:gsLst>
                  <a:lin ang="5400000" scaled="0"/>
                </a:gradFill>
                <a:latin typeface="Segoe UI Semilight"/>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11683" y="2022118"/>
            <a:ext cx="795072" cy="536101"/>
            <a:chOff x="5630888" y="2103022"/>
            <a:chExt cx="827278" cy="557817"/>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99.99% </a:t>
              </a:r>
              <a:endParaRPr lang="en-US" altLang="en-US" sz="1345" dirty="0">
                <a:gradFill>
                  <a:gsLst>
                    <a:gs pos="78761">
                      <a:srgbClr val="353535"/>
                    </a:gs>
                    <a:gs pos="0">
                      <a:srgbClr val="353535"/>
                    </a:gs>
                  </a:gsLst>
                  <a:lin ang="5400000" scaled="0"/>
                </a:gradFill>
                <a:latin typeface="Segoe UI Semilight"/>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635699" y="2022118"/>
            <a:ext cx="2743473" cy="50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54" eaLnBrk="1" hangingPunct="1"/>
            <a:r>
              <a:rPr lang="en-US" altLang="en-US" sz="1345"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245685" y="3325304"/>
            <a:ext cx="587808" cy="47043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865">
              <a:gradFill>
                <a:gsLst>
                  <a:gs pos="0">
                    <a:srgbClr val="505050"/>
                  </a:gs>
                  <a:gs pos="100000">
                    <a:srgbClr val="505050"/>
                  </a:gs>
                </a:gsLst>
              </a:gradFill>
              <a:latin typeface="Segoe UI Semilight"/>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236011"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890186"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28927" y="3134007"/>
            <a:ext cx="1300975" cy="454715"/>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12894"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475067"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837239"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199411"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375657"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353535"/>
              </a:solidFill>
              <a:latin typeface="Segoe UI Semilight"/>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211696"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353535"/>
              </a:solidFill>
              <a:latin typeface="Segoe UI Semilight"/>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9843764" y="3612119"/>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54"/>
            <a:endParaRPr lang="en-US" sz="1730">
              <a:solidFill>
                <a:srgbClr val="FFFFFF"/>
              </a:solidFill>
              <a:latin typeface="Segoe UI Semilight"/>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752020" y="2951707"/>
            <a:ext cx="2627152" cy="1235469"/>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pPr>
            <a:endParaRPr lang="en-US" sz="2307" kern="0" err="1">
              <a:gradFill>
                <a:gsLst>
                  <a:gs pos="0">
                    <a:srgbClr val="FFFFFF"/>
                  </a:gs>
                  <a:gs pos="100000">
                    <a:srgbClr val="FFFFFF"/>
                  </a:gs>
                </a:gsLst>
                <a:lin ang="5400000" scaled="0"/>
              </a:gradFill>
              <a:latin typeface="Segoe UI Semilight"/>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039793" y="3021737"/>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153" kern="0" dirty="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203754" y="3010633"/>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153" kern="0" dirty="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574619" y="2951707"/>
            <a:ext cx="1984311" cy="1235469"/>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353535"/>
              </a:solidFill>
              <a:latin typeface="Segoe UI Semilight"/>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506332" y="33692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699096" y="32976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699096" y="36064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185475" y="3178681"/>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378239" y="3107161"/>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378239" y="3415894"/>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6936790" y="33515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129553" y="32799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129553" y="35887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endParaRPr lang="en-US" sz="1730" dirty="0">
              <a:gradFill>
                <a:gsLst>
                  <a:gs pos="0">
                    <a:srgbClr val="505050"/>
                  </a:gs>
                  <a:gs pos="100000">
                    <a:srgbClr val="505050"/>
                  </a:gs>
                </a:gsLst>
              </a:gradFill>
              <a:latin typeface="Segoe UI Semilight"/>
            </a:endParaRPr>
          </a:p>
        </p:txBody>
      </p:sp>
      <p:grpSp>
        <p:nvGrpSpPr>
          <p:cNvPr id="63" name="Group 62">
            <a:extLst/>
          </p:cNvPr>
          <p:cNvGrpSpPr/>
          <p:nvPr/>
        </p:nvGrpSpPr>
        <p:grpSpPr>
          <a:xfrm>
            <a:off x="9035029" y="476235"/>
            <a:ext cx="851604" cy="631855"/>
            <a:chOff x="10332992" y="479425"/>
            <a:chExt cx="868680" cy="644525"/>
          </a:xfrm>
        </p:grpSpPr>
        <p:sp>
          <p:nvSpPr>
            <p:cNvPr id="75" name="TextBox 74">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76" name="Freeform 9">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77" name="Group 76">
            <a:extLst/>
          </p:cNvPr>
          <p:cNvGrpSpPr/>
          <p:nvPr/>
        </p:nvGrpSpPr>
        <p:grpSpPr>
          <a:xfrm>
            <a:off x="9886743" y="476234"/>
            <a:ext cx="941117" cy="634968"/>
            <a:chOff x="11201784" y="479425"/>
            <a:chExt cx="959988" cy="647700"/>
          </a:xfrm>
        </p:grpSpPr>
        <p:sp>
          <p:nvSpPr>
            <p:cNvPr id="78" name="TextBox 77">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79" name="Freeform 13">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80" name="TextBox 79">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81" name="Freeform 5">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nvGrpSpPr>
          <p:cNvPr id="82" name="Group 81">
            <a:extLst/>
          </p:cNvPr>
          <p:cNvGrpSpPr/>
          <p:nvPr/>
        </p:nvGrpSpPr>
        <p:grpSpPr>
          <a:xfrm>
            <a:off x="8253196" y="487"/>
            <a:ext cx="851606" cy="1101856"/>
            <a:chOff x="8418690" y="119118"/>
            <a:chExt cx="868682" cy="1123950"/>
          </a:xfrm>
        </p:grpSpPr>
        <p:sp>
          <p:nvSpPr>
            <p:cNvPr id="83" name="Rectangle 82">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84" name="Group 83">
              <a:extLst/>
            </p:cNvPr>
            <p:cNvGrpSpPr/>
            <p:nvPr/>
          </p:nvGrpSpPr>
          <p:grpSpPr>
            <a:xfrm>
              <a:off x="8418690" y="598543"/>
              <a:ext cx="868680" cy="644525"/>
              <a:chOff x="9418637" y="479425"/>
              <a:chExt cx="868680" cy="644525"/>
            </a:xfrm>
          </p:grpSpPr>
          <p:sp>
            <p:nvSpPr>
              <p:cNvPr id="85" name="TextBox 84">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Compute</a:t>
                </a:r>
              </a:p>
            </p:txBody>
          </p:sp>
          <p:sp>
            <p:nvSpPr>
              <p:cNvPr id="86" name="Freeform 5">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grpSp>
    </p:spTree>
    <p:extLst>
      <p:ext uri="{BB962C8B-B14F-4D97-AF65-F5344CB8AC3E}">
        <p14:creationId xmlns:p14="http://schemas.microsoft.com/office/powerpoint/2010/main" val="242489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269241" y="289957"/>
            <a:ext cx="11655840" cy="899537"/>
          </a:xfrm>
        </p:spPr>
        <p:txBody>
          <a:bodyPr/>
          <a:lstStyle/>
          <a:p>
            <a:r>
              <a:rPr lang="en-US" dirty="0"/>
              <a:t>Most comprehensive 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429434" y="465486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668857" y="46548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437388" y="465486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729576" y="46548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64070" y="4773638"/>
            <a:ext cx="1949025" cy="808474"/>
            <a:chOff x="522514" y="4739119"/>
            <a:chExt cx="1988107" cy="824686"/>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370888"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4979030"/>
              <a:ext cx="198810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29434" y="2155121"/>
            <a:ext cx="988343" cy="605499"/>
            <a:chOff x="522514" y="1920087"/>
            <a:chExt cx="1008161" cy="617641"/>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8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a:t>
              </a:r>
              <a:endPar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603492" y="4773638"/>
            <a:ext cx="2768531" cy="808474"/>
            <a:chOff x="2806842" y="4739119"/>
            <a:chExt cx="2390527" cy="824686"/>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842617"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4979030"/>
              <a:ext cx="2390527"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372024" y="4773638"/>
            <a:ext cx="3001790" cy="808474"/>
            <a:chOff x="5630888" y="4739119"/>
            <a:chExt cx="2284328" cy="824686"/>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797548"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4979030"/>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664212" y="4773638"/>
            <a:ext cx="2931402" cy="808474"/>
            <a:chOff x="8989092" y="4739119"/>
            <a:chExt cx="2284328" cy="824686"/>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303472" cy="3712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4979030"/>
              <a:ext cx="2284328"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disaster with</a:t>
              </a:r>
              <a:b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br>
              <a:r>
                <a:rPr kumimoji="0" lang="en-US" sz="1568"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429434" y="2806341"/>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668857" y="2806341"/>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437388" y="2806341"/>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729576" y="2806341"/>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668857" y="2159292"/>
            <a:ext cx="988343" cy="603024"/>
            <a:chOff x="2806842" y="2107278"/>
            <a:chExt cx="1008161" cy="615116"/>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437388" y="2155120"/>
            <a:ext cx="988343" cy="607196"/>
            <a:chOff x="5630888" y="2103022"/>
            <a:chExt cx="1008161" cy="619372"/>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726053" y="2161158"/>
            <a:ext cx="1130217" cy="6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REGIONS</a:t>
            </a:r>
            <a:br>
              <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lang="en-US" altLang="en-US" sz="1765"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54</a:t>
            </a:r>
            <a:endParaRPr kumimoji="0" lang="en-US" altLang="en-US" sz="176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187853" y="349066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308287" y="3334041"/>
            <a:ext cx="1372275" cy="793118"/>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460308" y="3203714"/>
            <a:ext cx="1123357" cy="1053772"/>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10089" y="344117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13214" y="394912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168752" y="3943239"/>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8844707" y="3109578"/>
            <a:ext cx="2679832" cy="1260243"/>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50859" cy="2787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1</a:t>
              </a:r>
              <a:endParaRPr kumimoji="0" lang="en-US" sz="117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775386" cy="2787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2</a:t>
              </a:r>
              <a:endParaRPr kumimoji="0" lang="en-US" sz="1176"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16983" y="1604680"/>
            <a:ext cx="2128881" cy="700807"/>
            <a:chOff x="425344" y="1636360"/>
            <a:chExt cx="2171570" cy="714860"/>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4684" y="2118990"/>
              <a:ext cx="232230" cy="232230"/>
            </a:xfrm>
            <a:prstGeom prst="rtTriangl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INDUSTRY-ONLY</a:t>
                </a:r>
              </a:p>
            </p:txBody>
          </p:sp>
        </p:grpSp>
      </p:grpSp>
      <p:grpSp>
        <p:nvGrpSpPr>
          <p:cNvPr id="21" name="Group 20">
            <a:extLst>
              <a:ext uri="{FF2B5EF4-FFF2-40B4-BE49-F238E27FC236}">
                <a16:creationId xmlns:a16="http://schemas.microsoft.com/office/drawing/2014/main" id="{587C85CE-9A53-4688-9E81-BF56FEB08BFC}"/>
              </a:ext>
            </a:extLst>
          </p:cNvPr>
          <p:cNvGrpSpPr/>
          <p:nvPr/>
        </p:nvGrpSpPr>
        <p:grpSpPr>
          <a:xfrm>
            <a:off x="2663355" y="1506553"/>
            <a:ext cx="5943228" cy="794364"/>
            <a:chOff x="2716760" y="1536265"/>
            <a:chExt cx="6062402" cy="810293"/>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543756" y="2114328"/>
              <a:ext cx="232230" cy="232230"/>
            </a:xfrm>
            <a:prstGeom prst="rtTriangl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719936" y="1646427"/>
              <a:ext cx="6059226" cy="4835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716760" y="1536265"/>
              <a:ext cx="6059225"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724073" y="1486665"/>
            <a:ext cx="2915596" cy="814252"/>
            <a:chOff x="8899008" y="1515979"/>
            <a:chExt cx="2974060" cy="830579"/>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40838" y="2114328"/>
              <a:ext cx="232230" cy="232230"/>
            </a:xfrm>
            <a:prstGeom prst="rtTriangl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899008" y="1515979"/>
              <a:ext cx="2974059" cy="738664"/>
            </a:xfrm>
            <a:prstGeom prst="rect">
              <a:avLst/>
            </a:prstGeom>
            <a:noFill/>
          </p:spPr>
          <p:txBody>
            <a:bodyPr wrap="square" lIns="89642" tIns="143428" rIns="89642"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568" b="1" i="0" u="none" strike="noStrike" kern="1200" cap="sm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DISASTER RECOVERY</a:t>
              </a:r>
            </a:p>
          </p:txBody>
        </p:sp>
      </p:grpSp>
    </p:spTree>
    <p:extLst>
      <p:ext uri="{BB962C8B-B14F-4D97-AF65-F5344CB8AC3E}">
        <p14:creationId xmlns:p14="http://schemas.microsoft.com/office/powerpoint/2010/main" val="1245248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2.46482E-6 L 0.07161 2.46482E-6 " pathEditMode="relative" rAng="0" ptsTypes="AA">
                                      <p:cBhvr>
                                        <p:cTn id="9" dur="750" spd="-100000" fill="hold"/>
                                        <p:tgtEl>
                                          <p:spTgt spid="2"/>
                                        </p:tgtEl>
                                        <p:attrNameLst>
                                          <p:attrName>ppt_x</p:attrName>
                                          <p:attrName>ppt_y</p:attrName>
                                        </p:attrNameLst>
                                      </p:cBhvr>
                                      <p:rCtr x="3574"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7.78657E-7 2.90513E-7 L 7.78657E-7 -0.10327 " pathEditMode="relative" rAng="0" ptsTypes="AA">
                                      <p:cBhvr>
                                        <p:cTn id="28" dur="700" spd="-100000" fill="hold"/>
                                        <p:tgtEl>
                                          <p:spTgt spid="8"/>
                                        </p:tgtEl>
                                        <p:attrNameLst>
                                          <p:attrName>ppt_x</p:attrName>
                                          <p:attrName>ppt_y</p:attrName>
                                        </p:attrNameLst>
                                      </p:cBhvr>
                                      <p:rCtr x="0" y="-5175"/>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2.18024E-6 1.13028E-6 L -2.18024E-6 0.09623 " pathEditMode="relative" rAng="0" ptsTypes="AA">
                                      <p:cBhvr>
                                        <p:cTn id="33" dur="700" spd="-100000" fill="hold"/>
                                        <p:tgtEl>
                                          <p:spTgt spid="5"/>
                                        </p:tgtEl>
                                        <p:attrNameLst>
                                          <p:attrName>ppt_x</p:attrName>
                                          <p:attrName>ppt_y</p:attrName>
                                        </p:attrNameLst>
                                      </p:cBhvr>
                                      <p:rCtr x="0" y="4812"/>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7.63339E-7 -4.94326E-6 L 7.63339E-7 0.09624 " pathEditMode="relative" rAng="0" ptsTypes="AA">
                                      <p:cBhvr>
                                        <p:cTn id="38" dur="700" spd="-100000" fill="hold"/>
                                        <p:tgtEl>
                                          <p:spTgt spid="6"/>
                                        </p:tgtEl>
                                        <p:attrNameLst>
                                          <p:attrName>ppt_x</p:attrName>
                                          <p:attrName>ppt_y</p:attrName>
                                        </p:attrNameLst>
                                      </p:cBhvr>
                                      <p:rCtr x="0" y="4812"/>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4.00306E-6 2.90513E-7 L 4.00306E-6 -0.10327 " pathEditMode="relative" rAng="0" ptsTypes="AA">
                                      <p:cBhvr>
                                        <p:cTn id="61" dur="700" spd="-100000" fill="hold"/>
                                        <p:tgtEl>
                                          <p:spTgt spid="9"/>
                                        </p:tgtEl>
                                        <p:attrNameLst>
                                          <p:attrName>ppt_x</p:attrName>
                                          <p:attrName>ppt_y</p:attrName>
                                        </p:attrNameLst>
                                      </p:cBhvr>
                                      <p:rCtr x="0" y="-5175"/>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3.20909E-6 2.90513E-7 L 3.20909E-6 -0.10327 " pathEditMode="relative" rAng="0" ptsTypes="AA">
                                      <p:cBhvr>
                                        <p:cTn id="66" dur="700" spd="-100000" fill="hold"/>
                                        <p:tgtEl>
                                          <p:spTgt spid="10"/>
                                        </p:tgtEl>
                                        <p:attrNameLst>
                                          <p:attrName>ppt_x</p:attrName>
                                          <p:attrName>ppt_y</p:attrName>
                                        </p:attrNameLst>
                                      </p:cBhvr>
                                      <p:rCtr x="0" y="-5175"/>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4.54174E-6 2.90513E-7 L 4.54174E-6 -0.10327 " pathEditMode="relative" rAng="0" ptsTypes="AA">
                                      <p:cBhvr>
                                        <p:cTn id="71" dur="700" spd="-100000" fill="hold"/>
                                        <p:tgtEl>
                                          <p:spTgt spid="11"/>
                                        </p:tgtEl>
                                        <p:attrNameLst>
                                          <p:attrName>ppt_x</p:attrName>
                                          <p:attrName>ppt_y</p:attrName>
                                        </p:attrNameLst>
                                      </p:cBhvr>
                                      <p:rCtr x="0" y="-5175"/>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2.99464E-6 1.49796E-6 L -2.99464E-6 0.09623 " pathEditMode="relative" rAng="0" ptsTypes="AA">
                                      <p:cBhvr>
                                        <p:cTn id="76" dur="700" spd="-100000" fill="hold"/>
                                        <p:tgtEl>
                                          <p:spTgt spid="72"/>
                                        </p:tgtEl>
                                        <p:attrNameLst>
                                          <p:attrName>ppt_x</p:attrName>
                                          <p:attrName>ppt_y</p:attrName>
                                        </p:attrNameLst>
                                      </p:cBhvr>
                                      <p:rCtr x="0" y="4812"/>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42" presetClass="path" presetSubtype="0" decel="100000" fill="hold" nodeType="withEffect">
                                  <p:stCondLst>
                                    <p:cond delay="600"/>
                                  </p:stCondLst>
                                  <p:childTnLst>
                                    <p:animMotion origin="layout" path="M -1.57263E-6 4.18066E-6 L -1.57263E-6 0.09623 " pathEditMode="relative" rAng="0" ptsTypes="AA">
                                      <p:cBhvr>
                                        <p:cTn id="100" dur="700" spd="-100000" fill="hold"/>
                                        <p:tgtEl>
                                          <p:spTgt spid="19"/>
                                        </p:tgtEl>
                                        <p:attrNameLst>
                                          <p:attrName>ppt_x</p:attrName>
                                          <p:attrName>ppt_y</p:attrName>
                                        </p:attrNameLst>
                                      </p:cBhvr>
                                      <p:rCtr x="0" y="4812"/>
                                    </p:animMotion>
                                  </p:childTnLst>
                                </p:cTn>
                              </p:par>
                              <p:par>
                                <p:cTn id="101" presetID="10" presetClass="entr" presetSubtype="0" fill="hold" nodeType="withEffect">
                                  <p:stCondLst>
                                    <p:cond delay="90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400"/>
                                        <p:tgtEl>
                                          <p:spTgt spid="21"/>
                                        </p:tgtEl>
                                      </p:cBhvr>
                                    </p:animEffect>
                                  </p:childTnLst>
                                </p:cTn>
                              </p:par>
                              <p:par>
                                <p:cTn id="104" presetID="42" presetClass="path" presetSubtype="0" decel="100000" fill="hold" nodeType="withEffect">
                                  <p:stCondLst>
                                    <p:cond delay="600"/>
                                  </p:stCondLst>
                                  <p:childTnLst>
                                    <p:animMotion origin="layout" path="M 1.66709E-6 3.96732E-6 L 1.66709E-6 0.09623 " pathEditMode="relative" rAng="0" ptsTypes="AA">
                                      <p:cBhvr>
                                        <p:cTn id="105" dur="700" spd="-100000" fill="hold"/>
                                        <p:tgtEl>
                                          <p:spTgt spid="21"/>
                                        </p:tgtEl>
                                        <p:attrNameLst>
                                          <p:attrName>ppt_x</p:attrName>
                                          <p:attrName>ppt_y</p:attrName>
                                        </p:attrNameLst>
                                      </p:cBhvr>
                                      <p:rCtr x="0" y="4812"/>
                                    </p:animMotion>
                                  </p:childTnLst>
                                </p:cTn>
                              </p:par>
                              <p:par>
                                <p:cTn id="106" presetID="10" presetClass="entr" presetSubtype="0" fill="hold" nodeType="withEffect">
                                  <p:stCondLst>
                                    <p:cond delay="9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400"/>
                                        <p:tgtEl>
                                          <p:spTgt spid="22"/>
                                        </p:tgtEl>
                                      </p:cBhvr>
                                    </p:animEffect>
                                  </p:childTnLst>
                                </p:cTn>
                              </p:par>
                              <p:par>
                                <p:cTn id="109" presetID="42" presetClass="path" presetSubtype="0" decel="100000" fill="hold" nodeType="withEffect">
                                  <p:stCondLst>
                                    <p:cond delay="600"/>
                                  </p:stCondLst>
                                  <p:childTnLst>
                                    <p:animMotion origin="layout" path="M 2.13429E-6 2.70994E-6 L 2.13429E-6 0.09623 " pathEditMode="relative" rAng="0" ptsTypes="AA">
                                      <p:cBhvr>
                                        <p:cTn id="110" dur="700" spd="-100000" fill="hold"/>
                                        <p:tgtEl>
                                          <p:spTgt spid="22"/>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Chart 185">
            <a:extLst>
              <a:ext uri="{FF2B5EF4-FFF2-40B4-BE49-F238E27FC236}">
                <a16:creationId xmlns:a16="http://schemas.microsoft.com/office/drawing/2014/main" id="{5AAFC8C8-84D2-47B9-87B5-67E2D1BBE69B}"/>
              </a:ext>
            </a:extLst>
          </p:cNvPr>
          <p:cNvGraphicFramePr>
            <a:graphicFrameLocks/>
          </p:cNvGraphicFramePr>
          <p:nvPr>
            <p:extLst/>
          </p:nvPr>
        </p:nvGraphicFramePr>
        <p:xfrm>
          <a:off x="397048" y="932684"/>
          <a:ext cx="11391629" cy="253180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Design for Scale</a:t>
            </a:r>
          </a:p>
        </p:txBody>
      </p:sp>
      <p:grpSp>
        <p:nvGrpSpPr>
          <p:cNvPr id="11" name="Group 10"/>
          <p:cNvGrpSpPr/>
          <p:nvPr/>
        </p:nvGrpSpPr>
        <p:grpSpPr>
          <a:xfrm>
            <a:off x="397049" y="3510270"/>
            <a:ext cx="2133297" cy="751733"/>
            <a:chOff x="2240280" y="2189480"/>
            <a:chExt cx="2133600" cy="751840"/>
          </a:xfrm>
        </p:grpSpPr>
        <p:sp>
          <p:nvSpPr>
            <p:cNvPr id="5" name="Rectangle: Rounded Corners 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 name="Oval 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8" name="Straight Connector 7"/>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2713200" y="3510270"/>
            <a:ext cx="2133297" cy="751733"/>
            <a:chOff x="2240280" y="2189480"/>
            <a:chExt cx="2133600" cy="751840"/>
          </a:xfrm>
        </p:grpSpPr>
        <p:sp>
          <p:nvSpPr>
            <p:cNvPr id="155" name="Rectangle: Rounded Corners 15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56" name="Oval 15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57" name="Straight Connector 156"/>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5029352" y="3510270"/>
            <a:ext cx="2133297" cy="751733"/>
            <a:chOff x="2240280" y="2189480"/>
            <a:chExt cx="2133600" cy="751840"/>
          </a:xfrm>
        </p:grpSpPr>
        <p:sp>
          <p:nvSpPr>
            <p:cNvPr id="161" name="Rectangle: Rounded Corners 160"/>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62" name="Oval 161"/>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63" name="Straight Connector 162"/>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9655380" y="3510270"/>
            <a:ext cx="2133297" cy="751733"/>
            <a:chOff x="2240280" y="2189480"/>
            <a:chExt cx="2133600" cy="751840"/>
          </a:xfrm>
        </p:grpSpPr>
        <p:sp>
          <p:nvSpPr>
            <p:cNvPr id="173" name="Rectangle: Rounded Corners 172"/>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74" name="Oval 173"/>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75" name="Straight Connector 174"/>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Arrow: Right 2"/>
          <p:cNvSpPr/>
          <p:nvPr/>
        </p:nvSpPr>
        <p:spPr>
          <a:xfrm>
            <a:off x="397050" y="3797748"/>
            <a:ext cx="11391628" cy="2653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4" name="TextBox 3"/>
          <p:cNvSpPr txBox="1"/>
          <p:nvPr/>
        </p:nvSpPr>
        <p:spPr>
          <a:xfrm>
            <a:off x="904200" y="4893536"/>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1</a:t>
            </a:r>
          </a:p>
        </p:txBody>
      </p:sp>
      <p:sp>
        <p:nvSpPr>
          <p:cNvPr id="178" name="TextBox 177"/>
          <p:cNvSpPr txBox="1"/>
          <p:nvPr/>
        </p:nvSpPr>
        <p:spPr>
          <a:xfrm>
            <a:off x="3220352" y="4893535"/>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2</a:t>
            </a:r>
          </a:p>
        </p:txBody>
      </p:sp>
      <p:sp>
        <p:nvSpPr>
          <p:cNvPr id="179" name="TextBox 178"/>
          <p:cNvSpPr txBox="1"/>
          <p:nvPr/>
        </p:nvSpPr>
        <p:spPr>
          <a:xfrm>
            <a:off x="5533366" y="4893535"/>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3</a:t>
            </a:r>
          </a:p>
        </p:txBody>
      </p:sp>
      <p:sp>
        <p:nvSpPr>
          <p:cNvPr id="180" name="TextBox 179"/>
          <p:cNvSpPr txBox="1"/>
          <p:nvPr/>
        </p:nvSpPr>
        <p:spPr>
          <a:xfrm>
            <a:off x="7852655" y="4893227"/>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4</a:t>
            </a:r>
          </a:p>
        </p:txBody>
      </p:sp>
      <p:grpSp>
        <p:nvGrpSpPr>
          <p:cNvPr id="219" name="Group 218"/>
          <p:cNvGrpSpPr/>
          <p:nvPr/>
        </p:nvGrpSpPr>
        <p:grpSpPr>
          <a:xfrm>
            <a:off x="7356615" y="3495461"/>
            <a:ext cx="2133297" cy="751733"/>
            <a:chOff x="2240280" y="2189480"/>
            <a:chExt cx="2133600" cy="751840"/>
          </a:xfrm>
        </p:grpSpPr>
        <p:sp>
          <p:nvSpPr>
            <p:cNvPr id="220" name="Rectangle: Rounded Corners 219"/>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21" name="Oval 220"/>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222" name="Straight Connector 221"/>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10165669" y="4889706"/>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5</a:t>
            </a:r>
          </a:p>
        </p:txBody>
      </p:sp>
      <p:grpSp>
        <p:nvGrpSpPr>
          <p:cNvPr id="78" name="Group 77"/>
          <p:cNvGrpSpPr/>
          <p:nvPr/>
        </p:nvGrpSpPr>
        <p:grpSpPr>
          <a:xfrm>
            <a:off x="7345503" y="2321981"/>
            <a:ext cx="2133297" cy="1922285"/>
            <a:chOff x="7345680" y="2348753"/>
            <a:chExt cx="2133600" cy="1922558"/>
          </a:xfrm>
        </p:grpSpPr>
        <p:sp>
          <p:nvSpPr>
            <p:cNvPr id="167" name="Rectangle: Rounded Corners 166"/>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69" name="Straight Connector 168"/>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grpSp>
        <p:nvGrpSpPr>
          <p:cNvPr id="187" name="Group 186"/>
          <p:cNvGrpSpPr/>
          <p:nvPr/>
        </p:nvGrpSpPr>
        <p:grpSpPr>
          <a:xfrm>
            <a:off x="397048" y="2322473"/>
            <a:ext cx="2133297" cy="1922285"/>
            <a:chOff x="7345680" y="2348753"/>
            <a:chExt cx="2133600" cy="1922558"/>
          </a:xfrm>
        </p:grpSpPr>
        <p:sp>
          <p:nvSpPr>
            <p:cNvPr id="188" name="Rectangle: Rounded Corners 187"/>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89" name="Straight Connector 188"/>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Oval 193"/>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grpSp>
        <p:nvGrpSpPr>
          <p:cNvPr id="195" name="Group 194"/>
          <p:cNvGrpSpPr/>
          <p:nvPr/>
        </p:nvGrpSpPr>
        <p:grpSpPr>
          <a:xfrm>
            <a:off x="2704506" y="2322472"/>
            <a:ext cx="2133297" cy="1922285"/>
            <a:chOff x="7345680" y="2348753"/>
            <a:chExt cx="2133600" cy="1922558"/>
          </a:xfrm>
        </p:grpSpPr>
        <p:sp>
          <p:nvSpPr>
            <p:cNvPr id="196" name="Rectangle: Rounded Corners 195"/>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97" name="Straight Connector 196"/>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02" name="Oval 201"/>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grpSp>
        <p:nvGrpSpPr>
          <p:cNvPr id="203" name="Group 202"/>
          <p:cNvGrpSpPr/>
          <p:nvPr/>
        </p:nvGrpSpPr>
        <p:grpSpPr>
          <a:xfrm>
            <a:off x="5011965" y="2321981"/>
            <a:ext cx="2133297" cy="1922285"/>
            <a:chOff x="7345680" y="2348753"/>
            <a:chExt cx="2133600" cy="1922558"/>
          </a:xfrm>
        </p:grpSpPr>
        <p:sp>
          <p:nvSpPr>
            <p:cNvPr id="204" name="Rectangle: Rounded Corners 203"/>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205" name="Straight Connector 204"/>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0" name="Oval 209"/>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grpSp>
        <p:nvGrpSpPr>
          <p:cNvPr id="211" name="Group 210"/>
          <p:cNvGrpSpPr/>
          <p:nvPr/>
        </p:nvGrpSpPr>
        <p:grpSpPr>
          <a:xfrm>
            <a:off x="9655380" y="2321981"/>
            <a:ext cx="2133297" cy="1922285"/>
            <a:chOff x="7345680" y="2348753"/>
            <a:chExt cx="2133600" cy="1922558"/>
          </a:xfrm>
        </p:grpSpPr>
        <p:sp>
          <p:nvSpPr>
            <p:cNvPr id="212" name="Rectangle: Rounded Corners 211"/>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213" name="Straight Connector 212"/>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sp>
        <p:nvSpPr>
          <p:cNvPr id="7" name="Oval 6"/>
          <p:cNvSpPr/>
          <p:nvPr/>
        </p:nvSpPr>
        <p:spPr>
          <a:xfrm>
            <a:off x="144279" y="2120875"/>
            <a:ext cx="7394655" cy="1329050"/>
          </a:xfrm>
          <a:prstGeom prst="ellipse">
            <a:avLst/>
          </a:prstGeom>
          <a:solidFill>
            <a:srgbClr val="FF0000">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dirty="0">
                <a:solidFill>
                  <a:prstClr val="white"/>
                </a:solidFill>
                <a:latin typeface="Calibri" panose="020F0502020204030204"/>
              </a:rPr>
              <a:t>Excess Capacity</a:t>
            </a:r>
          </a:p>
        </p:txBody>
      </p:sp>
      <p:sp>
        <p:nvSpPr>
          <p:cNvPr id="87" name="Oval 86"/>
          <p:cNvSpPr/>
          <p:nvPr/>
        </p:nvSpPr>
        <p:spPr>
          <a:xfrm flipH="1">
            <a:off x="149777" y="2119019"/>
            <a:ext cx="7378045" cy="13290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dirty="0">
              <a:solidFill>
                <a:prstClr val="white"/>
              </a:solidFill>
              <a:latin typeface="Calibri" panose="020F0502020204030204"/>
            </a:endParaRPr>
          </a:p>
        </p:txBody>
      </p:sp>
      <p:sp>
        <p:nvSpPr>
          <p:cNvPr id="88" name="Oval 87"/>
          <p:cNvSpPr/>
          <p:nvPr/>
        </p:nvSpPr>
        <p:spPr>
          <a:xfrm>
            <a:off x="7262929" y="2123777"/>
            <a:ext cx="2366157" cy="1329050"/>
          </a:xfrm>
          <a:prstGeom prst="ellipse">
            <a:avLst/>
          </a:prstGeom>
          <a:solidFill>
            <a:srgbClr val="FF0000">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dirty="0">
                <a:solidFill>
                  <a:prstClr val="white"/>
                </a:solidFill>
                <a:latin typeface="Calibri" panose="020F0502020204030204"/>
              </a:rPr>
              <a:t>Insufficient Capacity</a:t>
            </a:r>
          </a:p>
        </p:txBody>
      </p:sp>
      <p:sp>
        <p:nvSpPr>
          <p:cNvPr id="89" name="Oval 88"/>
          <p:cNvSpPr/>
          <p:nvPr/>
        </p:nvSpPr>
        <p:spPr>
          <a:xfrm flipH="1">
            <a:off x="7262928" y="2121922"/>
            <a:ext cx="2326541" cy="13290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dirty="0">
              <a:solidFill>
                <a:prstClr val="white"/>
              </a:solidFill>
              <a:latin typeface="Calibri" panose="020F0502020204030204"/>
            </a:endParaRPr>
          </a:p>
        </p:txBody>
      </p:sp>
    </p:spTree>
    <p:extLst>
      <p:ext uri="{BB962C8B-B14F-4D97-AF65-F5344CB8AC3E}">
        <p14:creationId xmlns:p14="http://schemas.microsoft.com/office/powerpoint/2010/main" val="16038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grpId="0" nodeType="withEffect">
                                  <p:stCondLst>
                                    <p:cond delay="125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1750"/>
                                  </p:stCondLst>
                                  <p:childTnLst>
                                    <p:set>
                                      <p:cBhvr>
                                        <p:cTn id="18" dur="1" fill="hold">
                                          <p:stCondLst>
                                            <p:cond delay="0"/>
                                          </p:stCondLst>
                                        </p:cTn>
                                        <p:tgtEl>
                                          <p:spTgt spid="181"/>
                                        </p:tgtEl>
                                        <p:attrNameLst>
                                          <p:attrName>style.visibility</p:attrName>
                                        </p:attrNameLst>
                                      </p:cBhvr>
                                      <p:to>
                                        <p:strVal val="visible"/>
                                      </p:to>
                                    </p:se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wipe(left)">
                                      <p:cBhvr>
                                        <p:cTn id="22" dur="500"/>
                                        <p:tgtEl>
                                          <p:spTgt spid="186"/>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ppt_x</p:attrName>
                                        </p:attrNameLst>
                                      </p:cBhvr>
                                      <p:tavLst>
                                        <p:tav tm="0">
                                          <p:val>
                                            <p:strVal val="#ppt_x"/>
                                          </p:val>
                                        </p:tav>
                                        <p:tav tm="100000">
                                          <p:val>
                                            <p:strVal val="#ppt_x"/>
                                          </p:val>
                                        </p:tav>
                                      </p:tavLst>
                                    </p:anim>
                                    <p:anim calcmode="lin" valueType="num">
                                      <p:cBhvr>
                                        <p:cTn id="28" dur="500" fill="hold"/>
                                        <p:tgtEl>
                                          <p:spTgt spid="78"/>
                                        </p:tgtEl>
                                        <p:attrNameLst>
                                          <p:attrName>ppt_y</p:attrName>
                                        </p:attrNameLst>
                                      </p:cBhvr>
                                      <p:tavLst>
                                        <p:tav tm="0">
                                          <p:val>
                                            <p:strVal val="#ppt_y+#ppt_h/2"/>
                                          </p:val>
                                        </p:tav>
                                        <p:tav tm="100000">
                                          <p:val>
                                            <p:strVal val="#ppt_y"/>
                                          </p:val>
                                        </p:tav>
                                      </p:tavLst>
                                    </p:anim>
                                    <p:anim calcmode="lin" valueType="num">
                                      <p:cBhvr>
                                        <p:cTn id="29" dur="500" fill="hold"/>
                                        <p:tgtEl>
                                          <p:spTgt spid="78"/>
                                        </p:tgtEl>
                                        <p:attrNameLst>
                                          <p:attrName>ppt_w</p:attrName>
                                        </p:attrNameLst>
                                      </p:cBhvr>
                                      <p:tavLst>
                                        <p:tav tm="0">
                                          <p:val>
                                            <p:strVal val="#ppt_w"/>
                                          </p:val>
                                        </p:tav>
                                        <p:tav tm="100000">
                                          <p:val>
                                            <p:strVal val="#ppt_w"/>
                                          </p:val>
                                        </p:tav>
                                      </p:tavLst>
                                    </p:anim>
                                    <p:anim calcmode="lin" valueType="num">
                                      <p:cBhvr>
                                        <p:cTn id="30" dur="5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4" fill="hold" nodeType="clickEffect">
                                  <p:stCondLst>
                                    <p:cond delay="0"/>
                                  </p:stCondLst>
                                  <p:childTnLst>
                                    <p:set>
                                      <p:cBhvr>
                                        <p:cTn id="34" dur="1" fill="hold">
                                          <p:stCondLst>
                                            <p:cond delay="0"/>
                                          </p:stCondLst>
                                        </p:cTn>
                                        <p:tgtEl>
                                          <p:spTgt spid="187"/>
                                        </p:tgtEl>
                                        <p:attrNameLst>
                                          <p:attrName>style.visibility</p:attrName>
                                        </p:attrNameLst>
                                      </p:cBhvr>
                                      <p:to>
                                        <p:strVal val="visible"/>
                                      </p:to>
                                    </p:set>
                                    <p:anim calcmode="lin" valueType="num">
                                      <p:cBhvr>
                                        <p:cTn id="35" dur="500" fill="hold"/>
                                        <p:tgtEl>
                                          <p:spTgt spid="187"/>
                                        </p:tgtEl>
                                        <p:attrNameLst>
                                          <p:attrName>ppt_x</p:attrName>
                                        </p:attrNameLst>
                                      </p:cBhvr>
                                      <p:tavLst>
                                        <p:tav tm="0">
                                          <p:val>
                                            <p:strVal val="#ppt_x"/>
                                          </p:val>
                                        </p:tav>
                                        <p:tav tm="100000">
                                          <p:val>
                                            <p:strVal val="#ppt_x"/>
                                          </p:val>
                                        </p:tav>
                                      </p:tavLst>
                                    </p:anim>
                                    <p:anim calcmode="lin" valueType="num">
                                      <p:cBhvr>
                                        <p:cTn id="36" dur="500" fill="hold"/>
                                        <p:tgtEl>
                                          <p:spTgt spid="187"/>
                                        </p:tgtEl>
                                        <p:attrNameLst>
                                          <p:attrName>ppt_y</p:attrName>
                                        </p:attrNameLst>
                                      </p:cBhvr>
                                      <p:tavLst>
                                        <p:tav tm="0">
                                          <p:val>
                                            <p:strVal val="#ppt_y+#ppt_h/2"/>
                                          </p:val>
                                        </p:tav>
                                        <p:tav tm="100000">
                                          <p:val>
                                            <p:strVal val="#ppt_y"/>
                                          </p:val>
                                        </p:tav>
                                      </p:tavLst>
                                    </p:anim>
                                    <p:anim calcmode="lin" valueType="num">
                                      <p:cBhvr>
                                        <p:cTn id="37" dur="500" fill="hold"/>
                                        <p:tgtEl>
                                          <p:spTgt spid="187"/>
                                        </p:tgtEl>
                                        <p:attrNameLst>
                                          <p:attrName>ppt_w</p:attrName>
                                        </p:attrNameLst>
                                      </p:cBhvr>
                                      <p:tavLst>
                                        <p:tav tm="0">
                                          <p:val>
                                            <p:strVal val="#ppt_w"/>
                                          </p:val>
                                        </p:tav>
                                        <p:tav tm="100000">
                                          <p:val>
                                            <p:strVal val="#ppt_w"/>
                                          </p:val>
                                        </p:tav>
                                      </p:tavLst>
                                    </p:anim>
                                    <p:anim calcmode="lin" valueType="num">
                                      <p:cBhvr>
                                        <p:cTn id="38" dur="500" fill="hold"/>
                                        <p:tgtEl>
                                          <p:spTgt spid="187"/>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17" presetClass="entr" presetSubtype="4" fill="hold" nodeType="afterEffect">
                                  <p:stCondLst>
                                    <p:cond delay="0"/>
                                  </p:stCondLst>
                                  <p:childTnLst>
                                    <p:set>
                                      <p:cBhvr>
                                        <p:cTn id="41" dur="1" fill="hold">
                                          <p:stCondLst>
                                            <p:cond delay="0"/>
                                          </p:stCondLst>
                                        </p:cTn>
                                        <p:tgtEl>
                                          <p:spTgt spid="195"/>
                                        </p:tgtEl>
                                        <p:attrNameLst>
                                          <p:attrName>style.visibility</p:attrName>
                                        </p:attrNameLst>
                                      </p:cBhvr>
                                      <p:to>
                                        <p:strVal val="visible"/>
                                      </p:to>
                                    </p:set>
                                    <p:anim calcmode="lin" valueType="num">
                                      <p:cBhvr>
                                        <p:cTn id="42" dur="500" fill="hold"/>
                                        <p:tgtEl>
                                          <p:spTgt spid="195"/>
                                        </p:tgtEl>
                                        <p:attrNameLst>
                                          <p:attrName>ppt_x</p:attrName>
                                        </p:attrNameLst>
                                      </p:cBhvr>
                                      <p:tavLst>
                                        <p:tav tm="0">
                                          <p:val>
                                            <p:strVal val="#ppt_x"/>
                                          </p:val>
                                        </p:tav>
                                        <p:tav tm="100000">
                                          <p:val>
                                            <p:strVal val="#ppt_x"/>
                                          </p:val>
                                        </p:tav>
                                      </p:tavLst>
                                    </p:anim>
                                    <p:anim calcmode="lin" valueType="num">
                                      <p:cBhvr>
                                        <p:cTn id="43" dur="500" fill="hold"/>
                                        <p:tgtEl>
                                          <p:spTgt spid="195"/>
                                        </p:tgtEl>
                                        <p:attrNameLst>
                                          <p:attrName>ppt_y</p:attrName>
                                        </p:attrNameLst>
                                      </p:cBhvr>
                                      <p:tavLst>
                                        <p:tav tm="0">
                                          <p:val>
                                            <p:strVal val="#ppt_y+#ppt_h/2"/>
                                          </p:val>
                                        </p:tav>
                                        <p:tav tm="100000">
                                          <p:val>
                                            <p:strVal val="#ppt_y"/>
                                          </p:val>
                                        </p:tav>
                                      </p:tavLst>
                                    </p:anim>
                                    <p:anim calcmode="lin" valueType="num">
                                      <p:cBhvr>
                                        <p:cTn id="44" dur="500" fill="hold"/>
                                        <p:tgtEl>
                                          <p:spTgt spid="195"/>
                                        </p:tgtEl>
                                        <p:attrNameLst>
                                          <p:attrName>ppt_w</p:attrName>
                                        </p:attrNameLst>
                                      </p:cBhvr>
                                      <p:tavLst>
                                        <p:tav tm="0">
                                          <p:val>
                                            <p:strVal val="#ppt_w"/>
                                          </p:val>
                                        </p:tav>
                                        <p:tav tm="100000">
                                          <p:val>
                                            <p:strVal val="#ppt_w"/>
                                          </p:val>
                                        </p:tav>
                                      </p:tavLst>
                                    </p:anim>
                                    <p:anim calcmode="lin" valueType="num">
                                      <p:cBhvr>
                                        <p:cTn id="45" dur="500" fill="hold"/>
                                        <p:tgtEl>
                                          <p:spTgt spid="195"/>
                                        </p:tgtEl>
                                        <p:attrNameLst>
                                          <p:attrName>ppt_h</p:attrName>
                                        </p:attrNameLst>
                                      </p:cBhvr>
                                      <p:tavLst>
                                        <p:tav tm="0">
                                          <p:val>
                                            <p:fltVal val="0"/>
                                          </p:val>
                                        </p:tav>
                                        <p:tav tm="100000">
                                          <p:val>
                                            <p:strVal val="#ppt_h"/>
                                          </p:val>
                                        </p:tav>
                                      </p:tavLst>
                                    </p:anim>
                                  </p:childTnLst>
                                </p:cTn>
                              </p:par>
                            </p:childTnLst>
                          </p:cTn>
                        </p:par>
                        <p:par>
                          <p:cTn id="46" fill="hold">
                            <p:stCondLst>
                              <p:cond delay="1000"/>
                            </p:stCondLst>
                            <p:childTnLst>
                              <p:par>
                                <p:cTn id="47" presetID="17" presetClass="entr" presetSubtype="4" fill="hold" nodeType="afterEffect">
                                  <p:stCondLst>
                                    <p:cond delay="0"/>
                                  </p:stCondLst>
                                  <p:childTnLst>
                                    <p:set>
                                      <p:cBhvr>
                                        <p:cTn id="48" dur="1" fill="hold">
                                          <p:stCondLst>
                                            <p:cond delay="0"/>
                                          </p:stCondLst>
                                        </p:cTn>
                                        <p:tgtEl>
                                          <p:spTgt spid="203"/>
                                        </p:tgtEl>
                                        <p:attrNameLst>
                                          <p:attrName>style.visibility</p:attrName>
                                        </p:attrNameLst>
                                      </p:cBhvr>
                                      <p:to>
                                        <p:strVal val="visible"/>
                                      </p:to>
                                    </p:set>
                                    <p:anim calcmode="lin" valueType="num">
                                      <p:cBhvr>
                                        <p:cTn id="49" dur="500" fill="hold"/>
                                        <p:tgtEl>
                                          <p:spTgt spid="203"/>
                                        </p:tgtEl>
                                        <p:attrNameLst>
                                          <p:attrName>ppt_x</p:attrName>
                                        </p:attrNameLst>
                                      </p:cBhvr>
                                      <p:tavLst>
                                        <p:tav tm="0">
                                          <p:val>
                                            <p:strVal val="#ppt_x"/>
                                          </p:val>
                                        </p:tav>
                                        <p:tav tm="100000">
                                          <p:val>
                                            <p:strVal val="#ppt_x"/>
                                          </p:val>
                                        </p:tav>
                                      </p:tavLst>
                                    </p:anim>
                                    <p:anim calcmode="lin" valueType="num">
                                      <p:cBhvr>
                                        <p:cTn id="50" dur="500" fill="hold"/>
                                        <p:tgtEl>
                                          <p:spTgt spid="203"/>
                                        </p:tgtEl>
                                        <p:attrNameLst>
                                          <p:attrName>ppt_y</p:attrName>
                                        </p:attrNameLst>
                                      </p:cBhvr>
                                      <p:tavLst>
                                        <p:tav tm="0">
                                          <p:val>
                                            <p:strVal val="#ppt_y+#ppt_h/2"/>
                                          </p:val>
                                        </p:tav>
                                        <p:tav tm="100000">
                                          <p:val>
                                            <p:strVal val="#ppt_y"/>
                                          </p:val>
                                        </p:tav>
                                      </p:tavLst>
                                    </p:anim>
                                    <p:anim calcmode="lin" valueType="num">
                                      <p:cBhvr>
                                        <p:cTn id="51" dur="500" fill="hold"/>
                                        <p:tgtEl>
                                          <p:spTgt spid="203"/>
                                        </p:tgtEl>
                                        <p:attrNameLst>
                                          <p:attrName>ppt_w</p:attrName>
                                        </p:attrNameLst>
                                      </p:cBhvr>
                                      <p:tavLst>
                                        <p:tav tm="0">
                                          <p:val>
                                            <p:strVal val="#ppt_w"/>
                                          </p:val>
                                        </p:tav>
                                        <p:tav tm="100000">
                                          <p:val>
                                            <p:strVal val="#ppt_w"/>
                                          </p:val>
                                        </p:tav>
                                      </p:tavLst>
                                    </p:anim>
                                    <p:anim calcmode="lin" valueType="num">
                                      <p:cBhvr>
                                        <p:cTn id="52" dur="500" fill="hold"/>
                                        <p:tgtEl>
                                          <p:spTgt spid="203"/>
                                        </p:tgtEl>
                                        <p:attrNameLst>
                                          <p:attrName>ppt_h</p:attrName>
                                        </p:attrNameLst>
                                      </p:cBhvr>
                                      <p:tavLst>
                                        <p:tav tm="0">
                                          <p:val>
                                            <p:fltVal val="0"/>
                                          </p:val>
                                        </p:tav>
                                        <p:tav tm="100000">
                                          <p:val>
                                            <p:strVal val="#ppt_h"/>
                                          </p:val>
                                        </p:tav>
                                      </p:tavLst>
                                    </p:anim>
                                  </p:childTnLst>
                                </p:cTn>
                              </p:par>
                            </p:childTnLst>
                          </p:cTn>
                        </p:par>
                        <p:par>
                          <p:cTn id="53" fill="hold">
                            <p:stCondLst>
                              <p:cond delay="1500"/>
                            </p:stCondLst>
                            <p:childTnLst>
                              <p:par>
                                <p:cTn id="54" presetID="17" presetClass="entr" presetSubtype="4" fill="hold" nodeType="afterEffect">
                                  <p:stCondLst>
                                    <p:cond delay="0"/>
                                  </p:stCondLst>
                                  <p:childTnLst>
                                    <p:set>
                                      <p:cBhvr>
                                        <p:cTn id="55" dur="1" fill="hold">
                                          <p:stCondLst>
                                            <p:cond delay="0"/>
                                          </p:stCondLst>
                                        </p:cTn>
                                        <p:tgtEl>
                                          <p:spTgt spid="211"/>
                                        </p:tgtEl>
                                        <p:attrNameLst>
                                          <p:attrName>style.visibility</p:attrName>
                                        </p:attrNameLst>
                                      </p:cBhvr>
                                      <p:to>
                                        <p:strVal val="visible"/>
                                      </p:to>
                                    </p:set>
                                    <p:anim calcmode="lin" valueType="num">
                                      <p:cBhvr>
                                        <p:cTn id="56" dur="500" fill="hold"/>
                                        <p:tgtEl>
                                          <p:spTgt spid="211"/>
                                        </p:tgtEl>
                                        <p:attrNameLst>
                                          <p:attrName>ppt_x</p:attrName>
                                        </p:attrNameLst>
                                      </p:cBhvr>
                                      <p:tavLst>
                                        <p:tav tm="0">
                                          <p:val>
                                            <p:strVal val="#ppt_x"/>
                                          </p:val>
                                        </p:tav>
                                        <p:tav tm="100000">
                                          <p:val>
                                            <p:strVal val="#ppt_x"/>
                                          </p:val>
                                        </p:tav>
                                      </p:tavLst>
                                    </p:anim>
                                    <p:anim calcmode="lin" valueType="num">
                                      <p:cBhvr>
                                        <p:cTn id="57" dur="500" fill="hold"/>
                                        <p:tgtEl>
                                          <p:spTgt spid="211"/>
                                        </p:tgtEl>
                                        <p:attrNameLst>
                                          <p:attrName>ppt_y</p:attrName>
                                        </p:attrNameLst>
                                      </p:cBhvr>
                                      <p:tavLst>
                                        <p:tav tm="0">
                                          <p:val>
                                            <p:strVal val="#ppt_y+#ppt_h/2"/>
                                          </p:val>
                                        </p:tav>
                                        <p:tav tm="100000">
                                          <p:val>
                                            <p:strVal val="#ppt_y"/>
                                          </p:val>
                                        </p:tav>
                                      </p:tavLst>
                                    </p:anim>
                                    <p:anim calcmode="lin" valueType="num">
                                      <p:cBhvr>
                                        <p:cTn id="58" dur="500" fill="hold"/>
                                        <p:tgtEl>
                                          <p:spTgt spid="211"/>
                                        </p:tgtEl>
                                        <p:attrNameLst>
                                          <p:attrName>ppt_w</p:attrName>
                                        </p:attrNameLst>
                                      </p:cBhvr>
                                      <p:tavLst>
                                        <p:tav tm="0">
                                          <p:val>
                                            <p:strVal val="#ppt_w"/>
                                          </p:val>
                                        </p:tav>
                                        <p:tav tm="100000">
                                          <p:val>
                                            <p:strVal val="#ppt_w"/>
                                          </p:val>
                                        </p:tav>
                                      </p:tavLst>
                                    </p:anim>
                                    <p:anim calcmode="lin" valueType="num">
                                      <p:cBhvr>
                                        <p:cTn id="59" dur="500" fill="hold"/>
                                        <p:tgtEl>
                                          <p:spTgt spid="211"/>
                                        </p:tgtEl>
                                        <p:attrNameLst>
                                          <p:attrName>ppt_h</p:attrName>
                                        </p:attrNameLst>
                                      </p:cBhvr>
                                      <p:tavLst>
                                        <p:tav tm="0">
                                          <p:val>
                                            <p:fltVal val="0"/>
                                          </p:val>
                                        </p:tav>
                                        <p:tav tm="100000">
                                          <p:val>
                                            <p:strVal val="#ppt_h"/>
                                          </p:val>
                                        </p:tav>
                                      </p:tavLst>
                                    </p:anim>
                                  </p:childTnLst>
                                </p:cTn>
                              </p:par>
                            </p:childTnLst>
                          </p:cTn>
                        </p:par>
                        <p:par>
                          <p:cTn id="60" fill="hold">
                            <p:stCondLst>
                              <p:cond delay="2000"/>
                            </p:stCondLst>
                            <p:childTnLst>
                              <p:par>
                                <p:cTn id="61" presetID="21" presetClass="entr" presetSubtype="1" fill="hold" grpId="0" nodeType="afterEffect">
                                  <p:stCondLst>
                                    <p:cond delay="1000"/>
                                  </p:stCondLst>
                                  <p:childTnLst>
                                    <p:set>
                                      <p:cBhvr>
                                        <p:cTn id="62" dur="1" fill="hold">
                                          <p:stCondLst>
                                            <p:cond delay="0"/>
                                          </p:stCondLst>
                                        </p:cTn>
                                        <p:tgtEl>
                                          <p:spTgt spid="87"/>
                                        </p:tgtEl>
                                        <p:attrNameLst>
                                          <p:attrName>style.visibility</p:attrName>
                                        </p:attrNameLst>
                                      </p:cBhvr>
                                      <p:to>
                                        <p:strVal val="visible"/>
                                      </p:to>
                                    </p:set>
                                    <p:animEffect transition="in" filter="wheel(1)">
                                      <p:cBhvr>
                                        <p:cTn id="63" dur="1000"/>
                                        <p:tgtEl>
                                          <p:spTgt spid="87"/>
                                        </p:tgtEl>
                                      </p:cBhvr>
                                    </p:animEffect>
                                  </p:childTnLst>
                                </p:cTn>
                              </p:par>
                              <p:par>
                                <p:cTn id="64" presetID="10" presetClass="entr" presetSubtype="0" fill="hold" grpId="0" nodeType="withEffect">
                                  <p:stCondLst>
                                    <p:cond delay="15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87"/>
                                        </p:tgtEl>
                                      </p:cBhvr>
                                    </p:animEffect>
                                    <p:set>
                                      <p:cBhvr>
                                        <p:cTn id="71" dur="1" fill="hold">
                                          <p:stCondLst>
                                            <p:cond delay="499"/>
                                          </p:stCondLst>
                                        </p:cTn>
                                        <p:tgtEl>
                                          <p:spTgt spid="87"/>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7" presetClass="exit" presetSubtype="4" fill="hold" nodeType="withEffect">
                                  <p:stCondLst>
                                    <p:cond delay="0"/>
                                  </p:stCondLst>
                                  <p:childTnLst>
                                    <p:anim calcmode="lin" valueType="num">
                                      <p:cBhvr>
                                        <p:cTn id="76" dur="500"/>
                                        <p:tgtEl>
                                          <p:spTgt spid="78"/>
                                        </p:tgtEl>
                                        <p:attrNameLst>
                                          <p:attrName>ppt_x</p:attrName>
                                        </p:attrNameLst>
                                      </p:cBhvr>
                                      <p:tavLst>
                                        <p:tav tm="0">
                                          <p:val>
                                            <p:strVal val="ppt_x"/>
                                          </p:val>
                                        </p:tav>
                                        <p:tav tm="100000">
                                          <p:val>
                                            <p:strVal val="ppt_x"/>
                                          </p:val>
                                        </p:tav>
                                      </p:tavLst>
                                    </p:anim>
                                    <p:anim calcmode="lin" valueType="num">
                                      <p:cBhvr>
                                        <p:cTn id="77" dur="500"/>
                                        <p:tgtEl>
                                          <p:spTgt spid="78"/>
                                        </p:tgtEl>
                                        <p:attrNameLst>
                                          <p:attrName>ppt_y</p:attrName>
                                        </p:attrNameLst>
                                      </p:cBhvr>
                                      <p:tavLst>
                                        <p:tav tm="0">
                                          <p:val>
                                            <p:strVal val="ppt_y"/>
                                          </p:val>
                                        </p:tav>
                                        <p:tav tm="100000">
                                          <p:val>
                                            <p:strVal val="ppt_y+ppt_h/2"/>
                                          </p:val>
                                        </p:tav>
                                      </p:tavLst>
                                    </p:anim>
                                    <p:anim calcmode="lin" valueType="num">
                                      <p:cBhvr>
                                        <p:cTn id="78" dur="500"/>
                                        <p:tgtEl>
                                          <p:spTgt spid="78"/>
                                        </p:tgtEl>
                                        <p:attrNameLst>
                                          <p:attrName>ppt_w</p:attrName>
                                        </p:attrNameLst>
                                      </p:cBhvr>
                                      <p:tavLst>
                                        <p:tav tm="0">
                                          <p:val>
                                            <p:strVal val="ppt_w"/>
                                          </p:val>
                                        </p:tav>
                                        <p:tav tm="100000">
                                          <p:val>
                                            <p:strVal val="ppt_w"/>
                                          </p:val>
                                        </p:tav>
                                      </p:tavLst>
                                    </p:anim>
                                    <p:anim calcmode="lin" valueType="num">
                                      <p:cBhvr>
                                        <p:cTn id="79" dur="500"/>
                                        <p:tgtEl>
                                          <p:spTgt spid="78"/>
                                        </p:tgtEl>
                                        <p:attrNameLst>
                                          <p:attrName>ppt_h</p:attrName>
                                        </p:attrNameLst>
                                      </p:cBhvr>
                                      <p:tavLst>
                                        <p:tav tm="0">
                                          <p:val>
                                            <p:strVal val="ppt_h"/>
                                          </p:val>
                                        </p:tav>
                                        <p:tav tm="100000">
                                          <p:val>
                                            <p:fltVal val="0"/>
                                          </p:val>
                                        </p:tav>
                                      </p:tavLst>
                                    </p:anim>
                                    <p:set>
                                      <p:cBhvr>
                                        <p:cTn id="80" dur="1" fill="hold">
                                          <p:stCondLst>
                                            <p:cond delay="499"/>
                                          </p:stCondLst>
                                        </p:cTn>
                                        <p:tgtEl>
                                          <p:spTgt spid="78"/>
                                        </p:tgtEl>
                                        <p:attrNameLst>
                                          <p:attrName>style.visibility</p:attrName>
                                        </p:attrNameLst>
                                      </p:cBhvr>
                                      <p:to>
                                        <p:strVal val="hidden"/>
                                      </p:to>
                                    </p:set>
                                  </p:childTnLst>
                                </p:cTn>
                              </p:par>
                              <p:par>
                                <p:cTn id="81" presetID="17" presetClass="exit" presetSubtype="4" fill="hold" nodeType="withEffect">
                                  <p:stCondLst>
                                    <p:cond delay="0"/>
                                  </p:stCondLst>
                                  <p:childTnLst>
                                    <p:anim calcmode="lin" valueType="num">
                                      <p:cBhvr>
                                        <p:cTn id="82" dur="500"/>
                                        <p:tgtEl>
                                          <p:spTgt spid="187"/>
                                        </p:tgtEl>
                                        <p:attrNameLst>
                                          <p:attrName>ppt_x</p:attrName>
                                        </p:attrNameLst>
                                      </p:cBhvr>
                                      <p:tavLst>
                                        <p:tav tm="0">
                                          <p:val>
                                            <p:strVal val="ppt_x"/>
                                          </p:val>
                                        </p:tav>
                                        <p:tav tm="100000">
                                          <p:val>
                                            <p:strVal val="ppt_x"/>
                                          </p:val>
                                        </p:tav>
                                      </p:tavLst>
                                    </p:anim>
                                    <p:anim calcmode="lin" valueType="num">
                                      <p:cBhvr>
                                        <p:cTn id="83" dur="500"/>
                                        <p:tgtEl>
                                          <p:spTgt spid="187"/>
                                        </p:tgtEl>
                                        <p:attrNameLst>
                                          <p:attrName>ppt_y</p:attrName>
                                        </p:attrNameLst>
                                      </p:cBhvr>
                                      <p:tavLst>
                                        <p:tav tm="0">
                                          <p:val>
                                            <p:strVal val="ppt_y"/>
                                          </p:val>
                                        </p:tav>
                                        <p:tav tm="100000">
                                          <p:val>
                                            <p:strVal val="ppt_y+ppt_h/2"/>
                                          </p:val>
                                        </p:tav>
                                      </p:tavLst>
                                    </p:anim>
                                    <p:anim calcmode="lin" valueType="num">
                                      <p:cBhvr>
                                        <p:cTn id="84" dur="500"/>
                                        <p:tgtEl>
                                          <p:spTgt spid="187"/>
                                        </p:tgtEl>
                                        <p:attrNameLst>
                                          <p:attrName>ppt_w</p:attrName>
                                        </p:attrNameLst>
                                      </p:cBhvr>
                                      <p:tavLst>
                                        <p:tav tm="0">
                                          <p:val>
                                            <p:strVal val="ppt_w"/>
                                          </p:val>
                                        </p:tav>
                                        <p:tav tm="100000">
                                          <p:val>
                                            <p:strVal val="ppt_w"/>
                                          </p:val>
                                        </p:tav>
                                      </p:tavLst>
                                    </p:anim>
                                    <p:anim calcmode="lin" valueType="num">
                                      <p:cBhvr>
                                        <p:cTn id="85" dur="500"/>
                                        <p:tgtEl>
                                          <p:spTgt spid="187"/>
                                        </p:tgtEl>
                                        <p:attrNameLst>
                                          <p:attrName>ppt_h</p:attrName>
                                        </p:attrNameLst>
                                      </p:cBhvr>
                                      <p:tavLst>
                                        <p:tav tm="0">
                                          <p:val>
                                            <p:strVal val="ppt_h"/>
                                          </p:val>
                                        </p:tav>
                                        <p:tav tm="100000">
                                          <p:val>
                                            <p:fltVal val="0"/>
                                          </p:val>
                                        </p:tav>
                                      </p:tavLst>
                                    </p:anim>
                                    <p:set>
                                      <p:cBhvr>
                                        <p:cTn id="86" dur="1" fill="hold">
                                          <p:stCondLst>
                                            <p:cond delay="499"/>
                                          </p:stCondLst>
                                        </p:cTn>
                                        <p:tgtEl>
                                          <p:spTgt spid="187"/>
                                        </p:tgtEl>
                                        <p:attrNameLst>
                                          <p:attrName>style.visibility</p:attrName>
                                        </p:attrNameLst>
                                      </p:cBhvr>
                                      <p:to>
                                        <p:strVal val="hidden"/>
                                      </p:to>
                                    </p:set>
                                  </p:childTnLst>
                                </p:cTn>
                              </p:par>
                              <p:par>
                                <p:cTn id="87" presetID="17" presetClass="exit" presetSubtype="4" fill="hold" nodeType="withEffect">
                                  <p:stCondLst>
                                    <p:cond delay="0"/>
                                  </p:stCondLst>
                                  <p:childTnLst>
                                    <p:anim calcmode="lin" valueType="num">
                                      <p:cBhvr>
                                        <p:cTn id="88" dur="500"/>
                                        <p:tgtEl>
                                          <p:spTgt spid="195"/>
                                        </p:tgtEl>
                                        <p:attrNameLst>
                                          <p:attrName>ppt_x</p:attrName>
                                        </p:attrNameLst>
                                      </p:cBhvr>
                                      <p:tavLst>
                                        <p:tav tm="0">
                                          <p:val>
                                            <p:strVal val="ppt_x"/>
                                          </p:val>
                                        </p:tav>
                                        <p:tav tm="100000">
                                          <p:val>
                                            <p:strVal val="ppt_x"/>
                                          </p:val>
                                        </p:tav>
                                      </p:tavLst>
                                    </p:anim>
                                    <p:anim calcmode="lin" valueType="num">
                                      <p:cBhvr>
                                        <p:cTn id="89" dur="500"/>
                                        <p:tgtEl>
                                          <p:spTgt spid="195"/>
                                        </p:tgtEl>
                                        <p:attrNameLst>
                                          <p:attrName>ppt_y</p:attrName>
                                        </p:attrNameLst>
                                      </p:cBhvr>
                                      <p:tavLst>
                                        <p:tav tm="0">
                                          <p:val>
                                            <p:strVal val="ppt_y"/>
                                          </p:val>
                                        </p:tav>
                                        <p:tav tm="100000">
                                          <p:val>
                                            <p:strVal val="ppt_y+ppt_h/2"/>
                                          </p:val>
                                        </p:tav>
                                      </p:tavLst>
                                    </p:anim>
                                    <p:anim calcmode="lin" valueType="num">
                                      <p:cBhvr>
                                        <p:cTn id="90" dur="500"/>
                                        <p:tgtEl>
                                          <p:spTgt spid="195"/>
                                        </p:tgtEl>
                                        <p:attrNameLst>
                                          <p:attrName>ppt_w</p:attrName>
                                        </p:attrNameLst>
                                      </p:cBhvr>
                                      <p:tavLst>
                                        <p:tav tm="0">
                                          <p:val>
                                            <p:strVal val="ppt_w"/>
                                          </p:val>
                                        </p:tav>
                                        <p:tav tm="100000">
                                          <p:val>
                                            <p:strVal val="ppt_w"/>
                                          </p:val>
                                        </p:tav>
                                      </p:tavLst>
                                    </p:anim>
                                    <p:anim calcmode="lin" valueType="num">
                                      <p:cBhvr>
                                        <p:cTn id="91" dur="500"/>
                                        <p:tgtEl>
                                          <p:spTgt spid="195"/>
                                        </p:tgtEl>
                                        <p:attrNameLst>
                                          <p:attrName>ppt_h</p:attrName>
                                        </p:attrNameLst>
                                      </p:cBhvr>
                                      <p:tavLst>
                                        <p:tav tm="0">
                                          <p:val>
                                            <p:strVal val="ppt_h"/>
                                          </p:val>
                                        </p:tav>
                                        <p:tav tm="100000">
                                          <p:val>
                                            <p:fltVal val="0"/>
                                          </p:val>
                                        </p:tav>
                                      </p:tavLst>
                                    </p:anim>
                                    <p:set>
                                      <p:cBhvr>
                                        <p:cTn id="92" dur="1" fill="hold">
                                          <p:stCondLst>
                                            <p:cond delay="499"/>
                                          </p:stCondLst>
                                        </p:cTn>
                                        <p:tgtEl>
                                          <p:spTgt spid="195"/>
                                        </p:tgtEl>
                                        <p:attrNameLst>
                                          <p:attrName>style.visibility</p:attrName>
                                        </p:attrNameLst>
                                      </p:cBhvr>
                                      <p:to>
                                        <p:strVal val="hidden"/>
                                      </p:to>
                                    </p:set>
                                  </p:childTnLst>
                                </p:cTn>
                              </p:par>
                              <p:par>
                                <p:cTn id="93" presetID="17" presetClass="exit" presetSubtype="4" fill="hold" nodeType="withEffect">
                                  <p:stCondLst>
                                    <p:cond delay="0"/>
                                  </p:stCondLst>
                                  <p:childTnLst>
                                    <p:anim calcmode="lin" valueType="num">
                                      <p:cBhvr>
                                        <p:cTn id="94" dur="500"/>
                                        <p:tgtEl>
                                          <p:spTgt spid="203"/>
                                        </p:tgtEl>
                                        <p:attrNameLst>
                                          <p:attrName>ppt_x</p:attrName>
                                        </p:attrNameLst>
                                      </p:cBhvr>
                                      <p:tavLst>
                                        <p:tav tm="0">
                                          <p:val>
                                            <p:strVal val="ppt_x"/>
                                          </p:val>
                                        </p:tav>
                                        <p:tav tm="100000">
                                          <p:val>
                                            <p:strVal val="ppt_x"/>
                                          </p:val>
                                        </p:tav>
                                      </p:tavLst>
                                    </p:anim>
                                    <p:anim calcmode="lin" valueType="num">
                                      <p:cBhvr>
                                        <p:cTn id="95" dur="500"/>
                                        <p:tgtEl>
                                          <p:spTgt spid="203"/>
                                        </p:tgtEl>
                                        <p:attrNameLst>
                                          <p:attrName>ppt_y</p:attrName>
                                        </p:attrNameLst>
                                      </p:cBhvr>
                                      <p:tavLst>
                                        <p:tav tm="0">
                                          <p:val>
                                            <p:strVal val="ppt_y"/>
                                          </p:val>
                                        </p:tav>
                                        <p:tav tm="100000">
                                          <p:val>
                                            <p:strVal val="ppt_y+ppt_h/2"/>
                                          </p:val>
                                        </p:tav>
                                      </p:tavLst>
                                    </p:anim>
                                    <p:anim calcmode="lin" valueType="num">
                                      <p:cBhvr>
                                        <p:cTn id="96" dur="500"/>
                                        <p:tgtEl>
                                          <p:spTgt spid="203"/>
                                        </p:tgtEl>
                                        <p:attrNameLst>
                                          <p:attrName>ppt_w</p:attrName>
                                        </p:attrNameLst>
                                      </p:cBhvr>
                                      <p:tavLst>
                                        <p:tav tm="0">
                                          <p:val>
                                            <p:strVal val="ppt_w"/>
                                          </p:val>
                                        </p:tav>
                                        <p:tav tm="100000">
                                          <p:val>
                                            <p:strVal val="ppt_w"/>
                                          </p:val>
                                        </p:tav>
                                      </p:tavLst>
                                    </p:anim>
                                    <p:anim calcmode="lin" valueType="num">
                                      <p:cBhvr>
                                        <p:cTn id="97" dur="500"/>
                                        <p:tgtEl>
                                          <p:spTgt spid="203"/>
                                        </p:tgtEl>
                                        <p:attrNameLst>
                                          <p:attrName>ppt_h</p:attrName>
                                        </p:attrNameLst>
                                      </p:cBhvr>
                                      <p:tavLst>
                                        <p:tav tm="0">
                                          <p:val>
                                            <p:strVal val="ppt_h"/>
                                          </p:val>
                                        </p:tav>
                                        <p:tav tm="100000">
                                          <p:val>
                                            <p:fltVal val="0"/>
                                          </p:val>
                                        </p:tav>
                                      </p:tavLst>
                                    </p:anim>
                                    <p:set>
                                      <p:cBhvr>
                                        <p:cTn id="98" dur="1" fill="hold">
                                          <p:stCondLst>
                                            <p:cond delay="499"/>
                                          </p:stCondLst>
                                        </p:cTn>
                                        <p:tgtEl>
                                          <p:spTgt spid="203"/>
                                        </p:tgtEl>
                                        <p:attrNameLst>
                                          <p:attrName>style.visibility</p:attrName>
                                        </p:attrNameLst>
                                      </p:cBhvr>
                                      <p:to>
                                        <p:strVal val="hidden"/>
                                      </p:to>
                                    </p:set>
                                  </p:childTnLst>
                                </p:cTn>
                              </p:par>
                              <p:par>
                                <p:cTn id="99" presetID="17" presetClass="exit" presetSubtype="4" fill="hold" nodeType="withEffect">
                                  <p:stCondLst>
                                    <p:cond delay="0"/>
                                  </p:stCondLst>
                                  <p:childTnLst>
                                    <p:anim calcmode="lin" valueType="num">
                                      <p:cBhvr>
                                        <p:cTn id="100" dur="500"/>
                                        <p:tgtEl>
                                          <p:spTgt spid="211"/>
                                        </p:tgtEl>
                                        <p:attrNameLst>
                                          <p:attrName>ppt_x</p:attrName>
                                        </p:attrNameLst>
                                      </p:cBhvr>
                                      <p:tavLst>
                                        <p:tav tm="0">
                                          <p:val>
                                            <p:strVal val="ppt_x"/>
                                          </p:val>
                                        </p:tav>
                                        <p:tav tm="100000">
                                          <p:val>
                                            <p:strVal val="ppt_x"/>
                                          </p:val>
                                        </p:tav>
                                      </p:tavLst>
                                    </p:anim>
                                    <p:anim calcmode="lin" valueType="num">
                                      <p:cBhvr>
                                        <p:cTn id="101" dur="500"/>
                                        <p:tgtEl>
                                          <p:spTgt spid="211"/>
                                        </p:tgtEl>
                                        <p:attrNameLst>
                                          <p:attrName>ppt_y</p:attrName>
                                        </p:attrNameLst>
                                      </p:cBhvr>
                                      <p:tavLst>
                                        <p:tav tm="0">
                                          <p:val>
                                            <p:strVal val="ppt_y"/>
                                          </p:val>
                                        </p:tav>
                                        <p:tav tm="100000">
                                          <p:val>
                                            <p:strVal val="ppt_y+ppt_h/2"/>
                                          </p:val>
                                        </p:tav>
                                      </p:tavLst>
                                    </p:anim>
                                    <p:anim calcmode="lin" valueType="num">
                                      <p:cBhvr>
                                        <p:cTn id="102" dur="500"/>
                                        <p:tgtEl>
                                          <p:spTgt spid="211"/>
                                        </p:tgtEl>
                                        <p:attrNameLst>
                                          <p:attrName>ppt_w</p:attrName>
                                        </p:attrNameLst>
                                      </p:cBhvr>
                                      <p:tavLst>
                                        <p:tav tm="0">
                                          <p:val>
                                            <p:strVal val="ppt_w"/>
                                          </p:val>
                                        </p:tav>
                                        <p:tav tm="100000">
                                          <p:val>
                                            <p:strVal val="ppt_w"/>
                                          </p:val>
                                        </p:tav>
                                      </p:tavLst>
                                    </p:anim>
                                    <p:anim calcmode="lin" valueType="num">
                                      <p:cBhvr>
                                        <p:cTn id="103" dur="500"/>
                                        <p:tgtEl>
                                          <p:spTgt spid="211"/>
                                        </p:tgtEl>
                                        <p:attrNameLst>
                                          <p:attrName>ppt_h</p:attrName>
                                        </p:attrNameLst>
                                      </p:cBhvr>
                                      <p:tavLst>
                                        <p:tav tm="0">
                                          <p:val>
                                            <p:strVal val="ppt_h"/>
                                          </p:val>
                                        </p:tav>
                                        <p:tav tm="100000">
                                          <p:val>
                                            <p:fltVal val="0"/>
                                          </p:val>
                                        </p:tav>
                                      </p:tavLst>
                                    </p:anim>
                                    <p:set>
                                      <p:cBhvr>
                                        <p:cTn id="104" dur="1" fill="hold">
                                          <p:stCondLst>
                                            <p:cond delay="499"/>
                                          </p:stCondLst>
                                        </p:cTn>
                                        <p:tgtEl>
                                          <p:spTgt spid="211"/>
                                        </p:tgtEl>
                                        <p:attrNameLst>
                                          <p:attrName>style.visibility</p:attrName>
                                        </p:attrNameLst>
                                      </p:cBhvr>
                                      <p:to>
                                        <p:strVal val="hidden"/>
                                      </p:to>
                                    </p:set>
                                  </p:childTnLst>
                                </p:cTn>
                              </p:par>
                            </p:childTnLst>
                          </p:cTn>
                        </p:par>
                        <p:par>
                          <p:cTn id="105" fill="hold">
                            <p:stCondLst>
                              <p:cond delay="500"/>
                            </p:stCondLst>
                            <p:childTnLst>
                              <p:par>
                                <p:cTn id="106" presetID="17" presetClass="entr" presetSubtype="4" fill="hold" nodeType="afterEffect">
                                  <p:stCondLst>
                                    <p:cond delay="0"/>
                                  </p:stCondLst>
                                  <p:childTnLst>
                                    <p:set>
                                      <p:cBhvr>
                                        <p:cTn id="107" dur="1" fill="hold">
                                          <p:stCondLst>
                                            <p:cond delay="0"/>
                                          </p:stCondLst>
                                        </p:cTn>
                                        <p:tgtEl>
                                          <p:spTgt spid="11"/>
                                        </p:tgtEl>
                                        <p:attrNameLst>
                                          <p:attrName>style.visibility</p:attrName>
                                        </p:attrNameLst>
                                      </p:cBhvr>
                                      <p:to>
                                        <p:strVal val="visible"/>
                                      </p:to>
                                    </p:set>
                                    <p:anim calcmode="lin" valueType="num">
                                      <p:cBhvr>
                                        <p:cTn id="108" dur="250" fill="hold"/>
                                        <p:tgtEl>
                                          <p:spTgt spid="11"/>
                                        </p:tgtEl>
                                        <p:attrNameLst>
                                          <p:attrName>ppt_x</p:attrName>
                                        </p:attrNameLst>
                                      </p:cBhvr>
                                      <p:tavLst>
                                        <p:tav tm="0">
                                          <p:val>
                                            <p:strVal val="#ppt_x"/>
                                          </p:val>
                                        </p:tav>
                                        <p:tav tm="100000">
                                          <p:val>
                                            <p:strVal val="#ppt_x"/>
                                          </p:val>
                                        </p:tav>
                                      </p:tavLst>
                                    </p:anim>
                                    <p:anim calcmode="lin" valueType="num">
                                      <p:cBhvr>
                                        <p:cTn id="109" dur="250" fill="hold"/>
                                        <p:tgtEl>
                                          <p:spTgt spid="11"/>
                                        </p:tgtEl>
                                        <p:attrNameLst>
                                          <p:attrName>ppt_y</p:attrName>
                                        </p:attrNameLst>
                                      </p:cBhvr>
                                      <p:tavLst>
                                        <p:tav tm="0">
                                          <p:val>
                                            <p:strVal val="#ppt_y+#ppt_h/2"/>
                                          </p:val>
                                        </p:tav>
                                        <p:tav tm="100000">
                                          <p:val>
                                            <p:strVal val="#ppt_y"/>
                                          </p:val>
                                        </p:tav>
                                      </p:tavLst>
                                    </p:anim>
                                    <p:anim calcmode="lin" valueType="num">
                                      <p:cBhvr>
                                        <p:cTn id="110" dur="250" fill="hold"/>
                                        <p:tgtEl>
                                          <p:spTgt spid="11"/>
                                        </p:tgtEl>
                                        <p:attrNameLst>
                                          <p:attrName>ppt_w</p:attrName>
                                        </p:attrNameLst>
                                      </p:cBhvr>
                                      <p:tavLst>
                                        <p:tav tm="0">
                                          <p:val>
                                            <p:strVal val="#ppt_w"/>
                                          </p:val>
                                        </p:tav>
                                        <p:tav tm="100000">
                                          <p:val>
                                            <p:strVal val="#ppt_w"/>
                                          </p:val>
                                        </p:tav>
                                      </p:tavLst>
                                    </p:anim>
                                    <p:anim calcmode="lin" valueType="num">
                                      <p:cBhvr>
                                        <p:cTn id="111" dur="25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17" presetClass="entr" presetSubtype="4" fill="hold" nodeType="clickEffect">
                                  <p:stCondLst>
                                    <p:cond delay="0"/>
                                  </p:stCondLst>
                                  <p:childTnLst>
                                    <p:set>
                                      <p:cBhvr>
                                        <p:cTn id="115" dur="1" fill="hold">
                                          <p:stCondLst>
                                            <p:cond delay="0"/>
                                          </p:stCondLst>
                                        </p:cTn>
                                        <p:tgtEl>
                                          <p:spTgt spid="154"/>
                                        </p:tgtEl>
                                        <p:attrNameLst>
                                          <p:attrName>style.visibility</p:attrName>
                                        </p:attrNameLst>
                                      </p:cBhvr>
                                      <p:to>
                                        <p:strVal val="visible"/>
                                      </p:to>
                                    </p:set>
                                    <p:anim calcmode="lin" valueType="num">
                                      <p:cBhvr>
                                        <p:cTn id="116" dur="250" fill="hold"/>
                                        <p:tgtEl>
                                          <p:spTgt spid="154"/>
                                        </p:tgtEl>
                                        <p:attrNameLst>
                                          <p:attrName>ppt_x</p:attrName>
                                        </p:attrNameLst>
                                      </p:cBhvr>
                                      <p:tavLst>
                                        <p:tav tm="0">
                                          <p:val>
                                            <p:strVal val="#ppt_x"/>
                                          </p:val>
                                        </p:tav>
                                        <p:tav tm="100000">
                                          <p:val>
                                            <p:strVal val="#ppt_x"/>
                                          </p:val>
                                        </p:tav>
                                      </p:tavLst>
                                    </p:anim>
                                    <p:anim calcmode="lin" valueType="num">
                                      <p:cBhvr>
                                        <p:cTn id="117" dur="250" fill="hold"/>
                                        <p:tgtEl>
                                          <p:spTgt spid="154"/>
                                        </p:tgtEl>
                                        <p:attrNameLst>
                                          <p:attrName>ppt_y</p:attrName>
                                        </p:attrNameLst>
                                      </p:cBhvr>
                                      <p:tavLst>
                                        <p:tav tm="0">
                                          <p:val>
                                            <p:strVal val="#ppt_y+#ppt_h/2"/>
                                          </p:val>
                                        </p:tav>
                                        <p:tav tm="100000">
                                          <p:val>
                                            <p:strVal val="#ppt_y"/>
                                          </p:val>
                                        </p:tav>
                                      </p:tavLst>
                                    </p:anim>
                                    <p:anim calcmode="lin" valueType="num">
                                      <p:cBhvr>
                                        <p:cTn id="118" dur="250" fill="hold"/>
                                        <p:tgtEl>
                                          <p:spTgt spid="154"/>
                                        </p:tgtEl>
                                        <p:attrNameLst>
                                          <p:attrName>ppt_w</p:attrName>
                                        </p:attrNameLst>
                                      </p:cBhvr>
                                      <p:tavLst>
                                        <p:tav tm="0">
                                          <p:val>
                                            <p:strVal val="#ppt_w"/>
                                          </p:val>
                                        </p:tav>
                                        <p:tav tm="100000">
                                          <p:val>
                                            <p:strVal val="#ppt_w"/>
                                          </p:val>
                                        </p:tav>
                                      </p:tavLst>
                                    </p:anim>
                                    <p:anim calcmode="lin" valueType="num">
                                      <p:cBhvr>
                                        <p:cTn id="119" dur="250" fill="hold"/>
                                        <p:tgtEl>
                                          <p:spTgt spid="154"/>
                                        </p:tgtEl>
                                        <p:attrNameLst>
                                          <p:attrName>ppt_h</p:attrName>
                                        </p:attrNameLst>
                                      </p:cBhvr>
                                      <p:tavLst>
                                        <p:tav tm="0">
                                          <p:val>
                                            <p:fltVal val="0"/>
                                          </p:val>
                                        </p:tav>
                                        <p:tav tm="100000">
                                          <p:val>
                                            <p:strVal val="#ppt_h"/>
                                          </p:val>
                                        </p:tav>
                                      </p:tavLst>
                                    </p:anim>
                                  </p:childTnLst>
                                </p:cTn>
                              </p:par>
                            </p:childTnLst>
                          </p:cTn>
                        </p:par>
                        <p:par>
                          <p:cTn id="120" fill="hold">
                            <p:stCondLst>
                              <p:cond delay="250"/>
                            </p:stCondLst>
                            <p:childTnLst>
                              <p:par>
                                <p:cTn id="121" presetID="17" presetClass="entr" presetSubtype="4" fill="hold" nodeType="afterEffect">
                                  <p:stCondLst>
                                    <p:cond delay="0"/>
                                  </p:stCondLst>
                                  <p:childTnLst>
                                    <p:set>
                                      <p:cBhvr>
                                        <p:cTn id="122" dur="1" fill="hold">
                                          <p:stCondLst>
                                            <p:cond delay="0"/>
                                          </p:stCondLst>
                                        </p:cTn>
                                        <p:tgtEl>
                                          <p:spTgt spid="160"/>
                                        </p:tgtEl>
                                        <p:attrNameLst>
                                          <p:attrName>style.visibility</p:attrName>
                                        </p:attrNameLst>
                                      </p:cBhvr>
                                      <p:to>
                                        <p:strVal val="visible"/>
                                      </p:to>
                                    </p:set>
                                    <p:anim calcmode="lin" valueType="num">
                                      <p:cBhvr>
                                        <p:cTn id="123" dur="250" fill="hold"/>
                                        <p:tgtEl>
                                          <p:spTgt spid="160"/>
                                        </p:tgtEl>
                                        <p:attrNameLst>
                                          <p:attrName>ppt_x</p:attrName>
                                        </p:attrNameLst>
                                      </p:cBhvr>
                                      <p:tavLst>
                                        <p:tav tm="0">
                                          <p:val>
                                            <p:strVal val="#ppt_x"/>
                                          </p:val>
                                        </p:tav>
                                        <p:tav tm="100000">
                                          <p:val>
                                            <p:strVal val="#ppt_x"/>
                                          </p:val>
                                        </p:tav>
                                      </p:tavLst>
                                    </p:anim>
                                    <p:anim calcmode="lin" valueType="num">
                                      <p:cBhvr>
                                        <p:cTn id="124" dur="250" fill="hold"/>
                                        <p:tgtEl>
                                          <p:spTgt spid="160"/>
                                        </p:tgtEl>
                                        <p:attrNameLst>
                                          <p:attrName>ppt_y</p:attrName>
                                        </p:attrNameLst>
                                      </p:cBhvr>
                                      <p:tavLst>
                                        <p:tav tm="0">
                                          <p:val>
                                            <p:strVal val="#ppt_y+#ppt_h/2"/>
                                          </p:val>
                                        </p:tav>
                                        <p:tav tm="100000">
                                          <p:val>
                                            <p:strVal val="#ppt_y"/>
                                          </p:val>
                                        </p:tav>
                                      </p:tavLst>
                                    </p:anim>
                                    <p:anim calcmode="lin" valueType="num">
                                      <p:cBhvr>
                                        <p:cTn id="125" dur="250" fill="hold"/>
                                        <p:tgtEl>
                                          <p:spTgt spid="160"/>
                                        </p:tgtEl>
                                        <p:attrNameLst>
                                          <p:attrName>ppt_w</p:attrName>
                                        </p:attrNameLst>
                                      </p:cBhvr>
                                      <p:tavLst>
                                        <p:tav tm="0">
                                          <p:val>
                                            <p:strVal val="#ppt_w"/>
                                          </p:val>
                                        </p:tav>
                                        <p:tav tm="100000">
                                          <p:val>
                                            <p:strVal val="#ppt_w"/>
                                          </p:val>
                                        </p:tav>
                                      </p:tavLst>
                                    </p:anim>
                                    <p:anim calcmode="lin" valueType="num">
                                      <p:cBhvr>
                                        <p:cTn id="126" dur="250" fill="hold"/>
                                        <p:tgtEl>
                                          <p:spTgt spid="160"/>
                                        </p:tgtEl>
                                        <p:attrNameLst>
                                          <p:attrName>ppt_h</p:attrName>
                                        </p:attrNameLst>
                                      </p:cBhvr>
                                      <p:tavLst>
                                        <p:tav tm="0">
                                          <p:val>
                                            <p:fltVal val="0"/>
                                          </p:val>
                                        </p:tav>
                                        <p:tav tm="100000">
                                          <p:val>
                                            <p:strVal val="#ppt_h"/>
                                          </p:val>
                                        </p:tav>
                                      </p:tavLst>
                                    </p:anim>
                                  </p:childTnLst>
                                </p:cTn>
                              </p:par>
                            </p:childTnLst>
                          </p:cTn>
                        </p:par>
                        <p:par>
                          <p:cTn id="127" fill="hold">
                            <p:stCondLst>
                              <p:cond delay="500"/>
                            </p:stCondLst>
                            <p:childTnLst>
                              <p:par>
                                <p:cTn id="128" presetID="17" presetClass="entr" presetSubtype="4" fill="hold" nodeType="afterEffect">
                                  <p:stCondLst>
                                    <p:cond delay="0"/>
                                  </p:stCondLst>
                                  <p:childTnLst>
                                    <p:set>
                                      <p:cBhvr>
                                        <p:cTn id="129" dur="1" fill="hold">
                                          <p:stCondLst>
                                            <p:cond delay="0"/>
                                          </p:stCondLst>
                                        </p:cTn>
                                        <p:tgtEl>
                                          <p:spTgt spid="219"/>
                                        </p:tgtEl>
                                        <p:attrNameLst>
                                          <p:attrName>style.visibility</p:attrName>
                                        </p:attrNameLst>
                                      </p:cBhvr>
                                      <p:to>
                                        <p:strVal val="visible"/>
                                      </p:to>
                                    </p:set>
                                    <p:anim calcmode="lin" valueType="num">
                                      <p:cBhvr>
                                        <p:cTn id="130" dur="250" fill="hold"/>
                                        <p:tgtEl>
                                          <p:spTgt spid="219"/>
                                        </p:tgtEl>
                                        <p:attrNameLst>
                                          <p:attrName>ppt_x</p:attrName>
                                        </p:attrNameLst>
                                      </p:cBhvr>
                                      <p:tavLst>
                                        <p:tav tm="0">
                                          <p:val>
                                            <p:strVal val="#ppt_x"/>
                                          </p:val>
                                        </p:tav>
                                        <p:tav tm="100000">
                                          <p:val>
                                            <p:strVal val="#ppt_x"/>
                                          </p:val>
                                        </p:tav>
                                      </p:tavLst>
                                    </p:anim>
                                    <p:anim calcmode="lin" valueType="num">
                                      <p:cBhvr>
                                        <p:cTn id="131" dur="250" fill="hold"/>
                                        <p:tgtEl>
                                          <p:spTgt spid="219"/>
                                        </p:tgtEl>
                                        <p:attrNameLst>
                                          <p:attrName>ppt_y</p:attrName>
                                        </p:attrNameLst>
                                      </p:cBhvr>
                                      <p:tavLst>
                                        <p:tav tm="0">
                                          <p:val>
                                            <p:strVal val="#ppt_y+#ppt_h/2"/>
                                          </p:val>
                                        </p:tav>
                                        <p:tav tm="100000">
                                          <p:val>
                                            <p:strVal val="#ppt_y"/>
                                          </p:val>
                                        </p:tav>
                                      </p:tavLst>
                                    </p:anim>
                                    <p:anim calcmode="lin" valueType="num">
                                      <p:cBhvr>
                                        <p:cTn id="132" dur="250" fill="hold"/>
                                        <p:tgtEl>
                                          <p:spTgt spid="219"/>
                                        </p:tgtEl>
                                        <p:attrNameLst>
                                          <p:attrName>ppt_w</p:attrName>
                                        </p:attrNameLst>
                                      </p:cBhvr>
                                      <p:tavLst>
                                        <p:tav tm="0">
                                          <p:val>
                                            <p:strVal val="#ppt_w"/>
                                          </p:val>
                                        </p:tav>
                                        <p:tav tm="100000">
                                          <p:val>
                                            <p:strVal val="#ppt_w"/>
                                          </p:val>
                                        </p:tav>
                                      </p:tavLst>
                                    </p:anim>
                                    <p:anim calcmode="lin" valueType="num">
                                      <p:cBhvr>
                                        <p:cTn id="133" dur="250" fill="hold"/>
                                        <p:tgtEl>
                                          <p:spTgt spid="219"/>
                                        </p:tgtEl>
                                        <p:attrNameLst>
                                          <p:attrName>ppt_h</p:attrName>
                                        </p:attrNameLst>
                                      </p:cBhvr>
                                      <p:tavLst>
                                        <p:tav tm="0">
                                          <p:val>
                                            <p:fltVal val="0"/>
                                          </p:val>
                                        </p:tav>
                                        <p:tav tm="100000">
                                          <p:val>
                                            <p:strVal val="#ppt_h"/>
                                          </p:val>
                                        </p:tav>
                                      </p:tavLst>
                                    </p:anim>
                                  </p:childTnLst>
                                </p:cTn>
                              </p:par>
                            </p:childTnLst>
                          </p:cTn>
                        </p:par>
                        <p:par>
                          <p:cTn id="134" fill="hold">
                            <p:stCondLst>
                              <p:cond delay="750"/>
                            </p:stCondLst>
                            <p:childTnLst>
                              <p:par>
                                <p:cTn id="135" presetID="17" presetClass="entr" presetSubtype="4" fill="hold" nodeType="afterEffect">
                                  <p:stCondLst>
                                    <p:cond delay="0"/>
                                  </p:stCondLst>
                                  <p:childTnLst>
                                    <p:set>
                                      <p:cBhvr>
                                        <p:cTn id="136" dur="1" fill="hold">
                                          <p:stCondLst>
                                            <p:cond delay="0"/>
                                          </p:stCondLst>
                                        </p:cTn>
                                        <p:tgtEl>
                                          <p:spTgt spid="172"/>
                                        </p:tgtEl>
                                        <p:attrNameLst>
                                          <p:attrName>style.visibility</p:attrName>
                                        </p:attrNameLst>
                                      </p:cBhvr>
                                      <p:to>
                                        <p:strVal val="visible"/>
                                      </p:to>
                                    </p:set>
                                    <p:anim calcmode="lin" valueType="num">
                                      <p:cBhvr>
                                        <p:cTn id="137" dur="250" fill="hold"/>
                                        <p:tgtEl>
                                          <p:spTgt spid="172"/>
                                        </p:tgtEl>
                                        <p:attrNameLst>
                                          <p:attrName>ppt_x</p:attrName>
                                        </p:attrNameLst>
                                      </p:cBhvr>
                                      <p:tavLst>
                                        <p:tav tm="0">
                                          <p:val>
                                            <p:strVal val="#ppt_x"/>
                                          </p:val>
                                        </p:tav>
                                        <p:tav tm="100000">
                                          <p:val>
                                            <p:strVal val="#ppt_x"/>
                                          </p:val>
                                        </p:tav>
                                      </p:tavLst>
                                    </p:anim>
                                    <p:anim calcmode="lin" valueType="num">
                                      <p:cBhvr>
                                        <p:cTn id="138" dur="250" fill="hold"/>
                                        <p:tgtEl>
                                          <p:spTgt spid="172"/>
                                        </p:tgtEl>
                                        <p:attrNameLst>
                                          <p:attrName>ppt_y</p:attrName>
                                        </p:attrNameLst>
                                      </p:cBhvr>
                                      <p:tavLst>
                                        <p:tav tm="0">
                                          <p:val>
                                            <p:strVal val="#ppt_y+#ppt_h/2"/>
                                          </p:val>
                                        </p:tav>
                                        <p:tav tm="100000">
                                          <p:val>
                                            <p:strVal val="#ppt_y"/>
                                          </p:val>
                                        </p:tav>
                                      </p:tavLst>
                                    </p:anim>
                                    <p:anim calcmode="lin" valueType="num">
                                      <p:cBhvr>
                                        <p:cTn id="139" dur="250" fill="hold"/>
                                        <p:tgtEl>
                                          <p:spTgt spid="172"/>
                                        </p:tgtEl>
                                        <p:attrNameLst>
                                          <p:attrName>ppt_w</p:attrName>
                                        </p:attrNameLst>
                                      </p:cBhvr>
                                      <p:tavLst>
                                        <p:tav tm="0">
                                          <p:val>
                                            <p:strVal val="#ppt_w"/>
                                          </p:val>
                                        </p:tav>
                                        <p:tav tm="100000">
                                          <p:val>
                                            <p:strVal val="#ppt_w"/>
                                          </p:val>
                                        </p:tav>
                                      </p:tavLst>
                                    </p:anim>
                                    <p:anim calcmode="lin" valueType="num">
                                      <p:cBhvr>
                                        <p:cTn id="140" dur="250" fill="hold"/>
                                        <p:tgtEl>
                                          <p:spTgt spid="172"/>
                                        </p:tgtEl>
                                        <p:attrNameLst>
                                          <p:attrName>ppt_h</p:attrName>
                                        </p:attrNameLst>
                                      </p:cBhvr>
                                      <p:tavLst>
                                        <p:tav tm="0">
                                          <p:val>
                                            <p:fltVal val="0"/>
                                          </p:val>
                                        </p:tav>
                                        <p:tav tm="100000">
                                          <p:val>
                                            <p:strVal val="#ppt_h"/>
                                          </p:val>
                                        </p:tav>
                                      </p:tavLst>
                                    </p:anim>
                                  </p:childTnLst>
                                </p:cTn>
                              </p:par>
                            </p:childTnLst>
                          </p:cTn>
                        </p:par>
                        <p:par>
                          <p:cTn id="141" fill="hold">
                            <p:stCondLst>
                              <p:cond delay="1000"/>
                            </p:stCondLst>
                            <p:childTnLst>
                              <p:par>
                                <p:cTn id="142" presetID="21" presetClass="entr" presetSubtype="1" fill="hold" grpId="0" nodeType="afterEffect">
                                  <p:stCondLst>
                                    <p:cond delay="1000"/>
                                  </p:stCondLst>
                                  <p:childTnLst>
                                    <p:set>
                                      <p:cBhvr>
                                        <p:cTn id="143" dur="1" fill="hold">
                                          <p:stCondLst>
                                            <p:cond delay="0"/>
                                          </p:stCondLst>
                                        </p:cTn>
                                        <p:tgtEl>
                                          <p:spTgt spid="89"/>
                                        </p:tgtEl>
                                        <p:attrNameLst>
                                          <p:attrName>style.visibility</p:attrName>
                                        </p:attrNameLst>
                                      </p:cBhvr>
                                      <p:to>
                                        <p:strVal val="visible"/>
                                      </p:to>
                                    </p:set>
                                    <p:animEffect transition="in" filter="wheel(1)">
                                      <p:cBhvr>
                                        <p:cTn id="144" dur="1000"/>
                                        <p:tgtEl>
                                          <p:spTgt spid="89"/>
                                        </p:tgtEl>
                                      </p:cBhvr>
                                    </p:animEffect>
                                  </p:childTnLst>
                                </p:cTn>
                              </p:par>
                              <p:par>
                                <p:cTn id="145" presetID="10" presetClass="entr" presetSubtype="0" fill="hold" grpId="0" nodeType="withEffect">
                                  <p:stCondLst>
                                    <p:cond delay="150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500"/>
                                        <p:tgtEl>
                                          <p:spTgt spid="88"/>
                                        </p:tgtEl>
                                      </p:cBhvr>
                                    </p:animEffect>
                                  </p:childTnLst>
                                </p:cTn>
                              </p:par>
                            </p:childTnLst>
                          </p:cTn>
                        </p:par>
                      </p:childTnLst>
                    </p:cTn>
                  </p:par>
                  <p:par>
                    <p:cTn id="148" fill="hold">
                      <p:stCondLst>
                        <p:cond delay="indefinite"/>
                      </p:stCondLst>
                      <p:childTnLst>
                        <p:par>
                          <p:cTn id="149" fill="hold">
                            <p:stCondLst>
                              <p:cond delay="0"/>
                            </p:stCondLst>
                            <p:childTnLst>
                              <p:par>
                                <p:cTn id="150" presetID="17" presetClass="exit" presetSubtype="4" fill="hold" nodeType="clickEffect">
                                  <p:stCondLst>
                                    <p:cond delay="0"/>
                                  </p:stCondLst>
                                  <p:childTnLst>
                                    <p:anim calcmode="lin" valueType="num">
                                      <p:cBhvr>
                                        <p:cTn id="151" dur="500"/>
                                        <p:tgtEl>
                                          <p:spTgt spid="11"/>
                                        </p:tgtEl>
                                        <p:attrNameLst>
                                          <p:attrName>ppt_x</p:attrName>
                                        </p:attrNameLst>
                                      </p:cBhvr>
                                      <p:tavLst>
                                        <p:tav tm="0">
                                          <p:val>
                                            <p:strVal val="ppt_x"/>
                                          </p:val>
                                        </p:tav>
                                        <p:tav tm="100000">
                                          <p:val>
                                            <p:strVal val="ppt_x"/>
                                          </p:val>
                                        </p:tav>
                                      </p:tavLst>
                                    </p:anim>
                                    <p:anim calcmode="lin" valueType="num">
                                      <p:cBhvr>
                                        <p:cTn id="152" dur="500"/>
                                        <p:tgtEl>
                                          <p:spTgt spid="11"/>
                                        </p:tgtEl>
                                        <p:attrNameLst>
                                          <p:attrName>ppt_y</p:attrName>
                                        </p:attrNameLst>
                                      </p:cBhvr>
                                      <p:tavLst>
                                        <p:tav tm="0">
                                          <p:val>
                                            <p:strVal val="ppt_y"/>
                                          </p:val>
                                        </p:tav>
                                        <p:tav tm="100000">
                                          <p:val>
                                            <p:strVal val="ppt_y+ppt_h/2"/>
                                          </p:val>
                                        </p:tav>
                                      </p:tavLst>
                                    </p:anim>
                                    <p:anim calcmode="lin" valueType="num">
                                      <p:cBhvr>
                                        <p:cTn id="153" dur="500"/>
                                        <p:tgtEl>
                                          <p:spTgt spid="11"/>
                                        </p:tgtEl>
                                        <p:attrNameLst>
                                          <p:attrName>ppt_w</p:attrName>
                                        </p:attrNameLst>
                                      </p:cBhvr>
                                      <p:tavLst>
                                        <p:tav tm="0">
                                          <p:val>
                                            <p:strVal val="ppt_w"/>
                                          </p:val>
                                        </p:tav>
                                        <p:tav tm="100000">
                                          <p:val>
                                            <p:strVal val="ppt_w"/>
                                          </p:val>
                                        </p:tav>
                                      </p:tavLst>
                                    </p:anim>
                                    <p:anim calcmode="lin" valueType="num">
                                      <p:cBhvr>
                                        <p:cTn id="154" dur="500"/>
                                        <p:tgtEl>
                                          <p:spTgt spid="11"/>
                                        </p:tgtEl>
                                        <p:attrNameLst>
                                          <p:attrName>ppt_h</p:attrName>
                                        </p:attrNameLst>
                                      </p:cBhvr>
                                      <p:tavLst>
                                        <p:tav tm="0">
                                          <p:val>
                                            <p:strVal val="ppt_h"/>
                                          </p:val>
                                        </p:tav>
                                        <p:tav tm="100000">
                                          <p:val>
                                            <p:fltVal val="0"/>
                                          </p:val>
                                        </p:tav>
                                      </p:tavLst>
                                    </p:anim>
                                    <p:set>
                                      <p:cBhvr>
                                        <p:cTn id="155" dur="1" fill="hold">
                                          <p:stCondLst>
                                            <p:cond delay="499"/>
                                          </p:stCondLst>
                                        </p:cTn>
                                        <p:tgtEl>
                                          <p:spTgt spid="11"/>
                                        </p:tgtEl>
                                        <p:attrNameLst>
                                          <p:attrName>style.visibility</p:attrName>
                                        </p:attrNameLst>
                                      </p:cBhvr>
                                      <p:to>
                                        <p:strVal val="hidden"/>
                                      </p:to>
                                    </p:set>
                                  </p:childTnLst>
                                </p:cTn>
                              </p:par>
                              <p:par>
                                <p:cTn id="156" presetID="17" presetClass="exit" presetSubtype="4" fill="hold" nodeType="withEffect">
                                  <p:stCondLst>
                                    <p:cond delay="0"/>
                                  </p:stCondLst>
                                  <p:childTnLst>
                                    <p:anim calcmode="lin" valueType="num">
                                      <p:cBhvr>
                                        <p:cTn id="157" dur="500"/>
                                        <p:tgtEl>
                                          <p:spTgt spid="154"/>
                                        </p:tgtEl>
                                        <p:attrNameLst>
                                          <p:attrName>ppt_x</p:attrName>
                                        </p:attrNameLst>
                                      </p:cBhvr>
                                      <p:tavLst>
                                        <p:tav tm="0">
                                          <p:val>
                                            <p:strVal val="ppt_x"/>
                                          </p:val>
                                        </p:tav>
                                        <p:tav tm="100000">
                                          <p:val>
                                            <p:strVal val="ppt_x"/>
                                          </p:val>
                                        </p:tav>
                                      </p:tavLst>
                                    </p:anim>
                                    <p:anim calcmode="lin" valueType="num">
                                      <p:cBhvr>
                                        <p:cTn id="158" dur="500"/>
                                        <p:tgtEl>
                                          <p:spTgt spid="154"/>
                                        </p:tgtEl>
                                        <p:attrNameLst>
                                          <p:attrName>ppt_y</p:attrName>
                                        </p:attrNameLst>
                                      </p:cBhvr>
                                      <p:tavLst>
                                        <p:tav tm="0">
                                          <p:val>
                                            <p:strVal val="ppt_y"/>
                                          </p:val>
                                        </p:tav>
                                        <p:tav tm="100000">
                                          <p:val>
                                            <p:strVal val="ppt_y+ppt_h/2"/>
                                          </p:val>
                                        </p:tav>
                                      </p:tavLst>
                                    </p:anim>
                                    <p:anim calcmode="lin" valueType="num">
                                      <p:cBhvr>
                                        <p:cTn id="159" dur="500"/>
                                        <p:tgtEl>
                                          <p:spTgt spid="154"/>
                                        </p:tgtEl>
                                        <p:attrNameLst>
                                          <p:attrName>ppt_w</p:attrName>
                                        </p:attrNameLst>
                                      </p:cBhvr>
                                      <p:tavLst>
                                        <p:tav tm="0">
                                          <p:val>
                                            <p:strVal val="ppt_w"/>
                                          </p:val>
                                        </p:tav>
                                        <p:tav tm="100000">
                                          <p:val>
                                            <p:strVal val="ppt_w"/>
                                          </p:val>
                                        </p:tav>
                                      </p:tavLst>
                                    </p:anim>
                                    <p:anim calcmode="lin" valueType="num">
                                      <p:cBhvr>
                                        <p:cTn id="160" dur="500"/>
                                        <p:tgtEl>
                                          <p:spTgt spid="154"/>
                                        </p:tgtEl>
                                        <p:attrNameLst>
                                          <p:attrName>ppt_h</p:attrName>
                                        </p:attrNameLst>
                                      </p:cBhvr>
                                      <p:tavLst>
                                        <p:tav tm="0">
                                          <p:val>
                                            <p:strVal val="ppt_h"/>
                                          </p:val>
                                        </p:tav>
                                        <p:tav tm="100000">
                                          <p:val>
                                            <p:fltVal val="0"/>
                                          </p:val>
                                        </p:tav>
                                      </p:tavLst>
                                    </p:anim>
                                    <p:set>
                                      <p:cBhvr>
                                        <p:cTn id="161" dur="1" fill="hold">
                                          <p:stCondLst>
                                            <p:cond delay="499"/>
                                          </p:stCondLst>
                                        </p:cTn>
                                        <p:tgtEl>
                                          <p:spTgt spid="154"/>
                                        </p:tgtEl>
                                        <p:attrNameLst>
                                          <p:attrName>style.visibility</p:attrName>
                                        </p:attrNameLst>
                                      </p:cBhvr>
                                      <p:to>
                                        <p:strVal val="hidden"/>
                                      </p:to>
                                    </p:set>
                                  </p:childTnLst>
                                </p:cTn>
                              </p:par>
                              <p:par>
                                <p:cTn id="162" presetID="17" presetClass="exit" presetSubtype="4" fill="hold" nodeType="withEffect">
                                  <p:stCondLst>
                                    <p:cond delay="0"/>
                                  </p:stCondLst>
                                  <p:childTnLst>
                                    <p:anim calcmode="lin" valueType="num">
                                      <p:cBhvr>
                                        <p:cTn id="163" dur="500"/>
                                        <p:tgtEl>
                                          <p:spTgt spid="160"/>
                                        </p:tgtEl>
                                        <p:attrNameLst>
                                          <p:attrName>ppt_x</p:attrName>
                                        </p:attrNameLst>
                                      </p:cBhvr>
                                      <p:tavLst>
                                        <p:tav tm="0">
                                          <p:val>
                                            <p:strVal val="ppt_x"/>
                                          </p:val>
                                        </p:tav>
                                        <p:tav tm="100000">
                                          <p:val>
                                            <p:strVal val="ppt_x"/>
                                          </p:val>
                                        </p:tav>
                                      </p:tavLst>
                                    </p:anim>
                                    <p:anim calcmode="lin" valueType="num">
                                      <p:cBhvr>
                                        <p:cTn id="164" dur="500"/>
                                        <p:tgtEl>
                                          <p:spTgt spid="160"/>
                                        </p:tgtEl>
                                        <p:attrNameLst>
                                          <p:attrName>ppt_y</p:attrName>
                                        </p:attrNameLst>
                                      </p:cBhvr>
                                      <p:tavLst>
                                        <p:tav tm="0">
                                          <p:val>
                                            <p:strVal val="ppt_y"/>
                                          </p:val>
                                        </p:tav>
                                        <p:tav tm="100000">
                                          <p:val>
                                            <p:strVal val="ppt_y+ppt_h/2"/>
                                          </p:val>
                                        </p:tav>
                                      </p:tavLst>
                                    </p:anim>
                                    <p:anim calcmode="lin" valueType="num">
                                      <p:cBhvr>
                                        <p:cTn id="165" dur="500"/>
                                        <p:tgtEl>
                                          <p:spTgt spid="160"/>
                                        </p:tgtEl>
                                        <p:attrNameLst>
                                          <p:attrName>ppt_w</p:attrName>
                                        </p:attrNameLst>
                                      </p:cBhvr>
                                      <p:tavLst>
                                        <p:tav tm="0">
                                          <p:val>
                                            <p:strVal val="ppt_w"/>
                                          </p:val>
                                        </p:tav>
                                        <p:tav tm="100000">
                                          <p:val>
                                            <p:strVal val="ppt_w"/>
                                          </p:val>
                                        </p:tav>
                                      </p:tavLst>
                                    </p:anim>
                                    <p:anim calcmode="lin" valueType="num">
                                      <p:cBhvr>
                                        <p:cTn id="166" dur="500"/>
                                        <p:tgtEl>
                                          <p:spTgt spid="160"/>
                                        </p:tgtEl>
                                        <p:attrNameLst>
                                          <p:attrName>ppt_h</p:attrName>
                                        </p:attrNameLst>
                                      </p:cBhvr>
                                      <p:tavLst>
                                        <p:tav tm="0">
                                          <p:val>
                                            <p:strVal val="ppt_h"/>
                                          </p:val>
                                        </p:tav>
                                        <p:tav tm="100000">
                                          <p:val>
                                            <p:fltVal val="0"/>
                                          </p:val>
                                        </p:tav>
                                      </p:tavLst>
                                    </p:anim>
                                    <p:set>
                                      <p:cBhvr>
                                        <p:cTn id="167" dur="1" fill="hold">
                                          <p:stCondLst>
                                            <p:cond delay="499"/>
                                          </p:stCondLst>
                                        </p:cTn>
                                        <p:tgtEl>
                                          <p:spTgt spid="160"/>
                                        </p:tgtEl>
                                        <p:attrNameLst>
                                          <p:attrName>style.visibility</p:attrName>
                                        </p:attrNameLst>
                                      </p:cBhvr>
                                      <p:to>
                                        <p:strVal val="hidden"/>
                                      </p:to>
                                    </p:set>
                                  </p:childTnLst>
                                </p:cTn>
                              </p:par>
                              <p:par>
                                <p:cTn id="168" presetID="17" presetClass="exit" presetSubtype="4" fill="hold" nodeType="withEffect">
                                  <p:stCondLst>
                                    <p:cond delay="0"/>
                                  </p:stCondLst>
                                  <p:childTnLst>
                                    <p:anim calcmode="lin" valueType="num">
                                      <p:cBhvr>
                                        <p:cTn id="169" dur="500"/>
                                        <p:tgtEl>
                                          <p:spTgt spid="219"/>
                                        </p:tgtEl>
                                        <p:attrNameLst>
                                          <p:attrName>ppt_x</p:attrName>
                                        </p:attrNameLst>
                                      </p:cBhvr>
                                      <p:tavLst>
                                        <p:tav tm="0">
                                          <p:val>
                                            <p:strVal val="ppt_x"/>
                                          </p:val>
                                        </p:tav>
                                        <p:tav tm="100000">
                                          <p:val>
                                            <p:strVal val="ppt_x"/>
                                          </p:val>
                                        </p:tav>
                                      </p:tavLst>
                                    </p:anim>
                                    <p:anim calcmode="lin" valueType="num">
                                      <p:cBhvr>
                                        <p:cTn id="170" dur="500"/>
                                        <p:tgtEl>
                                          <p:spTgt spid="219"/>
                                        </p:tgtEl>
                                        <p:attrNameLst>
                                          <p:attrName>ppt_y</p:attrName>
                                        </p:attrNameLst>
                                      </p:cBhvr>
                                      <p:tavLst>
                                        <p:tav tm="0">
                                          <p:val>
                                            <p:strVal val="ppt_y"/>
                                          </p:val>
                                        </p:tav>
                                        <p:tav tm="100000">
                                          <p:val>
                                            <p:strVal val="ppt_y+ppt_h/2"/>
                                          </p:val>
                                        </p:tav>
                                      </p:tavLst>
                                    </p:anim>
                                    <p:anim calcmode="lin" valueType="num">
                                      <p:cBhvr>
                                        <p:cTn id="171" dur="500"/>
                                        <p:tgtEl>
                                          <p:spTgt spid="219"/>
                                        </p:tgtEl>
                                        <p:attrNameLst>
                                          <p:attrName>ppt_w</p:attrName>
                                        </p:attrNameLst>
                                      </p:cBhvr>
                                      <p:tavLst>
                                        <p:tav tm="0">
                                          <p:val>
                                            <p:strVal val="ppt_w"/>
                                          </p:val>
                                        </p:tav>
                                        <p:tav tm="100000">
                                          <p:val>
                                            <p:strVal val="ppt_w"/>
                                          </p:val>
                                        </p:tav>
                                      </p:tavLst>
                                    </p:anim>
                                    <p:anim calcmode="lin" valueType="num">
                                      <p:cBhvr>
                                        <p:cTn id="172" dur="500"/>
                                        <p:tgtEl>
                                          <p:spTgt spid="219"/>
                                        </p:tgtEl>
                                        <p:attrNameLst>
                                          <p:attrName>ppt_h</p:attrName>
                                        </p:attrNameLst>
                                      </p:cBhvr>
                                      <p:tavLst>
                                        <p:tav tm="0">
                                          <p:val>
                                            <p:strVal val="ppt_h"/>
                                          </p:val>
                                        </p:tav>
                                        <p:tav tm="100000">
                                          <p:val>
                                            <p:fltVal val="0"/>
                                          </p:val>
                                        </p:tav>
                                      </p:tavLst>
                                    </p:anim>
                                    <p:set>
                                      <p:cBhvr>
                                        <p:cTn id="173" dur="1" fill="hold">
                                          <p:stCondLst>
                                            <p:cond delay="499"/>
                                          </p:stCondLst>
                                        </p:cTn>
                                        <p:tgtEl>
                                          <p:spTgt spid="219"/>
                                        </p:tgtEl>
                                        <p:attrNameLst>
                                          <p:attrName>style.visibility</p:attrName>
                                        </p:attrNameLst>
                                      </p:cBhvr>
                                      <p:to>
                                        <p:strVal val="hidden"/>
                                      </p:to>
                                    </p:set>
                                  </p:childTnLst>
                                </p:cTn>
                              </p:par>
                              <p:par>
                                <p:cTn id="174" presetID="17" presetClass="exit" presetSubtype="4" fill="hold" nodeType="withEffect">
                                  <p:stCondLst>
                                    <p:cond delay="0"/>
                                  </p:stCondLst>
                                  <p:childTnLst>
                                    <p:anim calcmode="lin" valueType="num">
                                      <p:cBhvr>
                                        <p:cTn id="175" dur="500"/>
                                        <p:tgtEl>
                                          <p:spTgt spid="172"/>
                                        </p:tgtEl>
                                        <p:attrNameLst>
                                          <p:attrName>ppt_x</p:attrName>
                                        </p:attrNameLst>
                                      </p:cBhvr>
                                      <p:tavLst>
                                        <p:tav tm="0">
                                          <p:val>
                                            <p:strVal val="ppt_x"/>
                                          </p:val>
                                        </p:tav>
                                        <p:tav tm="100000">
                                          <p:val>
                                            <p:strVal val="ppt_x"/>
                                          </p:val>
                                        </p:tav>
                                      </p:tavLst>
                                    </p:anim>
                                    <p:anim calcmode="lin" valueType="num">
                                      <p:cBhvr>
                                        <p:cTn id="176" dur="500"/>
                                        <p:tgtEl>
                                          <p:spTgt spid="172"/>
                                        </p:tgtEl>
                                        <p:attrNameLst>
                                          <p:attrName>ppt_y</p:attrName>
                                        </p:attrNameLst>
                                      </p:cBhvr>
                                      <p:tavLst>
                                        <p:tav tm="0">
                                          <p:val>
                                            <p:strVal val="ppt_y"/>
                                          </p:val>
                                        </p:tav>
                                        <p:tav tm="100000">
                                          <p:val>
                                            <p:strVal val="ppt_y+ppt_h/2"/>
                                          </p:val>
                                        </p:tav>
                                      </p:tavLst>
                                    </p:anim>
                                    <p:anim calcmode="lin" valueType="num">
                                      <p:cBhvr>
                                        <p:cTn id="177" dur="500"/>
                                        <p:tgtEl>
                                          <p:spTgt spid="172"/>
                                        </p:tgtEl>
                                        <p:attrNameLst>
                                          <p:attrName>ppt_w</p:attrName>
                                        </p:attrNameLst>
                                      </p:cBhvr>
                                      <p:tavLst>
                                        <p:tav tm="0">
                                          <p:val>
                                            <p:strVal val="ppt_w"/>
                                          </p:val>
                                        </p:tav>
                                        <p:tav tm="100000">
                                          <p:val>
                                            <p:strVal val="ppt_w"/>
                                          </p:val>
                                        </p:tav>
                                      </p:tavLst>
                                    </p:anim>
                                    <p:anim calcmode="lin" valueType="num">
                                      <p:cBhvr>
                                        <p:cTn id="178" dur="500"/>
                                        <p:tgtEl>
                                          <p:spTgt spid="172"/>
                                        </p:tgtEl>
                                        <p:attrNameLst>
                                          <p:attrName>ppt_h</p:attrName>
                                        </p:attrNameLst>
                                      </p:cBhvr>
                                      <p:tavLst>
                                        <p:tav tm="0">
                                          <p:val>
                                            <p:strVal val="ppt_h"/>
                                          </p:val>
                                        </p:tav>
                                        <p:tav tm="100000">
                                          <p:val>
                                            <p:fltVal val="0"/>
                                          </p:val>
                                        </p:tav>
                                      </p:tavLst>
                                    </p:anim>
                                    <p:set>
                                      <p:cBhvr>
                                        <p:cTn id="179" dur="1" fill="hold">
                                          <p:stCondLst>
                                            <p:cond delay="499"/>
                                          </p:stCondLst>
                                        </p:cTn>
                                        <p:tgtEl>
                                          <p:spTgt spid="172"/>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89"/>
                                        </p:tgtEl>
                                      </p:cBhvr>
                                    </p:animEffect>
                                    <p:set>
                                      <p:cBhvr>
                                        <p:cTn id="182" dur="1" fill="hold">
                                          <p:stCondLst>
                                            <p:cond delay="499"/>
                                          </p:stCondLst>
                                        </p:cTn>
                                        <p:tgtEl>
                                          <p:spTgt spid="89"/>
                                        </p:tgtEl>
                                        <p:attrNameLst>
                                          <p:attrName>style.visibility</p:attrName>
                                        </p:attrNameLst>
                                      </p:cBhvr>
                                      <p:to>
                                        <p:strVal val="hidden"/>
                                      </p:to>
                                    </p:set>
                                  </p:childTnLst>
                                </p:cTn>
                              </p:par>
                              <p:par>
                                <p:cTn id="183" presetID="10" presetClass="exit" presetSubtype="0" fill="hold" grpId="1" nodeType="withEffect">
                                  <p:stCondLst>
                                    <p:cond delay="0"/>
                                  </p:stCondLst>
                                  <p:childTnLst>
                                    <p:animEffect transition="out" filter="fade">
                                      <p:cBhvr>
                                        <p:cTn id="184" dur="500"/>
                                        <p:tgtEl>
                                          <p:spTgt spid="88"/>
                                        </p:tgtEl>
                                      </p:cBhvr>
                                    </p:animEffect>
                                    <p:set>
                                      <p:cBhvr>
                                        <p:cTn id="185" dur="1" fill="hold">
                                          <p:stCondLst>
                                            <p:cond delay="499"/>
                                          </p:stCondLst>
                                        </p:cTn>
                                        <p:tgtEl>
                                          <p:spTgt spid="88"/>
                                        </p:tgtEl>
                                        <p:attrNameLst>
                                          <p:attrName>style.visibility</p:attrName>
                                        </p:attrNameLst>
                                      </p:cBhvr>
                                      <p:to>
                                        <p:strVal val="hidden"/>
                                      </p:to>
                                    </p:set>
                                  </p:childTnLst>
                                </p:cTn>
                              </p:par>
                            </p:childTnLst>
                          </p:cTn>
                        </p:par>
                        <p:par>
                          <p:cTn id="186" fill="hold">
                            <p:stCondLst>
                              <p:cond delay="500"/>
                            </p:stCondLst>
                            <p:childTnLst>
                              <p:par>
                                <p:cTn id="187" presetID="17" presetClass="entr" presetSubtype="4" fill="hold" nodeType="afterEffect">
                                  <p:stCondLst>
                                    <p:cond delay="0"/>
                                  </p:stCondLst>
                                  <p:childTnLst>
                                    <p:set>
                                      <p:cBhvr>
                                        <p:cTn id="188" dur="1" fill="hold">
                                          <p:stCondLst>
                                            <p:cond delay="0"/>
                                          </p:stCondLst>
                                        </p:cTn>
                                        <p:tgtEl>
                                          <p:spTgt spid="11"/>
                                        </p:tgtEl>
                                        <p:attrNameLst>
                                          <p:attrName>style.visibility</p:attrName>
                                        </p:attrNameLst>
                                      </p:cBhvr>
                                      <p:to>
                                        <p:strVal val="visible"/>
                                      </p:to>
                                    </p:set>
                                    <p:anim calcmode="lin" valueType="num">
                                      <p:cBhvr>
                                        <p:cTn id="189" dur="500" fill="hold"/>
                                        <p:tgtEl>
                                          <p:spTgt spid="11"/>
                                        </p:tgtEl>
                                        <p:attrNameLst>
                                          <p:attrName>ppt_x</p:attrName>
                                        </p:attrNameLst>
                                      </p:cBhvr>
                                      <p:tavLst>
                                        <p:tav tm="0">
                                          <p:val>
                                            <p:strVal val="#ppt_x"/>
                                          </p:val>
                                        </p:tav>
                                        <p:tav tm="100000">
                                          <p:val>
                                            <p:strVal val="#ppt_x"/>
                                          </p:val>
                                        </p:tav>
                                      </p:tavLst>
                                    </p:anim>
                                    <p:anim calcmode="lin" valueType="num">
                                      <p:cBhvr>
                                        <p:cTn id="190" dur="500" fill="hold"/>
                                        <p:tgtEl>
                                          <p:spTgt spid="11"/>
                                        </p:tgtEl>
                                        <p:attrNameLst>
                                          <p:attrName>ppt_y</p:attrName>
                                        </p:attrNameLst>
                                      </p:cBhvr>
                                      <p:tavLst>
                                        <p:tav tm="0">
                                          <p:val>
                                            <p:strVal val="#ppt_y+#ppt_h/2"/>
                                          </p:val>
                                        </p:tav>
                                        <p:tav tm="100000">
                                          <p:val>
                                            <p:strVal val="#ppt_y"/>
                                          </p:val>
                                        </p:tav>
                                      </p:tavLst>
                                    </p:anim>
                                    <p:anim calcmode="lin" valueType="num">
                                      <p:cBhvr>
                                        <p:cTn id="191" dur="500" fill="hold"/>
                                        <p:tgtEl>
                                          <p:spTgt spid="11"/>
                                        </p:tgtEl>
                                        <p:attrNameLst>
                                          <p:attrName>ppt_w</p:attrName>
                                        </p:attrNameLst>
                                      </p:cBhvr>
                                      <p:tavLst>
                                        <p:tav tm="0">
                                          <p:val>
                                            <p:strVal val="#ppt_w"/>
                                          </p:val>
                                        </p:tav>
                                        <p:tav tm="100000">
                                          <p:val>
                                            <p:strVal val="#ppt_w"/>
                                          </p:val>
                                        </p:tav>
                                      </p:tavLst>
                                    </p:anim>
                                    <p:anim calcmode="lin" valueType="num">
                                      <p:cBhvr>
                                        <p:cTn id="192" dur="500" fill="hold"/>
                                        <p:tgtEl>
                                          <p:spTgt spid="11"/>
                                        </p:tgtEl>
                                        <p:attrNameLst>
                                          <p:attrName>ppt_h</p:attrName>
                                        </p:attrNameLst>
                                      </p:cBhvr>
                                      <p:tavLst>
                                        <p:tav tm="0">
                                          <p:val>
                                            <p:fltVal val="0"/>
                                          </p:val>
                                        </p:tav>
                                        <p:tav tm="100000">
                                          <p:val>
                                            <p:strVal val="#ppt_h"/>
                                          </p:val>
                                        </p:tav>
                                      </p:tavLst>
                                    </p:anim>
                                  </p:childTnLst>
                                </p:cTn>
                              </p:par>
                            </p:childTnLst>
                          </p:cTn>
                        </p:par>
                        <p:par>
                          <p:cTn id="193" fill="hold">
                            <p:stCondLst>
                              <p:cond delay="1000"/>
                            </p:stCondLst>
                            <p:childTnLst>
                              <p:par>
                                <p:cTn id="194" presetID="17" presetClass="entr" presetSubtype="4" fill="hold" nodeType="afterEffect">
                                  <p:stCondLst>
                                    <p:cond delay="0"/>
                                  </p:stCondLst>
                                  <p:childTnLst>
                                    <p:set>
                                      <p:cBhvr>
                                        <p:cTn id="195" dur="1" fill="hold">
                                          <p:stCondLst>
                                            <p:cond delay="0"/>
                                          </p:stCondLst>
                                        </p:cTn>
                                        <p:tgtEl>
                                          <p:spTgt spid="154"/>
                                        </p:tgtEl>
                                        <p:attrNameLst>
                                          <p:attrName>style.visibility</p:attrName>
                                        </p:attrNameLst>
                                      </p:cBhvr>
                                      <p:to>
                                        <p:strVal val="visible"/>
                                      </p:to>
                                    </p:set>
                                    <p:anim calcmode="lin" valueType="num">
                                      <p:cBhvr>
                                        <p:cTn id="196" dur="500" fill="hold"/>
                                        <p:tgtEl>
                                          <p:spTgt spid="154"/>
                                        </p:tgtEl>
                                        <p:attrNameLst>
                                          <p:attrName>ppt_x</p:attrName>
                                        </p:attrNameLst>
                                      </p:cBhvr>
                                      <p:tavLst>
                                        <p:tav tm="0">
                                          <p:val>
                                            <p:strVal val="#ppt_x"/>
                                          </p:val>
                                        </p:tav>
                                        <p:tav tm="100000">
                                          <p:val>
                                            <p:strVal val="#ppt_x"/>
                                          </p:val>
                                        </p:tav>
                                      </p:tavLst>
                                    </p:anim>
                                    <p:anim calcmode="lin" valueType="num">
                                      <p:cBhvr>
                                        <p:cTn id="197" dur="500" fill="hold"/>
                                        <p:tgtEl>
                                          <p:spTgt spid="154"/>
                                        </p:tgtEl>
                                        <p:attrNameLst>
                                          <p:attrName>ppt_y</p:attrName>
                                        </p:attrNameLst>
                                      </p:cBhvr>
                                      <p:tavLst>
                                        <p:tav tm="0">
                                          <p:val>
                                            <p:strVal val="#ppt_y+#ppt_h/2"/>
                                          </p:val>
                                        </p:tav>
                                        <p:tav tm="100000">
                                          <p:val>
                                            <p:strVal val="#ppt_y"/>
                                          </p:val>
                                        </p:tav>
                                      </p:tavLst>
                                    </p:anim>
                                    <p:anim calcmode="lin" valueType="num">
                                      <p:cBhvr>
                                        <p:cTn id="198" dur="500" fill="hold"/>
                                        <p:tgtEl>
                                          <p:spTgt spid="154"/>
                                        </p:tgtEl>
                                        <p:attrNameLst>
                                          <p:attrName>ppt_w</p:attrName>
                                        </p:attrNameLst>
                                      </p:cBhvr>
                                      <p:tavLst>
                                        <p:tav tm="0">
                                          <p:val>
                                            <p:strVal val="#ppt_w"/>
                                          </p:val>
                                        </p:tav>
                                        <p:tav tm="100000">
                                          <p:val>
                                            <p:strVal val="#ppt_w"/>
                                          </p:val>
                                        </p:tav>
                                      </p:tavLst>
                                    </p:anim>
                                    <p:anim calcmode="lin" valueType="num">
                                      <p:cBhvr>
                                        <p:cTn id="199" dur="500" fill="hold"/>
                                        <p:tgtEl>
                                          <p:spTgt spid="154"/>
                                        </p:tgtEl>
                                        <p:attrNameLst>
                                          <p:attrName>ppt_h</p:attrName>
                                        </p:attrNameLst>
                                      </p:cBhvr>
                                      <p:tavLst>
                                        <p:tav tm="0">
                                          <p:val>
                                            <p:fltVal val="0"/>
                                          </p:val>
                                        </p:tav>
                                        <p:tav tm="100000">
                                          <p:val>
                                            <p:strVal val="#ppt_h"/>
                                          </p:val>
                                        </p:tav>
                                      </p:tavLst>
                                    </p:anim>
                                  </p:childTnLst>
                                </p:cTn>
                              </p:par>
                            </p:childTnLst>
                          </p:cTn>
                        </p:par>
                        <p:par>
                          <p:cTn id="200" fill="hold">
                            <p:stCondLst>
                              <p:cond delay="1500"/>
                            </p:stCondLst>
                            <p:childTnLst>
                              <p:par>
                                <p:cTn id="201" presetID="17" presetClass="entr" presetSubtype="4" fill="hold" nodeType="afterEffect">
                                  <p:stCondLst>
                                    <p:cond delay="0"/>
                                  </p:stCondLst>
                                  <p:childTnLst>
                                    <p:set>
                                      <p:cBhvr>
                                        <p:cTn id="202" dur="1" fill="hold">
                                          <p:stCondLst>
                                            <p:cond delay="0"/>
                                          </p:stCondLst>
                                        </p:cTn>
                                        <p:tgtEl>
                                          <p:spTgt spid="160"/>
                                        </p:tgtEl>
                                        <p:attrNameLst>
                                          <p:attrName>style.visibility</p:attrName>
                                        </p:attrNameLst>
                                      </p:cBhvr>
                                      <p:to>
                                        <p:strVal val="visible"/>
                                      </p:to>
                                    </p:set>
                                    <p:anim calcmode="lin" valueType="num">
                                      <p:cBhvr>
                                        <p:cTn id="203" dur="500" fill="hold"/>
                                        <p:tgtEl>
                                          <p:spTgt spid="160"/>
                                        </p:tgtEl>
                                        <p:attrNameLst>
                                          <p:attrName>ppt_x</p:attrName>
                                        </p:attrNameLst>
                                      </p:cBhvr>
                                      <p:tavLst>
                                        <p:tav tm="0">
                                          <p:val>
                                            <p:strVal val="#ppt_x"/>
                                          </p:val>
                                        </p:tav>
                                        <p:tav tm="100000">
                                          <p:val>
                                            <p:strVal val="#ppt_x"/>
                                          </p:val>
                                        </p:tav>
                                      </p:tavLst>
                                    </p:anim>
                                    <p:anim calcmode="lin" valueType="num">
                                      <p:cBhvr>
                                        <p:cTn id="204" dur="500" fill="hold"/>
                                        <p:tgtEl>
                                          <p:spTgt spid="160"/>
                                        </p:tgtEl>
                                        <p:attrNameLst>
                                          <p:attrName>ppt_y</p:attrName>
                                        </p:attrNameLst>
                                      </p:cBhvr>
                                      <p:tavLst>
                                        <p:tav tm="0">
                                          <p:val>
                                            <p:strVal val="#ppt_y+#ppt_h/2"/>
                                          </p:val>
                                        </p:tav>
                                        <p:tav tm="100000">
                                          <p:val>
                                            <p:strVal val="#ppt_y"/>
                                          </p:val>
                                        </p:tav>
                                      </p:tavLst>
                                    </p:anim>
                                    <p:anim calcmode="lin" valueType="num">
                                      <p:cBhvr>
                                        <p:cTn id="205" dur="500" fill="hold"/>
                                        <p:tgtEl>
                                          <p:spTgt spid="160"/>
                                        </p:tgtEl>
                                        <p:attrNameLst>
                                          <p:attrName>ppt_w</p:attrName>
                                        </p:attrNameLst>
                                      </p:cBhvr>
                                      <p:tavLst>
                                        <p:tav tm="0">
                                          <p:val>
                                            <p:strVal val="#ppt_w"/>
                                          </p:val>
                                        </p:tav>
                                        <p:tav tm="100000">
                                          <p:val>
                                            <p:strVal val="#ppt_w"/>
                                          </p:val>
                                        </p:tav>
                                      </p:tavLst>
                                    </p:anim>
                                    <p:anim calcmode="lin" valueType="num">
                                      <p:cBhvr>
                                        <p:cTn id="206" dur="500" fill="hold"/>
                                        <p:tgtEl>
                                          <p:spTgt spid="160"/>
                                        </p:tgtEl>
                                        <p:attrNameLst>
                                          <p:attrName>ppt_h</p:attrName>
                                        </p:attrNameLst>
                                      </p:cBhvr>
                                      <p:tavLst>
                                        <p:tav tm="0">
                                          <p:val>
                                            <p:fltVal val="0"/>
                                          </p:val>
                                        </p:tav>
                                        <p:tav tm="100000">
                                          <p:val>
                                            <p:strVal val="#ppt_h"/>
                                          </p:val>
                                        </p:tav>
                                      </p:tavLst>
                                    </p:anim>
                                  </p:childTnLst>
                                </p:cTn>
                              </p:par>
                            </p:childTnLst>
                          </p:cTn>
                        </p:par>
                        <p:par>
                          <p:cTn id="207" fill="hold">
                            <p:stCondLst>
                              <p:cond delay="2000"/>
                            </p:stCondLst>
                            <p:childTnLst>
                              <p:par>
                                <p:cTn id="208" presetID="17" presetClass="entr" presetSubtype="4" fill="hold" nodeType="afterEffect">
                                  <p:stCondLst>
                                    <p:cond delay="0"/>
                                  </p:stCondLst>
                                  <p:childTnLst>
                                    <p:set>
                                      <p:cBhvr>
                                        <p:cTn id="209" dur="1" fill="hold">
                                          <p:stCondLst>
                                            <p:cond delay="0"/>
                                          </p:stCondLst>
                                        </p:cTn>
                                        <p:tgtEl>
                                          <p:spTgt spid="78"/>
                                        </p:tgtEl>
                                        <p:attrNameLst>
                                          <p:attrName>style.visibility</p:attrName>
                                        </p:attrNameLst>
                                      </p:cBhvr>
                                      <p:to>
                                        <p:strVal val="visible"/>
                                      </p:to>
                                    </p:set>
                                    <p:anim calcmode="lin" valueType="num">
                                      <p:cBhvr>
                                        <p:cTn id="210" dur="500" fill="hold"/>
                                        <p:tgtEl>
                                          <p:spTgt spid="78"/>
                                        </p:tgtEl>
                                        <p:attrNameLst>
                                          <p:attrName>ppt_x</p:attrName>
                                        </p:attrNameLst>
                                      </p:cBhvr>
                                      <p:tavLst>
                                        <p:tav tm="0">
                                          <p:val>
                                            <p:strVal val="#ppt_x"/>
                                          </p:val>
                                        </p:tav>
                                        <p:tav tm="100000">
                                          <p:val>
                                            <p:strVal val="#ppt_x"/>
                                          </p:val>
                                        </p:tav>
                                      </p:tavLst>
                                    </p:anim>
                                    <p:anim calcmode="lin" valueType="num">
                                      <p:cBhvr>
                                        <p:cTn id="211" dur="500" fill="hold"/>
                                        <p:tgtEl>
                                          <p:spTgt spid="78"/>
                                        </p:tgtEl>
                                        <p:attrNameLst>
                                          <p:attrName>ppt_y</p:attrName>
                                        </p:attrNameLst>
                                      </p:cBhvr>
                                      <p:tavLst>
                                        <p:tav tm="0">
                                          <p:val>
                                            <p:strVal val="#ppt_y+#ppt_h/2"/>
                                          </p:val>
                                        </p:tav>
                                        <p:tav tm="100000">
                                          <p:val>
                                            <p:strVal val="#ppt_y"/>
                                          </p:val>
                                        </p:tav>
                                      </p:tavLst>
                                    </p:anim>
                                    <p:anim calcmode="lin" valueType="num">
                                      <p:cBhvr>
                                        <p:cTn id="212" dur="500" fill="hold"/>
                                        <p:tgtEl>
                                          <p:spTgt spid="78"/>
                                        </p:tgtEl>
                                        <p:attrNameLst>
                                          <p:attrName>ppt_w</p:attrName>
                                        </p:attrNameLst>
                                      </p:cBhvr>
                                      <p:tavLst>
                                        <p:tav tm="0">
                                          <p:val>
                                            <p:strVal val="#ppt_w"/>
                                          </p:val>
                                        </p:tav>
                                        <p:tav tm="100000">
                                          <p:val>
                                            <p:strVal val="#ppt_w"/>
                                          </p:val>
                                        </p:tav>
                                      </p:tavLst>
                                    </p:anim>
                                    <p:anim calcmode="lin" valueType="num">
                                      <p:cBhvr>
                                        <p:cTn id="213" dur="500" fill="hold"/>
                                        <p:tgtEl>
                                          <p:spTgt spid="78"/>
                                        </p:tgtEl>
                                        <p:attrNameLst>
                                          <p:attrName>ppt_h</p:attrName>
                                        </p:attrNameLst>
                                      </p:cBhvr>
                                      <p:tavLst>
                                        <p:tav tm="0">
                                          <p:val>
                                            <p:fltVal val="0"/>
                                          </p:val>
                                        </p:tav>
                                        <p:tav tm="100000">
                                          <p:val>
                                            <p:strVal val="#ppt_h"/>
                                          </p:val>
                                        </p:tav>
                                      </p:tavLst>
                                    </p:anim>
                                  </p:childTnLst>
                                </p:cTn>
                              </p:par>
                            </p:childTnLst>
                          </p:cTn>
                        </p:par>
                        <p:par>
                          <p:cTn id="214" fill="hold">
                            <p:stCondLst>
                              <p:cond delay="2500"/>
                            </p:stCondLst>
                            <p:childTnLst>
                              <p:par>
                                <p:cTn id="215" presetID="17" presetClass="entr" presetSubtype="4" fill="hold" nodeType="afterEffect">
                                  <p:stCondLst>
                                    <p:cond delay="0"/>
                                  </p:stCondLst>
                                  <p:childTnLst>
                                    <p:set>
                                      <p:cBhvr>
                                        <p:cTn id="216" dur="1" fill="hold">
                                          <p:stCondLst>
                                            <p:cond delay="0"/>
                                          </p:stCondLst>
                                        </p:cTn>
                                        <p:tgtEl>
                                          <p:spTgt spid="172"/>
                                        </p:tgtEl>
                                        <p:attrNameLst>
                                          <p:attrName>style.visibility</p:attrName>
                                        </p:attrNameLst>
                                      </p:cBhvr>
                                      <p:to>
                                        <p:strVal val="visible"/>
                                      </p:to>
                                    </p:set>
                                    <p:anim calcmode="lin" valueType="num">
                                      <p:cBhvr>
                                        <p:cTn id="217" dur="500" fill="hold"/>
                                        <p:tgtEl>
                                          <p:spTgt spid="172"/>
                                        </p:tgtEl>
                                        <p:attrNameLst>
                                          <p:attrName>ppt_x</p:attrName>
                                        </p:attrNameLst>
                                      </p:cBhvr>
                                      <p:tavLst>
                                        <p:tav tm="0">
                                          <p:val>
                                            <p:strVal val="#ppt_x"/>
                                          </p:val>
                                        </p:tav>
                                        <p:tav tm="100000">
                                          <p:val>
                                            <p:strVal val="#ppt_x"/>
                                          </p:val>
                                        </p:tav>
                                      </p:tavLst>
                                    </p:anim>
                                    <p:anim calcmode="lin" valueType="num">
                                      <p:cBhvr>
                                        <p:cTn id="218" dur="500" fill="hold"/>
                                        <p:tgtEl>
                                          <p:spTgt spid="172"/>
                                        </p:tgtEl>
                                        <p:attrNameLst>
                                          <p:attrName>ppt_y</p:attrName>
                                        </p:attrNameLst>
                                      </p:cBhvr>
                                      <p:tavLst>
                                        <p:tav tm="0">
                                          <p:val>
                                            <p:strVal val="#ppt_y+#ppt_h/2"/>
                                          </p:val>
                                        </p:tav>
                                        <p:tav tm="100000">
                                          <p:val>
                                            <p:strVal val="#ppt_y"/>
                                          </p:val>
                                        </p:tav>
                                      </p:tavLst>
                                    </p:anim>
                                    <p:anim calcmode="lin" valueType="num">
                                      <p:cBhvr>
                                        <p:cTn id="219" dur="500" fill="hold"/>
                                        <p:tgtEl>
                                          <p:spTgt spid="172"/>
                                        </p:tgtEl>
                                        <p:attrNameLst>
                                          <p:attrName>ppt_w</p:attrName>
                                        </p:attrNameLst>
                                      </p:cBhvr>
                                      <p:tavLst>
                                        <p:tav tm="0">
                                          <p:val>
                                            <p:strVal val="#ppt_w"/>
                                          </p:val>
                                        </p:tav>
                                        <p:tav tm="100000">
                                          <p:val>
                                            <p:strVal val="#ppt_w"/>
                                          </p:val>
                                        </p:tav>
                                      </p:tavLst>
                                    </p:anim>
                                    <p:anim calcmode="lin" valueType="num">
                                      <p:cBhvr>
                                        <p:cTn id="220" dur="500" fill="hold"/>
                                        <p:tgtEl>
                                          <p:spTgt spid="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6" grpId="0">
        <p:bldAsOne/>
      </p:bldGraphic>
      <p:bldP spid="3" grpId="0" animBg="1"/>
      <p:bldP spid="4" grpId="0"/>
      <p:bldP spid="178" grpId="0"/>
      <p:bldP spid="179" grpId="0"/>
      <p:bldP spid="180" grpId="0"/>
      <p:bldP spid="181" grpId="0"/>
      <p:bldP spid="7" grpId="0" animBg="1"/>
      <p:bldP spid="7" grpId="1" animBg="1"/>
      <p:bldP spid="87" grpId="0" animBg="1"/>
      <p:bldP spid="87" grpId="1" animBg="1"/>
      <p:bldP spid="88" grpId="0" animBg="1"/>
      <p:bldP spid="88" grpId="1" animBg="1"/>
      <p:bldP spid="89" grpId="0" animBg="1"/>
      <p:bldP spid="8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 name="Chart 98">
            <a:extLst/>
          </p:cNvPr>
          <p:cNvGraphicFramePr>
            <a:graphicFrameLocks/>
          </p:cNvGraphicFramePr>
          <p:nvPr>
            <p:extLst/>
          </p:nvPr>
        </p:nvGraphicFramePr>
        <p:xfrm>
          <a:off x="397048" y="3707615"/>
          <a:ext cx="11391629" cy="253180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Scale Up vs. Scale Out</a:t>
            </a:r>
          </a:p>
        </p:txBody>
      </p:sp>
      <p:grpSp>
        <p:nvGrpSpPr>
          <p:cNvPr id="160" name="Group 159"/>
          <p:cNvGrpSpPr/>
          <p:nvPr/>
        </p:nvGrpSpPr>
        <p:grpSpPr>
          <a:xfrm>
            <a:off x="7342877" y="3494586"/>
            <a:ext cx="2133297" cy="751733"/>
            <a:chOff x="2240280" y="2189480"/>
            <a:chExt cx="2133600" cy="751840"/>
          </a:xfrm>
        </p:grpSpPr>
        <p:sp>
          <p:nvSpPr>
            <p:cNvPr id="161" name="Rectangle: Rounded Corners 160"/>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62" name="Oval 161"/>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63" name="Straight Connector 162"/>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7342877" y="2692506"/>
            <a:ext cx="2133297" cy="751733"/>
            <a:chOff x="2240280" y="2189480"/>
            <a:chExt cx="2133600" cy="751840"/>
          </a:xfrm>
        </p:grpSpPr>
        <p:sp>
          <p:nvSpPr>
            <p:cNvPr id="85" name="Rectangle: Rounded Corners 8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86" name="Oval 8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90" name="Straight Connector 89"/>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7342877" y="1891009"/>
            <a:ext cx="2133297" cy="751733"/>
            <a:chOff x="2240280" y="2189480"/>
            <a:chExt cx="2133600" cy="751840"/>
          </a:xfrm>
        </p:grpSpPr>
        <p:sp>
          <p:nvSpPr>
            <p:cNvPr id="94" name="Rectangle: Rounded Corners 93"/>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95" name="Oval 94"/>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96" name="Straight Connector 95"/>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a:off x="538670" y="4344765"/>
            <a:ext cx="0" cy="18946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7342877" y="2321792"/>
            <a:ext cx="2133297" cy="1922285"/>
            <a:chOff x="7345680" y="2348753"/>
            <a:chExt cx="2133600" cy="1922558"/>
          </a:xfrm>
        </p:grpSpPr>
        <p:sp>
          <p:nvSpPr>
            <p:cNvPr id="102" name="Rectangle: Rounded Corners 101"/>
            <p:cNvSpPr/>
            <p:nvPr/>
          </p:nvSpPr>
          <p:spPr>
            <a:xfrm>
              <a:off x="7345680" y="2348753"/>
              <a:ext cx="2133600" cy="1922558"/>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03" name="Straight Connector 102"/>
            <p:cNvCxnSpPr/>
            <p:nvPr/>
          </p:nvCxnSpPr>
          <p:spPr>
            <a:xfrm>
              <a:off x="8890000" y="29787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890000" y="3316527"/>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890000" y="364777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890000" y="31311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892988" y="3471839"/>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7539139" y="3197147"/>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grpSp>
    </p:spTree>
    <p:extLst>
      <p:ext uri="{BB962C8B-B14F-4D97-AF65-F5344CB8AC3E}">
        <p14:creationId xmlns:p14="http://schemas.microsoft.com/office/powerpoint/2010/main" val="206492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1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xit" presetSubtype="4" fill="hold" nodeType="clickEffect">
                                  <p:stCondLst>
                                    <p:cond delay="0"/>
                                  </p:stCondLst>
                                  <p:childTnLst>
                                    <p:anim calcmode="lin" valueType="num">
                                      <p:cBhvr>
                                        <p:cTn id="11" dur="500"/>
                                        <p:tgtEl>
                                          <p:spTgt spid="101"/>
                                        </p:tgtEl>
                                        <p:attrNameLst>
                                          <p:attrName>ppt_x</p:attrName>
                                        </p:attrNameLst>
                                      </p:cBhvr>
                                      <p:tavLst>
                                        <p:tav tm="0">
                                          <p:val>
                                            <p:strVal val="ppt_x"/>
                                          </p:val>
                                        </p:tav>
                                        <p:tav tm="100000">
                                          <p:val>
                                            <p:strVal val="ppt_x"/>
                                          </p:val>
                                        </p:tav>
                                      </p:tavLst>
                                    </p:anim>
                                    <p:anim calcmode="lin" valueType="num">
                                      <p:cBhvr>
                                        <p:cTn id="12" dur="500"/>
                                        <p:tgtEl>
                                          <p:spTgt spid="101"/>
                                        </p:tgtEl>
                                        <p:attrNameLst>
                                          <p:attrName>ppt_y</p:attrName>
                                        </p:attrNameLst>
                                      </p:cBhvr>
                                      <p:tavLst>
                                        <p:tav tm="0">
                                          <p:val>
                                            <p:strVal val="ppt_y"/>
                                          </p:val>
                                        </p:tav>
                                        <p:tav tm="100000">
                                          <p:val>
                                            <p:strVal val="ppt_y+ppt_h/2"/>
                                          </p:val>
                                        </p:tav>
                                      </p:tavLst>
                                    </p:anim>
                                    <p:anim calcmode="lin" valueType="num">
                                      <p:cBhvr>
                                        <p:cTn id="13" dur="500"/>
                                        <p:tgtEl>
                                          <p:spTgt spid="101"/>
                                        </p:tgtEl>
                                        <p:attrNameLst>
                                          <p:attrName>ppt_w</p:attrName>
                                        </p:attrNameLst>
                                      </p:cBhvr>
                                      <p:tavLst>
                                        <p:tav tm="0">
                                          <p:val>
                                            <p:strVal val="ppt_w"/>
                                          </p:val>
                                        </p:tav>
                                        <p:tav tm="100000">
                                          <p:val>
                                            <p:strVal val="ppt_w"/>
                                          </p:val>
                                        </p:tav>
                                      </p:tavLst>
                                    </p:anim>
                                    <p:anim calcmode="lin" valueType="num">
                                      <p:cBhvr>
                                        <p:cTn id="14" dur="500"/>
                                        <p:tgtEl>
                                          <p:spTgt spid="101"/>
                                        </p:tgtEl>
                                        <p:attrNameLst>
                                          <p:attrName>ppt_h</p:attrName>
                                        </p:attrNameLst>
                                      </p:cBhvr>
                                      <p:tavLst>
                                        <p:tav tm="0">
                                          <p:val>
                                            <p:strVal val="ppt_h"/>
                                          </p:val>
                                        </p:tav>
                                        <p:tav tm="100000">
                                          <p:val>
                                            <p:fltVal val="0"/>
                                          </p:val>
                                        </p:tav>
                                      </p:tavLst>
                                    </p:anim>
                                    <p:set>
                                      <p:cBhvr>
                                        <p:cTn id="15" dur="1" fill="hold">
                                          <p:stCondLst>
                                            <p:cond delay="499"/>
                                          </p:stCondLst>
                                        </p:cTn>
                                        <p:tgtEl>
                                          <p:spTgt spid="101"/>
                                        </p:tgtEl>
                                        <p:attrNameLst>
                                          <p:attrName>style.visibility</p:attrName>
                                        </p:attrNameLst>
                                      </p:cBhvr>
                                      <p:to>
                                        <p:strVal val="hidden"/>
                                      </p:to>
                                    </p:set>
                                  </p:childTnLst>
                                </p:cTn>
                              </p:par>
                            </p:childTnLst>
                          </p:cTn>
                        </p:par>
                        <p:par>
                          <p:cTn id="16" fill="hold">
                            <p:stCondLst>
                              <p:cond delay="500"/>
                            </p:stCondLst>
                            <p:childTnLst>
                              <p:par>
                                <p:cTn id="17" presetID="17" presetClass="entr" presetSubtype="4" fill="hold" nodeType="afterEffect">
                                  <p:stCondLst>
                                    <p:cond delay="0"/>
                                  </p:stCondLst>
                                  <p:childTnLst>
                                    <p:set>
                                      <p:cBhvr>
                                        <p:cTn id="18" dur="1" fill="hold">
                                          <p:stCondLst>
                                            <p:cond delay="0"/>
                                          </p:stCondLst>
                                        </p:cTn>
                                        <p:tgtEl>
                                          <p:spTgt spid="160"/>
                                        </p:tgtEl>
                                        <p:attrNameLst>
                                          <p:attrName>style.visibility</p:attrName>
                                        </p:attrNameLst>
                                      </p:cBhvr>
                                      <p:to>
                                        <p:strVal val="visible"/>
                                      </p:to>
                                    </p:set>
                                    <p:anim calcmode="lin" valueType="num">
                                      <p:cBhvr>
                                        <p:cTn id="19" dur="250" fill="hold"/>
                                        <p:tgtEl>
                                          <p:spTgt spid="160"/>
                                        </p:tgtEl>
                                        <p:attrNameLst>
                                          <p:attrName>ppt_x</p:attrName>
                                        </p:attrNameLst>
                                      </p:cBhvr>
                                      <p:tavLst>
                                        <p:tav tm="0">
                                          <p:val>
                                            <p:strVal val="#ppt_x"/>
                                          </p:val>
                                        </p:tav>
                                        <p:tav tm="100000">
                                          <p:val>
                                            <p:strVal val="#ppt_x"/>
                                          </p:val>
                                        </p:tav>
                                      </p:tavLst>
                                    </p:anim>
                                    <p:anim calcmode="lin" valueType="num">
                                      <p:cBhvr>
                                        <p:cTn id="20" dur="250" fill="hold"/>
                                        <p:tgtEl>
                                          <p:spTgt spid="160"/>
                                        </p:tgtEl>
                                        <p:attrNameLst>
                                          <p:attrName>ppt_y</p:attrName>
                                        </p:attrNameLst>
                                      </p:cBhvr>
                                      <p:tavLst>
                                        <p:tav tm="0">
                                          <p:val>
                                            <p:strVal val="#ppt_y+#ppt_h/2"/>
                                          </p:val>
                                        </p:tav>
                                        <p:tav tm="100000">
                                          <p:val>
                                            <p:strVal val="#ppt_y"/>
                                          </p:val>
                                        </p:tav>
                                      </p:tavLst>
                                    </p:anim>
                                    <p:anim calcmode="lin" valueType="num">
                                      <p:cBhvr>
                                        <p:cTn id="21" dur="250" fill="hold"/>
                                        <p:tgtEl>
                                          <p:spTgt spid="160"/>
                                        </p:tgtEl>
                                        <p:attrNameLst>
                                          <p:attrName>ppt_w</p:attrName>
                                        </p:attrNameLst>
                                      </p:cBhvr>
                                      <p:tavLst>
                                        <p:tav tm="0">
                                          <p:val>
                                            <p:strVal val="#ppt_w"/>
                                          </p:val>
                                        </p:tav>
                                        <p:tav tm="100000">
                                          <p:val>
                                            <p:strVal val="#ppt_w"/>
                                          </p:val>
                                        </p:tav>
                                      </p:tavLst>
                                    </p:anim>
                                    <p:anim calcmode="lin" valueType="num">
                                      <p:cBhvr>
                                        <p:cTn id="22" dur="250" fill="hold"/>
                                        <p:tgtEl>
                                          <p:spTgt spid="160"/>
                                        </p:tgtEl>
                                        <p:attrNameLst>
                                          <p:attrName>ppt_h</p:attrName>
                                        </p:attrNameLst>
                                      </p:cBhvr>
                                      <p:tavLst>
                                        <p:tav tm="0">
                                          <p:val>
                                            <p:fltVal val="0"/>
                                          </p:val>
                                        </p:tav>
                                        <p:tav tm="100000">
                                          <p:val>
                                            <p:strVal val="#ppt_h"/>
                                          </p:val>
                                        </p:tav>
                                      </p:tavLst>
                                    </p:anim>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fill="hold" nodeType="clickEffect">
                                  <p:stCondLst>
                                    <p:cond delay="0"/>
                                  </p:stCondLst>
                                  <p:childTnLst>
                                    <p:animMotion origin="layout" path="M -6.25E-7 7.40741E-7 L 0.91081 0.00185 " pathEditMode="relative" rAng="0" ptsTypes="AA">
                                      <p:cBhvr>
                                        <p:cTn id="28" dur="4000" fill="hold"/>
                                        <p:tgtEl>
                                          <p:spTgt spid="13"/>
                                        </p:tgtEl>
                                        <p:attrNameLst>
                                          <p:attrName>ppt_x</p:attrName>
                                          <p:attrName>ppt_y</p:attrName>
                                        </p:attrNameLst>
                                      </p:cBhvr>
                                      <p:rCtr x="45534" y="93"/>
                                    </p:animMotion>
                                  </p:childTnLst>
                                </p:cTn>
                              </p:par>
                              <p:par>
                                <p:cTn id="29" presetID="17" presetClass="entr" presetSubtype="4" fill="hold" nodeType="withEffect">
                                  <p:stCondLst>
                                    <p:cond delay="2500"/>
                                  </p:stCondLst>
                                  <p:childTnLst>
                                    <p:set>
                                      <p:cBhvr>
                                        <p:cTn id="30" dur="1" fill="hold">
                                          <p:stCondLst>
                                            <p:cond delay="0"/>
                                          </p:stCondLst>
                                        </p:cTn>
                                        <p:tgtEl>
                                          <p:spTgt spid="84"/>
                                        </p:tgtEl>
                                        <p:attrNameLst>
                                          <p:attrName>style.visibility</p:attrName>
                                        </p:attrNameLst>
                                      </p:cBhvr>
                                      <p:to>
                                        <p:strVal val="visible"/>
                                      </p:to>
                                    </p:set>
                                    <p:anim calcmode="lin" valueType="num">
                                      <p:cBhvr>
                                        <p:cTn id="31" dur="250" fill="hold"/>
                                        <p:tgtEl>
                                          <p:spTgt spid="84"/>
                                        </p:tgtEl>
                                        <p:attrNameLst>
                                          <p:attrName>ppt_x</p:attrName>
                                        </p:attrNameLst>
                                      </p:cBhvr>
                                      <p:tavLst>
                                        <p:tav tm="0">
                                          <p:val>
                                            <p:strVal val="#ppt_x"/>
                                          </p:val>
                                        </p:tav>
                                        <p:tav tm="100000">
                                          <p:val>
                                            <p:strVal val="#ppt_x"/>
                                          </p:val>
                                        </p:tav>
                                      </p:tavLst>
                                    </p:anim>
                                    <p:anim calcmode="lin" valueType="num">
                                      <p:cBhvr>
                                        <p:cTn id="32" dur="250" fill="hold"/>
                                        <p:tgtEl>
                                          <p:spTgt spid="84"/>
                                        </p:tgtEl>
                                        <p:attrNameLst>
                                          <p:attrName>ppt_y</p:attrName>
                                        </p:attrNameLst>
                                      </p:cBhvr>
                                      <p:tavLst>
                                        <p:tav tm="0">
                                          <p:val>
                                            <p:strVal val="#ppt_y+#ppt_h/2"/>
                                          </p:val>
                                        </p:tav>
                                        <p:tav tm="100000">
                                          <p:val>
                                            <p:strVal val="#ppt_y"/>
                                          </p:val>
                                        </p:tav>
                                      </p:tavLst>
                                    </p:anim>
                                    <p:anim calcmode="lin" valueType="num">
                                      <p:cBhvr>
                                        <p:cTn id="33" dur="250" fill="hold"/>
                                        <p:tgtEl>
                                          <p:spTgt spid="84"/>
                                        </p:tgtEl>
                                        <p:attrNameLst>
                                          <p:attrName>ppt_w</p:attrName>
                                        </p:attrNameLst>
                                      </p:cBhvr>
                                      <p:tavLst>
                                        <p:tav tm="0">
                                          <p:val>
                                            <p:strVal val="#ppt_w"/>
                                          </p:val>
                                        </p:tav>
                                        <p:tav tm="100000">
                                          <p:val>
                                            <p:strVal val="#ppt_w"/>
                                          </p:val>
                                        </p:tav>
                                      </p:tavLst>
                                    </p:anim>
                                    <p:anim calcmode="lin" valueType="num">
                                      <p:cBhvr>
                                        <p:cTn id="34" dur="250" fill="hold"/>
                                        <p:tgtEl>
                                          <p:spTgt spid="84"/>
                                        </p:tgtEl>
                                        <p:attrNameLst>
                                          <p:attrName>ppt_h</p:attrName>
                                        </p:attrNameLst>
                                      </p:cBhvr>
                                      <p:tavLst>
                                        <p:tav tm="0">
                                          <p:val>
                                            <p:fltVal val="0"/>
                                          </p:val>
                                        </p:tav>
                                        <p:tav tm="100000">
                                          <p:val>
                                            <p:strVal val="#ppt_h"/>
                                          </p:val>
                                        </p:tav>
                                      </p:tavLst>
                                    </p:anim>
                                  </p:childTnLst>
                                </p:cTn>
                              </p:par>
                              <p:par>
                                <p:cTn id="35" presetID="17" presetClass="entr" presetSubtype="4" fill="hold" nodeType="withEffect">
                                  <p:stCondLst>
                                    <p:cond delay="2750"/>
                                  </p:stCondLst>
                                  <p:childTnLst>
                                    <p:set>
                                      <p:cBhvr>
                                        <p:cTn id="36" dur="1" fill="hold">
                                          <p:stCondLst>
                                            <p:cond delay="0"/>
                                          </p:stCondLst>
                                        </p:cTn>
                                        <p:tgtEl>
                                          <p:spTgt spid="93"/>
                                        </p:tgtEl>
                                        <p:attrNameLst>
                                          <p:attrName>style.visibility</p:attrName>
                                        </p:attrNameLst>
                                      </p:cBhvr>
                                      <p:to>
                                        <p:strVal val="visible"/>
                                      </p:to>
                                    </p:set>
                                    <p:anim calcmode="lin" valueType="num">
                                      <p:cBhvr>
                                        <p:cTn id="37" dur="250" fill="hold"/>
                                        <p:tgtEl>
                                          <p:spTgt spid="93"/>
                                        </p:tgtEl>
                                        <p:attrNameLst>
                                          <p:attrName>ppt_x</p:attrName>
                                        </p:attrNameLst>
                                      </p:cBhvr>
                                      <p:tavLst>
                                        <p:tav tm="0">
                                          <p:val>
                                            <p:strVal val="#ppt_x"/>
                                          </p:val>
                                        </p:tav>
                                        <p:tav tm="100000">
                                          <p:val>
                                            <p:strVal val="#ppt_x"/>
                                          </p:val>
                                        </p:tav>
                                      </p:tavLst>
                                    </p:anim>
                                    <p:anim calcmode="lin" valueType="num">
                                      <p:cBhvr>
                                        <p:cTn id="38" dur="250" fill="hold"/>
                                        <p:tgtEl>
                                          <p:spTgt spid="93"/>
                                        </p:tgtEl>
                                        <p:attrNameLst>
                                          <p:attrName>ppt_y</p:attrName>
                                        </p:attrNameLst>
                                      </p:cBhvr>
                                      <p:tavLst>
                                        <p:tav tm="0">
                                          <p:val>
                                            <p:strVal val="#ppt_y+#ppt_h/2"/>
                                          </p:val>
                                        </p:tav>
                                        <p:tav tm="100000">
                                          <p:val>
                                            <p:strVal val="#ppt_y"/>
                                          </p:val>
                                        </p:tav>
                                      </p:tavLst>
                                    </p:anim>
                                    <p:anim calcmode="lin" valueType="num">
                                      <p:cBhvr>
                                        <p:cTn id="39" dur="250" fill="hold"/>
                                        <p:tgtEl>
                                          <p:spTgt spid="93"/>
                                        </p:tgtEl>
                                        <p:attrNameLst>
                                          <p:attrName>ppt_w</p:attrName>
                                        </p:attrNameLst>
                                      </p:cBhvr>
                                      <p:tavLst>
                                        <p:tav tm="0">
                                          <p:val>
                                            <p:strVal val="#ppt_w"/>
                                          </p:val>
                                        </p:tav>
                                        <p:tav tm="100000">
                                          <p:val>
                                            <p:strVal val="#ppt_w"/>
                                          </p:val>
                                        </p:tav>
                                      </p:tavLst>
                                    </p:anim>
                                    <p:anim calcmode="lin" valueType="num">
                                      <p:cBhvr>
                                        <p:cTn id="40" dur="250" fill="hold"/>
                                        <p:tgtEl>
                                          <p:spTgt spid="93"/>
                                        </p:tgtEl>
                                        <p:attrNameLst>
                                          <p:attrName>ppt_h</p:attrName>
                                        </p:attrNameLst>
                                      </p:cBhvr>
                                      <p:tavLst>
                                        <p:tav tm="0">
                                          <p:val>
                                            <p:fltVal val="0"/>
                                          </p:val>
                                        </p:tav>
                                        <p:tav tm="100000">
                                          <p:val>
                                            <p:strVal val="#ppt_h"/>
                                          </p:val>
                                        </p:tav>
                                      </p:tavLst>
                                    </p:anim>
                                  </p:childTnLst>
                                </p:cTn>
                              </p:par>
                              <p:par>
                                <p:cTn id="41" presetID="17" presetClass="exit" presetSubtype="4" fill="hold" nodeType="withEffect">
                                  <p:stCondLst>
                                    <p:cond delay="3250"/>
                                  </p:stCondLst>
                                  <p:childTnLst>
                                    <p:anim calcmode="lin" valueType="num">
                                      <p:cBhvr>
                                        <p:cTn id="42" dur="250"/>
                                        <p:tgtEl>
                                          <p:spTgt spid="93"/>
                                        </p:tgtEl>
                                        <p:attrNameLst>
                                          <p:attrName>ppt_x</p:attrName>
                                        </p:attrNameLst>
                                      </p:cBhvr>
                                      <p:tavLst>
                                        <p:tav tm="0">
                                          <p:val>
                                            <p:strVal val="ppt_x"/>
                                          </p:val>
                                        </p:tav>
                                        <p:tav tm="100000">
                                          <p:val>
                                            <p:strVal val="ppt_x"/>
                                          </p:val>
                                        </p:tav>
                                      </p:tavLst>
                                    </p:anim>
                                    <p:anim calcmode="lin" valueType="num">
                                      <p:cBhvr>
                                        <p:cTn id="43" dur="250"/>
                                        <p:tgtEl>
                                          <p:spTgt spid="93"/>
                                        </p:tgtEl>
                                        <p:attrNameLst>
                                          <p:attrName>ppt_y</p:attrName>
                                        </p:attrNameLst>
                                      </p:cBhvr>
                                      <p:tavLst>
                                        <p:tav tm="0">
                                          <p:val>
                                            <p:strVal val="ppt_y"/>
                                          </p:val>
                                        </p:tav>
                                        <p:tav tm="100000">
                                          <p:val>
                                            <p:strVal val="ppt_y+ppt_h/2"/>
                                          </p:val>
                                        </p:tav>
                                      </p:tavLst>
                                    </p:anim>
                                    <p:anim calcmode="lin" valueType="num">
                                      <p:cBhvr>
                                        <p:cTn id="44" dur="250"/>
                                        <p:tgtEl>
                                          <p:spTgt spid="93"/>
                                        </p:tgtEl>
                                        <p:attrNameLst>
                                          <p:attrName>ppt_w</p:attrName>
                                        </p:attrNameLst>
                                      </p:cBhvr>
                                      <p:tavLst>
                                        <p:tav tm="0">
                                          <p:val>
                                            <p:strVal val="ppt_w"/>
                                          </p:val>
                                        </p:tav>
                                        <p:tav tm="100000">
                                          <p:val>
                                            <p:strVal val="ppt_w"/>
                                          </p:val>
                                        </p:tav>
                                      </p:tavLst>
                                    </p:anim>
                                    <p:anim calcmode="lin" valueType="num">
                                      <p:cBhvr>
                                        <p:cTn id="45" dur="250"/>
                                        <p:tgtEl>
                                          <p:spTgt spid="93"/>
                                        </p:tgtEl>
                                        <p:attrNameLst>
                                          <p:attrName>ppt_h</p:attrName>
                                        </p:attrNameLst>
                                      </p:cBhvr>
                                      <p:tavLst>
                                        <p:tav tm="0">
                                          <p:val>
                                            <p:strVal val="ppt_h"/>
                                          </p:val>
                                        </p:tav>
                                        <p:tav tm="100000">
                                          <p:val>
                                            <p:fltVal val="0"/>
                                          </p:val>
                                        </p:tav>
                                      </p:tavLst>
                                    </p:anim>
                                    <p:set>
                                      <p:cBhvr>
                                        <p:cTn id="46" dur="1" fill="hold">
                                          <p:stCondLst>
                                            <p:cond delay="249"/>
                                          </p:stCondLst>
                                        </p:cTn>
                                        <p:tgtEl>
                                          <p:spTgt spid="93"/>
                                        </p:tgtEl>
                                        <p:attrNameLst>
                                          <p:attrName>style.visibility</p:attrName>
                                        </p:attrNameLst>
                                      </p:cBhvr>
                                      <p:to>
                                        <p:strVal val="hidden"/>
                                      </p:to>
                                    </p:set>
                                  </p:childTnLst>
                                </p:cTn>
                              </p:par>
                              <p:par>
                                <p:cTn id="47" presetID="17" presetClass="exit" presetSubtype="4" fill="hold" nodeType="withEffect">
                                  <p:stCondLst>
                                    <p:cond delay="3500"/>
                                  </p:stCondLst>
                                  <p:childTnLst>
                                    <p:anim calcmode="lin" valueType="num">
                                      <p:cBhvr>
                                        <p:cTn id="48" dur="250"/>
                                        <p:tgtEl>
                                          <p:spTgt spid="84"/>
                                        </p:tgtEl>
                                        <p:attrNameLst>
                                          <p:attrName>ppt_x</p:attrName>
                                        </p:attrNameLst>
                                      </p:cBhvr>
                                      <p:tavLst>
                                        <p:tav tm="0">
                                          <p:val>
                                            <p:strVal val="ppt_x"/>
                                          </p:val>
                                        </p:tav>
                                        <p:tav tm="100000">
                                          <p:val>
                                            <p:strVal val="ppt_x"/>
                                          </p:val>
                                        </p:tav>
                                      </p:tavLst>
                                    </p:anim>
                                    <p:anim calcmode="lin" valueType="num">
                                      <p:cBhvr>
                                        <p:cTn id="49" dur="250"/>
                                        <p:tgtEl>
                                          <p:spTgt spid="84"/>
                                        </p:tgtEl>
                                        <p:attrNameLst>
                                          <p:attrName>ppt_y</p:attrName>
                                        </p:attrNameLst>
                                      </p:cBhvr>
                                      <p:tavLst>
                                        <p:tav tm="0">
                                          <p:val>
                                            <p:strVal val="ppt_y"/>
                                          </p:val>
                                        </p:tav>
                                        <p:tav tm="100000">
                                          <p:val>
                                            <p:strVal val="ppt_y+ppt_h/2"/>
                                          </p:val>
                                        </p:tav>
                                      </p:tavLst>
                                    </p:anim>
                                    <p:anim calcmode="lin" valueType="num">
                                      <p:cBhvr>
                                        <p:cTn id="50" dur="250"/>
                                        <p:tgtEl>
                                          <p:spTgt spid="84"/>
                                        </p:tgtEl>
                                        <p:attrNameLst>
                                          <p:attrName>ppt_w</p:attrName>
                                        </p:attrNameLst>
                                      </p:cBhvr>
                                      <p:tavLst>
                                        <p:tav tm="0">
                                          <p:val>
                                            <p:strVal val="ppt_w"/>
                                          </p:val>
                                        </p:tav>
                                        <p:tav tm="100000">
                                          <p:val>
                                            <p:strVal val="ppt_w"/>
                                          </p:val>
                                        </p:tav>
                                      </p:tavLst>
                                    </p:anim>
                                    <p:anim calcmode="lin" valueType="num">
                                      <p:cBhvr>
                                        <p:cTn id="51" dur="250"/>
                                        <p:tgtEl>
                                          <p:spTgt spid="84"/>
                                        </p:tgtEl>
                                        <p:attrNameLst>
                                          <p:attrName>ppt_h</p:attrName>
                                        </p:attrNameLst>
                                      </p:cBhvr>
                                      <p:tavLst>
                                        <p:tav tm="0">
                                          <p:val>
                                            <p:strVal val="ppt_h"/>
                                          </p:val>
                                        </p:tav>
                                        <p:tav tm="100000">
                                          <p:val>
                                            <p:fltVal val="0"/>
                                          </p:val>
                                        </p:tav>
                                      </p:tavLst>
                                    </p:anim>
                                    <p:set>
                                      <p:cBhvr>
                                        <p:cTn id="52" dur="1" fill="hold">
                                          <p:stCondLst>
                                            <p:cond delay="24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Chart 185">
            <a:extLst>
              <a:ext uri="{FF2B5EF4-FFF2-40B4-BE49-F238E27FC236}">
                <a16:creationId xmlns:a16="http://schemas.microsoft.com/office/drawing/2014/main" id="{5AAFC8C8-84D2-47B9-87B5-67E2D1BBE69B}"/>
              </a:ext>
            </a:extLst>
          </p:cNvPr>
          <p:cNvGraphicFramePr>
            <a:graphicFrameLocks/>
          </p:cNvGraphicFramePr>
          <p:nvPr>
            <p:extLst/>
          </p:nvPr>
        </p:nvGraphicFramePr>
        <p:xfrm>
          <a:off x="397048" y="932684"/>
          <a:ext cx="11391629" cy="253180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Scale vs. Time</a:t>
            </a:r>
          </a:p>
        </p:txBody>
      </p:sp>
      <p:grpSp>
        <p:nvGrpSpPr>
          <p:cNvPr id="11" name="Group 10"/>
          <p:cNvGrpSpPr/>
          <p:nvPr/>
        </p:nvGrpSpPr>
        <p:grpSpPr>
          <a:xfrm>
            <a:off x="397049" y="3510270"/>
            <a:ext cx="2133297" cy="751733"/>
            <a:chOff x="2240280" y="2189480"/>
            <a:chExt cx="2133600" cy="751840"/>
          </a:xfrm>
        </p:grpSpPr>
        <p:sp>
          <p:nvSpPr>
            <p:cNvPr id="5" name="Rectangle: Rounded Corners 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6" name="Oval 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8" name="Straight Connector 7"/>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2713200" y="3510270"/>
            <a:ext cx="2133297" cy="751733"/>
            <a:chOff x="2240280" y="2189480"/>
            <a:chExt cx="2133600" cy="751840"/>
          </a:xfrm>
        </p:grpSpPr>
        <p:sp>
          <p:nvSpPr>
            <p:cNvPr id="155" name="Rectangle: Rounded Corners 15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56" name="Oval 15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57" name="Straight Connector 156"/>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5029352" y="3510270"/>
            <a:ext cx="2133297" cy="751733"/>
            <a:chOff x="2240280" y="2189480"/>
            <a:chExt cx="2133600" cy="751840"/>
          </a:xfrm>
        </p:grpSpPr>
        <p:sp>
          <p:nvSpPr>
            <p:cNvPr id="161" name="Rectangle: Rounded Corners 160"/>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62" name="Oval 161"/>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63" name="Straight Connector 162"/>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9655380" y="3510270"/>
            <a:ext cx="2133297" cy="751733"/>
            <a:chOff x="2240280" y="2189480"/>
            <a:chExt cx="2133600" cy="751840"/>
          </a:xfrm>
        </p:grpSpPr>
        <p:sp>
          <p:nvSpPr>
            <p:cNvPr id="173" name="Rectangle: Rounded Corners 172"/>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174" name="Oval 173"/>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175" name="Straight Connector 174"/>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Arrow: Right 2"/>
          <p:cNvSpPr/>
          <p:nvPr/>
        </p:nvSpPr>
        <p:spPr>
          <a:xfrm>
            <a:off x="397050" y="3797748"/>
            <a:ext cx="11391628" cy="2653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4" name="TextBox 3"/>
          <p:cNvSpPr txBox="1"/>
          <p:nvPr/>
        </p:nvSpPr>
        <p:spPr>
          <a:xfrm>
            <a:off x="904200" y="4893536"/>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1</a:t>
            </a:r>
          </a:p>
        </p:txBody>
      </p:sp>
      <p:sp>
        <p:nvSpPr>
          <p:cNvPr id="178" name="TextBox 177"/>
          <p:cNvSpPr txBox="1"/>
          <p:nvPr/>
        </p:nvSpPr>
        <p:spPr>
          <a:xfrm>
            <a:off x="3220352" y="4893535"/>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2</a:t>
            </a:r>
          </a:p>
        </p:txBody>
      </p:sp>
      <p:sp>
        <p:nvSpPr>
          <p:cNvPr id="179" name="TextBox 178"/>
          <p:cNvSpPr txBox="1"/>
          <p:nvPr/>
        </p:nvSpPr>
        <p:spPr>
          <a:xfrm>
            <a:off x="5533366" y="4893535"/>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3</a:t>
            </a:r>
          </a:p>
        </p:txBody>
      </p:sp>
      <p:sp>
        <p:nvSpPr>
          <p:cNvPr id="180" name="TextBox 179"/>
          <p:cNvSpPr txBox="1"/>
          <p:nvPr/>
        </p:nvSpPr>
        <p:spPr>
          <a:xfrm>
            <a:off x="7852655" y="4893227"/>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4</a:t>
            </a:r>
          </a:p>
        </p:txBody>
      </p:sp>
      <p:grpSp>
        <p:nvGrpSpPr>
          <p:cNvPr id="219" name="Group 218"/>
          <p:cNvGrpSpPr/>
          <p:nvPr/>
        </p:nvGrpSpPr>
        <p:grpSpPr>
          <a:xfrm>
            <a:off x="7356615" y="3495461"/>
            <a:ext cx="2133297" cy="751733"/>
            <a:chOff x="2240280" y="2189480"/>
            <a:chExt cx="2133600" cy="751840"/>
          </a:xfrm>
        </p:grpSpPr>
        <p:sp>
          <p:nvSpPr>
            <p:cNvPr id="220" name="Rectangle: Rounded Corners 219"/>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221" name="Oval 220"/>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222" name="Straight Connector 221"/>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10165669" y="4889706"/>
            <a:ext cx="1134830" cy="468972"/>
          </a:xfrm>
          <a:prstGeom prst="rect">
            <a:avLst/>
          </a:prstGeom>
          <a:noFill/>
        </p:spPr>
        <p:txBody>
          <a:bodyPr wrap="none" rtlCol="0">
            <a:spAutoFit/>
          </a:bodyPr>
          <a:lstStyle/>
          <a:p>
            <a:pPr defTabSz="914225">
              <a:defRPr/>
            </a:pPr>
            <a:r>
              <a:rPr lang="en-US" sz="2400" dirty="0">
                <a:solidFill>
                  <a:prstClr val="white"/>
                </a:solidFill>
                <a:latin typeface="Calibri" panose="020F0502020204030204"/>
              </a:rPr>
              <a:t>Week 5</a:t>
            </a:r>
          </a:p>
        </p:txBody>
      </p:sp>
      <p:grpSp>
        <p:nvGrpSpPr>
          <p:cNvPr id="84" name="Group 83"/>
          <p:cNvGrpSpPr/>
          <p:nvPr/>
        </p:nvGrpSpPr>
        <p:grpSpPr>
          <a:xfrm>
            <a:off x="7345502" y="2687786"/>
            <a:ext cx="2133297" cy="751733"/>
            <a:chOff x="2240280" y="2189480"/>
            <a:chExt cx="2133600" cy="751840"/>
          </a:xfrm>
        </p:grpSpPr>
        <p:sp>
          <p:nvSpPr>
            <p:cNvPr id="85" name="Rectangle: Rounded Corners 84"/>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86" name="Oval 85"/>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90" name="Straight Connector 89"/>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7341348" y="1908083"/>
            <a:ext cx="2133297" cy="751733"/>
            <a:chOff x="2240280" y="2189480"/>
            <a:chExt cx="2133600" cy="751840"/>
          </a:xfrm>
        </p:grpSpPr>
        <p:sp>
          <p:nvSpPr>
            <p:cNvPr id="94" name="Rectangle: Rounded Corners 93"/>
            <p:cNvSpPr/>
            <p:nvPr/>
          </p:nvSpPr>
          <p:spPr>
            <a:xfrm>
              <a:off x="2240280" y="2189480"/>
              <a:ext cx="2133600" cy="751840"/>
            </a:xfrm>
            <a:prstGeom prst="roundRect">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sp>
          <p:nvSpPr>
            <p:cNvPr id="95" name="Oval 94"/>
            <p:cNvSpPr/>
            <p:nvPr/>
          </p:nvSpPr>
          <p:spPr>
            <a:xfrm>
              <a:off x="2423160" y="2446020"/>
              <a:ext cx="238760" cy="238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Calibri" panose="020F0502020204030204"/>
              </a:endParaRPr>
            </a:p>
          </p:txBody>
        </p:sp>
        <p:cxnSp>
          <p:nvCxnSpPr>
            <p:cNvPr id="96" name="Straight Connector 95"/>
            <p:cNvCxnSpPr/>
            <p:nvPr/>
          </p:nvCxnSpPr>
          <p:spPr>
            <a:xfrm>
              <a:off x="3784600" y="243586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784600" y="256794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84600" y="2697480"/>
              <a:ext cx="4216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16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grpId="0" nodeType="withEffect">
                                  <p:stCondLst>
                                    <p:cond delay="125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1750"/>
                                  </p:stCondLst>
                                  <p:childTnLst>
                                    <p:set>
                                      <p:cBhvr>
                                        <p:cTn id="18" dur="1" fill="hold">
                                          <p:stCondLst>
                                            <p:cond delay="0"/>
                                          </p:stCondLst>
                                        </p:cTn>
                                        <p:tgtEl>
                                          <p:spTgt spid="181"/>
                                        </p:tgtEl>
                                        <p:attrNameLst>
                                          <p:attrName>style.visibility</p:attrName>
                                        </p:attrNameLst>
                                      </p:cBhvr>
                                      <p:to>
                                        <p:strVal val="visible"/>
                                      </p:to>
                                    </p:set>
                                  </p:childTnLst>
                                </p:cTn>
                              </p:par>
                            </p:childTnLst>
                          </p:cTn>
                        </p:par>
                        <p:par>
                          <p:cTn id="19" fill="hold">
                            <p:stCondLst>
                              <p:cond delay="1750"/>
                            </p:stCondLst>
                            <p:childTnLst>
                              <p:par>
                                <p:cTn id="20" presetID="22" presetClass="entr" presetSubtype="8" fill="hold" grpId="0" nodeType="afterEffect">
                                  <p:stCondLst>
                                    <p:cond delay="250"/>
                                  </p:stCondLst>
                                  <p:childTnLst>
                                    <p:set>
                                      <p:cBhvr>
                                        <p:cTn id="21" dur="1" fill="hold">
                                          <p:stCondLst>
                                            <p:cond delay="0"/>
                                          </p:stCondLst>
                                        </p:cTn>
                                        <p:tgtEl>
                                          <p:spTgt spid="186"/>
                                        </p:tgtEl>
                                        <p:attrNameLst>
                                          <p:attrName>style.visibility</p:attrName>
                                        </p:attrNameLst>
                                      </p:cBhvr>
                                      <p:to>
                                        <p:strVal val="visible"/>
                                      </p:to>
                                    </p:set>
                                    <p:animEffect transition="in" filter="wipe(left)">
                                      <p:cBhvr>
                                        <p:cTn id="22" dur="500"/>
                                        <p:tgtEl>
                                          <p:spTgt spid="186"/>
                                        </p:tgtEl>
                                      </p:cBhvr>
                                    </p:animEffect>
                                  </p:childTnLst>
                                </p:cTn>
                              </p:par>
                            </p:childTnLst>
                          </p:cTn>
                        </p:par>
                        <p:par>
                          <p:cTn id="23" fill="hold">
                            <p:stCondLst>
                              <p:cond delay="2500"/>
                            </p:stCondLst>
                            <p:childTnLst>
                              <p:par>
                                <p:cTn id="24" presetID="17" presetClass="entr" presetSubtype="4" fill="hold" nodeType="afterEffect">
                                  <p:stCondLst>
                                    <p:cond delay="10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250" fill="hold"/>
                                        <p:tgtEl>
                                          <p:spTgt spid="11"/>
                                        </p:tgtEl>
                                        <p:attrNameLst>
                                          <p:attrName>ppt_x</p:attrName>
                                        </p:attrNameLst>
                                      </p:cBhvr>
                                      <p:tavLst>
                                        <p:tav tm="0">
                                          <p:val>
                                            <p:strVal val="#ppt_x"/>
                                          </p:val>
                                        </p:tav>
                                        <p:tav tm="100000">
                                          <p:val>
                                            <p:strVal val="#ppt_x"/>
                                          </p:val>
                                        </p:tav>
                                      </p:tavLst>
                                    </p:anim>
                                    <p:anim calcmode="lin" valueType="num">
                                      <p:cBhvr>
                                        <p:cTn id="27" dur="250" fill="hold"/>
                                        <p:tgtEl>
                                          <p:spTgt spid="11"/>
                                        </p:tgtEl>
                                        <p:attrNameLst>
                                          <p:attrName>ppt_y</p:attrName>
                                        </p:attrNameLst>
                                      </p:cBhvr>
                                      <p:tavLst>
                                        <p:tav tm="0">
                                          <p:val>
                                            <p:strVal val="#ppt_y+#ppt_h/2"/>
                                          </p:val>
                                        </p:tav>
                                        <p:tav tm="100000">
                                          <p:val>
                                            <p:strVal val="#ppt_y"/>
                                          </p:val>
                                        </p:tav>
                                      </p:tavLst>
                                    </p:anim>
                                    <p:anim calcmode="lin" valueType="num">
                                      <p:cBhvr>
                                        <p:cTn id="28" dur="250" fill="hold"/>
                                        <p:tgtEl>
                                          <p:spTgt spid="11"/>
                                        </p:tgtEl>
                                        <p:attrNameLst>
                                          <p:attrName>ppt_w</p:attrName>
                                        </p:attrNameLst>
                                      </p:cBhvr>
                                      <p:tavLst>
                                        <p:tav tm="0">
                                          <p:val>
                                            <p:strVal val="#ppt_w"/>
                                          </p:val>
                                        </p:tav>
                                        <p:tav tm="100000">
                                          <p:val>
                                            <p:strVal val="#ppt_w"/>
                                          </p:val>
                                        </p:tav>
                                      </p:tavLst>
                                    </p:anim>
                                    <p:anim calcmode="lin" valueType="num">
                                      <p:cBhvr>
                                        <p:cTn id="29" dur="250" fill="hold"/>
                                        <p:tgtEl>
                                          <p:spTgt spid="11"/>
                                        </p:tgtEl>
                                        <p:attrNameLst>
                                          <p:attrName>ppt_h</p:attrName>
                                        </p:attrNameLst>
                                      </p:cBhvr>
                                      <p:tavLst>
                                        <p:tav tm="0">
                                          <p:val>
                                            <p:fltVal val="0"/>
                                          </p:val>
                                        </p:tav>
                                        <p:tav tm="100000">
                                          <p:val>
                                            <p:strVal val="#ppt_h"/>
                                          </p:val>
                                        </p:tav>
                                      </p:tavLst>
                                    </p:anim>
                                  </p:childTnLst>
                                </p:cTn>
                              </p:par>
                            </p:childTnLst>
                          </p:cTn>
                        </p:par>
                        <p:par>
                          <p:cTn id="30" fill="hold">
                            <p:stCondLst>
                              <p:cond delay="3750"/>
                            </p:stCondLst>
                            <p:childTnLst>
                              <p:par>
                                <p:cTn id="31" presetID="17" presetClass="entr" presetSubtype="4" fill="hold" nodeType="afterEffect">
                                  <p:stCondLst>
                                    <p:cond delay="0"/>
                                  </p:stCondLst>
                                  <p:childTnLst>
                                    <p:set>
                                      <p:cBhvr>
                                        <p:cTn id="32" dur="1" fill="hold">
                                          <p:stCondLst>
                                            <p:cond delay="0"/>
                                          </p:stCondLst>
                                        </p:cTn>
                                        <p:tgtEl>
                                          <p:spTgt spid="154"/>
                                        </p:tgtEl>
                                        <p:attrNameLst>
                                          <p:attrName>style.visibility</p:attrName>
                                        </p:attrNameLst>
                                      </p:cBhvr>
                                      <p:to>
                                        <p:strVal val="visible"/>
                                      </p:to>
                                    </p:set>
                                    <p:anim calcmode="lin" valueType="num">
                                      <p:cBhvr>
                                        <p:cTn id="33" dur="250" fill="hold"/>
                                        <p:tgtEl>
                                          <p:spTgt spid="154"/>
                                        </p:tgtEl>
                                        <p:attrNameLst>
                                          <p:attrName>ppt_x</p:attrName>
                                        </p:attrNameLst>
                                      </p:cBhvr>
                                      <p:tavLst>
                                        <p:tav tm="0">
                                          <p:val>
                                            <p:strVal val="#ppt_x"/>
                                          </p:val>
                                        </p:tav>
                                        <p:tav tm="100000">
                                          <p:val>
                                            <p:strVal val="#ppt_x"/>
                                          </p:val>
                                        </p:tav>
                                      </p:tavLst>
                                    </p:anim>
                                    <p:anim calcmode="lin" valueType="num">
                                      <p:cBhvr>
                                        <p:cTn id="34" dur="250" fill="hold"/>
                                        <p:tgtEl>
                                          <p:spTgt spid="154"/>
                                        </p:tgtEl>
                                        <p:attrNameLst>
                                          <p:attrName>ppt_y</p:attrName>
                                        </p:attrNameLst>
                                      </p:cBhvr>
                                      <p:tavLst>
                                        <p:tav tm="0">
                                          <p:val>
                                            <p:strVal val="#ppt_y+#ppt_h/2"/>
                                          </p:val>
                                        </p:tav>
                                        <p:tav tm="100000">
                                          <p:val>
                                            <p:strVal val="#ppt_y"/>
                                          </p:val>
                                        </p:tav>
                                      </p:tavLst>
                                    </p:anim>
                                    <p:anim calcmode="lin" valueType="num">
                                      <p:cBhvr>
                                        <p:cTn id="35" dur="250" fill="hold"/>
                                        <p:tgtEl>
                                          <p:spTgt spid="154"/>
                                        </p:tgtEl>
                                        <p:attrNameLst>
                                          <p:attrName>ppt_w</p:attrName>
                                        </p:attrNameLst>
                                      </p:cBhvr>
                                      <p:tavLst>
                                        <p:tav tm="0">
                                          <p:val>
                                            <p:strVal val="#ppt_w"/>
                                          </p:val>
                                        </p:tav>
                                        <p:tav tm="100000">
                                          <p:val>
                                            <p:strVal val="#ppt_w"/>
                                          </p:val>
                                        </p:tav>
                                      </p:tavLst>
                                    </p:anim>
                                    <p:anim calcmode="lin" valueType="num">
                                      <p:cBhvr>
                                        <p:cTn id="36" dur="250" fill="hold"/>
                                        <p:tgtEl>
                                          <p:spTgt spid="154"/>
                                        </p:tgtEl>
                                        <p:attrNameLst>
                                          <p:attrName>ppt_h</p:attrName>
                                        </p:attrNameLst>
                                      </p:cBhvr>
                                      <p:tavLst>
                                        <p:tav tm="0">
                                          <p:val>
                                            <p:fltVal val="0"/>
                                          </p:val>
                                        </p:tav>
                                        <p:tav tm="100000">
                                          <p:val>
                                            <p:strVal val="#ppt_h"/>
                                          </p:val>
                                        </p:tav>
                                      </p:tavLst>
                                    </p:anim>
                                  </p:childTnLst>
                                </p:cTn>
                              </p:par>
                            </p:childTnLst>
                          </p:cTn>
                        </p:par>
                        <p:par>
                          <p:cTn id="37" fill="hold">
                            <p:stCondLst>
                              <p:cond delay="4000"/>
                            </p:stCondLst>
                            <p:childTnLst>
                              <p:par>
                                <p:cTn id="38" presetID="17" presetClass="entr" presetSubtype="4"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250" fill="hold"/>
                                        <p:tgtEl>
                                          <p:spTgt spid="160"/>
                                        </p:tgtEl>
                                        <p:attrNameLst>
                                          <p:attrName>ppt_x</p:attrName>
                                        </p:attrNameLst>
                                      </p:cBhvr>
                                      <p:tavLst>
                                        <p:tav tm="0">
                                          <p:val>
                                            <p:strVal val="#ppt_x"/>
                                          </p:val>
                                        </p:tav>
                                        <p:tav tm="100000">
                                          <p:val>
                                            <p:strVal val="#ppt_x"/>
                                          </p:val>
                                        </p:tav>
                                      </p:tavLst>
                                    </p:anim>
                                    <p:anim calcmode="lin" valueType="num">
                                      <p:cBhvr>
                                        <p:cTn id="41" dur="250" fill="hold"/>
                                        <p:tgtEl>
                                          <p:spTgt spid="160"/>
                                        </p:tgtEl>
                                        <p:attrNameLst>
                                          <p:attrName>ppt_y</p:attrName>
                                        </p:attrNameLst>
                                      </p:cBhvr>
                                      <p:tavLst>
                                        <p:tav tm="0">
                                          <p:val>
                                            <p:strVal val="#ppt_y+#ppt_h/2"/>
                                          </p:val>
                                        </p:tav>
                                        <p:tav tm="100000">
                                          <p:val>
                                            <p:strVal val="#ppt_y"/>
                                          </p:val>
                                        </p:tav>
                                      </p:tavLst>
                                    </p:anim>
                                    <p:anim calcmode="lin" valueType="num">
                                      <p:cBhvr>
                                        <p:cTn id="42" dur="250" fill="hold"/>
                                        <p:tgtEl>
                                          <p:spTgt spid="160"/>
                                        </p:tgtEl>
                                        <p:attrNameLst>
                                          <p:attrName>ppt_w</p:attrName>
                                        </p:attrNameLst>
                                      </p:cBhvr>
                                      <p:tavLst>
                                        <p:tav tm="0">
                                          <p:val>
                                            <p:strVal val="#ppt_w"/>
                                          </p:val>
                                        </p:tav>
                                        <p:tav tm="100000">
                                          <p:val>
                                            <p:strVal val="#ppt_w"/>
                                          </p:val>
                                        </p:tav>
                                      </p:tavLst>
                                    </p:anim>
                                    <p:anim calcmode="lin" valueType="num">
                                      <p:cBhvr>
                                        <p:cTn id="43" dur="250" fill="hold"/>
                                        <p:tgtEl>
                                          <p:spTgt spid="160"/>
                                        </p:tgtEl>
                                        <p:attrNameLst>
                                          <p:attrName>ppt_h</p:attrName>
                                        </p:attrNameLst>
                                      </p:cBhvr>
                                      <p:tavLst>
                                        <p:tav tm="0">
                                          <p:val>
                                            <p:fltVal val="0"/>
                                          </p:val>
                                        </p:tav>
                                        <p:tav tm="100000">
                                          <p:val>
                                            <p:strVal val="#ppt_h"/>
                                          </p:val>
                                        </p:tav>
                                      </p:tavLst>
                                    </p:anim>
                                  </p:childTnLst>
                                </p:cTn>
                              </p:par>
                            </p:childTnLst>
                          </p:cTn>
                        </p:par>
                        <p:par>
                          <p:cTn id="44" fill="hold">
                            <p:stCondLst>
                              <p:cond delay="4250"/>
                            </p:stCondLst>
                            <p:childTnLst>
                              <p:par>
                                <p:cTn id="45" presetID="17" presetClass="entr" presetSubtype="4" fill="hold" nodeType="afterEffect">
                                  <p:stCondLst>
                                    <p:cond delay="0"/>
                                  </p:stCondLst>
                                  <p:childTnLst>
                                    <p:set>
                                      <p:cBhvr>
                                        <p:cTn id="46" dur="1" fill="hold">
                                          <p:stCondLst>
                                            <p:cond delay="0"/>
                                          </p:stCondLst>
                                        </p:cTn>
                                        <p:tgtEl>
                                          <p:spTgt spid="219"/>
                                        </p:tgtEl>
                                        <p:attrNameLst>
                                          <p:attrName>style.visibility</p:attrName>
                                        </p:attrNameLst>
                                      </p:cBhvr>
                                      <p:to>
                                        <p:strVal val="visible"/>
                                      </p:to>
                                    </p:set>
                                    <p:anim calcmode="lin" valueType="num">
                                      <p:cBhvr>
                                        <p:cTn id="47" dur="250" fill="hold"/>
                                        <p:tgtEl>
                                          <p:spTgt spid="219"/>
                                        </p:tgtEl>
                                        <p:attrNameLst>
                                          <p:attrName>ppt_x</p:attrName>
                                        </p:attrNameLst>
                                      </p:cBhvr>
                                      <p:tavLst>
                                        <p:tav tm="0">
                                          <p:val>
                                            <p:strVal val="#ppt_x"/>
                                          </p:val>
                                        </p:tav>
                                        <p:tav tm="100000">
                                          <p:val>
                                            <p:strVal val="#ppt_x"/>
                                          </p:val>
                                        </p:tav>
                                      </p:tavLst>
                                    </p:anim>
                                    <p:anim calcmode="lin" valueType="num">
                                      <p:cBhvr>
                                        <p:cTn id="48" dur="250" fill="hold"/>
                                        <p:tgtEl>
                                          <p:spTgt spid="219"/>
                                        </p:tgtEl>
                                        <p:attrNameLst>
                                          <p:attrName>ppt_y</p:attrName>
                                        </p:attrNameLst>
                                      </p:cBhvr>
                                      <p:tavLst>
                                        <p:tav tm="0">
                                          <p:val>
                                            <p:strVal val="#ppt_y+#ppt_h/2"/>
                                          </p:val>
                                        </p:tav>
                                        <p:tav tm="100000">
                                          <p:val>
                                            <p:strVal val="#ppt_y"/>
                                          </p:val>
                                        </p:tav>
                                      </p:tavLst>
                                    </p:anim>
                                    <p:anim calcmode="lin" valueType="num">
                                      <p:cBhvr>
                                        <p:cTn id="49" dur="250" fill="hold"/>
                                        <p:tgtEl>
                                          <p:spTgt spid="219"/>
                                        </p:tgtEl>
                                        <p:attrNameLst>
                                          <p:attrName>ppt_w</p:attrName>
                                        </p:attrNameLst>
                                      </p:cBhvr>
                                      <p:tavLst>
                                        <p:tav tm="0">
                                          <p:val>
                                            <p:strVal val="#ppt_w"/>
                                          </p:val>
                                        </p:tav>
                                        <p:tav tm="100000">
                                          <p:val>
                                            <p:strVal val="#ppt_w"/>
                                          </p:val>
                                        </p:tav>
                                      </p:tavLst>
                                    </p:anim>
                                    <p:anim calcmode="lin" valueType="num">
                                      <p:cBhvr>
                                        <p:cTn id="50" dur="250" fill="hold"/>
                                        <p:tgtEl>
                                          <p:spTgt spid="219"/>
                                        </p:tgtEl>
                                        <p:attrNameLst>
                                          <p:attrName>ppt_h</p:attrName>
                                        </p:attrNameLst>
                                      </p:cBhvr>
                                      <p:tavLst>
                                        <p:tav tm="0">
                                          <p:val>
                                            <p:fltVal val="0"/>
                                          </p:val>
                                        </p:tav>
                                        <p:tav tm="100000">
                                          <p:val>
                                            <p:strVal val="#ppt_h"/>
                                          </p:val>
                                        </p:tav>
                                      </p:tavLst>
                                    </p:anim>
                                  </p:childTnLst>
                                </p:cTn>
                              </p:par>
                            </p:childTnLst>
                          </p:cTn>
                        </p:par>
                        <p:par>
                          <p:cTn id="51" fill="hold">
                            <p:stCondLst>
                              <p:cond delay="4500"/>
                            </p:stCondLst>
                            <p:childTnLst>
                              <p:par>
                                <p:cTn id="52" presetID="17" presetClass="entr" presetSubtype="4"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 calcmode="lin" valueType="num">
                                      <p:cBhvr>
                                        <p:cTn id="54" dur="250" fill="hold"/>
                                        <p:tgtEl>
                                          <p:spTgt spid="84"/>
                                        </p:tgtEl>
                                        <p:attrNameLst>
                                          <p:attrName>ppt_x</p:attrName>
                                        </p:attrNameLst>
                                      </p:cBhvr>
                                      <p:tavLst>
                                        <p:tav tm="0">
                                          <p:val>
                                            <p:strVal val="#ppt_x"/>
                                          </p:val>
                                        </p:tav>
                                        <p:tav tm="100000">
                                          <p:val>
                                            <p:strVal val="#ppt_x"/>
                                          </p:val>
                                        </p:tav>
                                      </p:tavLst>
                                    </p:anim>
                                    <p:anim calcmode="lin" valueType="num">
                                      <p:cBhvr>
                                        <p:cTn id="55" dur="250" fill="hold"/>
                                        <p:tgtEl>
                                          <p:spTgt spid="84"/>
                                        </p:tgtEl>
                                        <p:attrNameLst>
                                          <p:attrName>ppt_y</p:attrName>
                                        </p:attrNameLst>
                                      </p:cBhvr>
                                      <p:tavLst>
                                        <p:tav tm="0">
                                          <p:val>
                                            <p:strVal val="#ppt_y+#ppt_h/2"/>
                                          </p:val>
                                        </p:tav>
                                        <p:tav tm="100000">
                                          <p:val>
                                            <p:strVal val="#ppt_y"/>
                                          </p:val>
                                        </p:tav>
                                      </p:tavLst>
                                    </p:anim>
                                    <p:anim calcmode="lin" valueType="num">
                                      <p:cBhvr>
                                        <p:cTn id="56" dur="250" fill="hold"/>
                                        <p:tgtEl>
                                          <p:spTgt spid="84"/>
                                        </p:tgtEl>
                                        <p:attrNameLst>
                                          <p:attrName>ppt_w</p:attrName>
                                        </p:attrNameLst>
                                      </p:cBhvr>
                                      <p:tavLst>
                                        <p:tav tm="0">
                                          <p:val>
                                            <p:strVal val="#ppt_w"/>
                                          </p:val>
                                        </p:tav>
                                        <p:tav tm="100000">
                                          <p:val>
                                            <p:strVal val="#ppt_w"/>
                                          </p:val>
                                        </p:tav>
                                      </p:tavLst>
                                    </p:anim>
                                    <p:anim calcmode="lin" valueType="num">
                                      <p:cBhvr>
                                        <p:cTn id="57" dur="250" fill="hold"/>
                                        <p:tgtEl>
                                          <p:spTgt spid="84"/>
                                        </p:tgtEl>
                                        <p:attrNameLst>
                                          <p:attrName>ppt_h</p:attrName>
                                        </p:attrNameLst>
                                      </p:cBhvr>
                                      <p:tavLst>
                                        <p:tav tm="0">
                                          <p:val>
                                            <p:fltVal val="0"/>
                                          </p:val>
                                        </p:tav>
                                        <p:tav tm="100000">
                                          <p:val>
                                            <p:strVal val="#ppt_h"/>
                                          </p:val>
                                        </p:tav>
                                      </p:tavLst>
                                    </p:anim>
                                  </p:childTnLst>
                                </p:cTn>
                              </p:par>
                            </p:childTnLst>
                          </p:cTn>
                        </p:par>
                        <p:par>
                          <p:cTn id="58" fill="hold">
                            <p:stCondLst>
                              <p:cond delay="4750"/>
                            </p:stCondLst>
                            <p:childTnLst>
                              <p:par>
                                <p:cTn id="59" presetID="17" presetClass="entr" presetSubtype="4" fill="hold" nodeType="afterEffect">
                                  <p:stCondLst>
                                    <p:cond delay="0"/>
                                  </p:stCondLst>
                                  <p:childTnLst>
                                    <p:set>
                                      <p:cBhvr>
                                        <p:cTn id="60" dur="1" fill="hold">
                                          <p:stCondLst>
                                            <p:cond delay="0"/>
                                          </p:stCondLst>
                                        </p:cTn>
                                        <p:tgtEl>
                                          <p:spTgt spid="93"/>
                                        </p:tgtEl>
                                        <p:attrNameLst>
                                          <p:attrName>style.visibility</p:attrName>
                                        </p:attrNameLst>
                                      </p:cBhvr>
                                      <p:to>
                                        <p:strVal val="visible"/>
                                      </p:to>
                                    </p:set>
                                    <p:anim calcmode="lin" valueType="num">
                                      <p:cBhvr>
                                        <p:cTn id="61" dur="250" fill="hold"/>
                                        <p:tgtEl>
                                          <p:spTgt spid="93"/>
                                        </p:tgtEl>
                                        <p:attrNameLst>
                                          <p:attrName>ppt_x</p:attrName>
                                        </p:attrNameLst>
                                      </p:cBhvr>
                                      <p:tavLst>
                                        <p:tav tm="0">
                                          <p:val>
                                            <p:strVal val="#ppt_x"/>
                                          </p:val>
                                        </p:tav>
                                        <p:tav tm="100000">
                                          <p:val>
                                            <p:strVal val="#ppt_x"/>
                                          </p:val>
                                        </p:tav>
                                      </p:tavLst>
                                    </p:anim>
                                    <p:anim calcmode="lin" valueType="num">
                                      <p:cBhvr>
                                        <p:cTn id="62" dur="250" fill="hold"/>
                                        <p:tgtEl>
                                          <p:spTgt spid="93"/>
                                        </p:tgtEl>
                                        <p:attrNameLst>
                                          <p:attrName>ppt_y</p:attrName>
                                        </p:attrNameLst>
                                      </p:cBhvr>
                                      <p:tavLst>
                                        <p:tav tm="0">
                                          <p:val>
                                            <p:strVal val="#ppt_y+#ppt_h/2"/>
                                          </p:val>
                                        </p:tav>
                                        <p:tav tm="100000">
                                          <p:val>
                                            <p:strVal val="#ppt_y"/>
                                          </p:val>
                                        </p:tav>
                                      </p:tavLst>
                                    </p:anim>
                                    <p:anim calcmode="lin" valueType="num">
                                      <p:cBhvr>
                                        <p:cTn id="63" dur="250" fill="hold"/>
                                        <p:tgtEl>
                                          <p:spTgt spid="93"/>
                                        </p:tgtEl>
                                        <p:attrNameLst>
                                          <p:attrName>ppt_w</p:attrName>
                                        </p:attrNameLst>
                                      </p:cBhvr>
                                      <p:tavLst>
                                        <p:tav tm="0">
                                          <p:val>
                                            <p:strVal val="#ppt_w"/>
                                          </p:val>
                                        </p:tav>
                                        <p:tav tm="100000">
                                          <p:val>
                                            <p:strVal val="#ppt_w"/>
                                          </p:val>
                                        </p:tav>
                                      </p:tavLst>
                                    </p:anim>
                                    <p:anim calcmode="lin" valueType="num">
                                      <p:cBhvr>
                                        <p:cTn id="64" dur="250" fill="hold"/>
                                        <p:tgtEl>
                                          <p:spTgt spid="93"/>
                                        </p:tgtEl>
                                        <p:attrNameLst>
                                          <p:attrName>ppt_h</p:attrName>
                                        </p:attrNameLst>
                                      </p:cBhvr>
                                      <p:tavLst>
                                        <p:tav tm="0">
                                          <p:val>
                                            <p:fltVal val="0"/>
                                          </p:val>
                                        </p:tav>
                                        <p:tav tm="100000">
                                          <p:val>
                                            <p:strVal val="#ppt_h"/>
                                          </p:val>
                                        </p:tav>
                                      </p:tavLst>
                                    </p:anim>
                                  </p:childTnLst>
                                </p:cTn>
                              </p:par>
                            </p:childTnLst>
                          </p:cTn>
                        </p:par>
                        <p:par>
                          <p:cTn id="65" fill="hold">
                            <p:stCondLst>
                              <p:cond delay="5000"/>
                            </p:stCondLst>
                            <p:childTnLst>
                              <p:par>
                                <p:cTn id="66" presetID="17" presetClass="entr" presetSubtype="4" fill="hold" nodeType="afterEffect">
                                  <p:stCondLst>
                                    <p:cond delay="0"/>
                                  </p:stCondLst>
                                  <p:childTnLst>
                                    <p:set>
                                      <p:cBhvr>
                                        <p:cTn id="67" dur="1" fill="hold">
                                          <p:stCondLst>
                                            <p:cond delay="0"/>
                                          </p:stCondLst>
                                        </p:cTn>
                                        <p:tgtEl>
                                          <p:spTgt spid="172"/>
                                        </p:tgtEl>
                                        <p:attrNameLst>
                                          <p:attrName>style.visibility</p:attrName>
                                        </p:attrNameLst>
                                      </p:cBhvr>
                                      <p:to>
                                        <p:strVal val="visible"/>
                                      </p:to>
                                    </p:set>
                                    <p:anim calcmode="lin" valueType="num">
                                      <p:cBhvr>
                                        <p:cTn id="68" dur="250" fill="hold"/>
                                        <p:tgtEl>
                                          <p:spTgt spid="172"/>
                                        </p:tgtEl>
                                        <p:attrNameLst>
                                          <p:attrName>ppt_x</p:attrName>
                                        </p:attrNameLst>
                                      </p:cBhvr>
                                      <p:tavLst>
                                        <p:tav tm="0">
                                          <p:val>
                                            <p:strVal val="#ppt_x"/>
                                          </p:val>
                                        </p:tav>
                                        <p:tav tm="100000">
                                          <p:val>
                                            <p:strVal val="#ppt_x"/>
                                          </p:val>
                                        </p:tav>
                                      </p:tavLst>
                                    </p:anim>
                                    <p:anim calcmode="lin" valueType="num">
                                      <p:cBhvr>
                                        <p:cTn id="69" dur="250" fill="hold"/>
                                        <p:tgtEl>
                                          <p:spTgt spid="172"/>
                                        </p:tgtEl>
                                        <p:attrNameLst>
                                          <p:attrName>ppt_y</p:attrName>
                                        </p:attrNameLst>
                                      </p:cBhvr>
                                      <p:tavLst>
                                        <p:tav tm="0">
                                          <p:val>
                                            <p:strVal val="#ppt_y+#ppt_h/2"/>
                                          </p:val>
                                        </p:tav>
                                        <p:tav tm="100000">
                                          <p:val>
                                            <p:strVal val="#ppt_y"/>
                                          </p:val>
                                        </p:tav>
                                      </p:tavLst>
                                    </p:anim>
                                    <p:anim calcmode="lin" valueType="num">
                                      <p:cBhvr>
                                        <p:cTn id="70" dur="250" fill="hold"/>
                                        <p:tgtEl>
                                          <p:spTgt spid="172"/>
                                        </p:tgtEl>
                                        <p:attrNameLst>
                                          <p:attrName>ppt_w</p:attrName>
                                        </p:attrNameLst>
                                      </p:cBhvr>
                                      <p:tavLst>
                                        <p:tav tm="0">
                                          <p:val>
                                            <p:strVal val="#ppt_w"/>
                                          </p:val>
                                        </p:tav>
                                        <p:tav tm="100000">
                                          <p:val>
                                            <p:strVal val="#ppt_w"/>
                                          </p:val>
                                        </p:tav>
                                      </p:tavLst>
                                    </p:anim>
                                    <p:anim calcmode="lin" valueType="num">
                                      <p:cBhvr>
                                        <p:cTn id="71" dur="250" fill="hold"/>
                                        <p:tgtEl>
                                          <p:spTgt spid="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6" grpId="0">
        <p:bldAsOne/>
      </p:bldGraphic>
      <p:bldP spid="3" grpId="0" animBg="1"/>
      <p:bldP spid="4" grpId="0"/>
      <p:bldP spid="178" grpId="0"/>
      <p:bldP spid="179" grpId="0"/>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dirty="0"/>
              <a:t>Storage</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371209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898D-9BFF-4FA0-8111-96CCB495D401}"/>
              </a:ext>
            </a:extLst>
          </p:cNvPr>
          <p:cNvSpPr>
            <a:spLocks noGrp="1"/>
          </p:cNvSpPr>
          <p:nvPr>
            <p:ph type="title"/>
          </p:nvPr>
        </p:nvSpPr>
        <p:spPr>
          <a:xfrm>
            <a:off x="269241" y="289957"/>
            <a:ext cx="11655840" cy="899537"/>
          </a:xfrm>
        </p:spPr>
        <p:txBody>
          <a:bodyPr/>
          <a:lstStyle/>
          <a:p>
            <a:r>
              <a:rPr lang="en-US" sz="3921" dirty="0"/>
              <a:t>Azure Storage</a:t>
            </a:r>
          </a:p>
        </p:txBody>
      </p:sp>
      <p:sp>
        <p:nvSpPr>
          <p:cNvPr id="4" name="Rectangle 3">
            <a:extLst>
              <a:ext uri="{FF2B5EF4-FFF2-40B4-BE49-F238E27FC236}">
                <a16:creationId xmlns:a16="http://schemas.microsoft.com/office/drawing/2014/main" id="{33F62877-A15B-4F32-A7E0-6932C6D43963}"/>
              </a:ext>
            </a:extLst>
          </p:cNvPr>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defRPr/>
            </a:pPr>
            <a:r>
              <a:rPr lang="en-US" sz="3137" kern="0"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defRPr/>
            </a:pPr>
            <a:r>
              <a:rPr lang="en-US" sz="1568" kern="0"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defRPr/>
            </a:pPr>
            <a:endParaRPr lang="en-US" sz="1372"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a:p>
            <a:pPr defTabSz="839979" fontAlgn="base">
              <a:spcBef>
                <a:spcPct val="0"/>
              </a:spcBef>
              <a:spcAft>
                <a:spcPct val="0"/>
              </a:spcAft>
              <a:defRPr/>
            </a:pPr>
            <a:endParaRPr lang="en-US" sz="1372"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Synch with on-premises (New!)</a:t>
            </a:r>
          </a:p>
        </p:txBody>
      </p:sp>
      <p:sp>
        <p:nvSpPr>
          <p:cNvPr id="5" name="Rectangle 4">
            <a:extLst>
              <a:ext uri="{FF2B5EF4-FFF2-40B4-BE49-F238E27FC236}">
                <a16:creationId xmlns:a16="http://schemas.microsoft.com/office/drawing/2014/main" id="{3D33A7FF-B0BA-4B22-B919-4404FE4E77E9}"/>
              </a:ext>
            </a:extLst>
          </p:cNvPr>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defRPr/>
            </a:pPr>
            <a:r>
              <a:rPr lang="en-US" sz="3137" kern="0"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6" name="Rectangle 5">
            <a:extLst>
              <a:ext uri="{FF2B5EF4-FFF2-40B4-BE49-F238E27FC236}">
                <a16:creationId xmlns:a16="http://schemas.microsoft.com/office/drawing/2014/main" id="{692FA925-ACCD-4F64-9915-4657F20807BE}"/>
              </a:ext>
            </a:extLst>
          </p:cNvPr>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defRPr/>
            </a:pPr>
            <a:r>
              <a:rPr lang="en-US" sz="2745" kern="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defRPr/>
            </a:pPr>
            <a:r>
              <a:rPr lang="en-US" sz="1765" kern="0"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CA6E257-A338-4155-B9BF-7F4551C0DAFC}"/>
              </a:ext>
            </a:extLst>
          </p:cNvPr>
          <p:cNvSpPr/>
          <p:nvPr/>
        </p:nvSpPr>
        <p:spPr bwMode="auto">
          <a:xfrm>
            <a:off x="372801" y="1187939"/>
            <a:ext cx="6940269" cy="12339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r>
              <a:rPr lang="en-US" sz="2745" b="1" kern="0"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9" name="Group 8">
            <a:extLst>
              <a:ext uri="{FF2B5EF4-FFF2-40B4-BE49-F238E27FC236}">
                <a16:creationId xmlns:a16="http://schemas.microsoft.com/office/drawing/2014/main" id="{6EE77ACD-73F1-4747-8013-ADC636409E76}"/>
              </a:ext>
            </a:extLst>
          </p:cNvPr>
          <p:cNvGrpSpPr/>
          <p:nvPr/>
        </p:nvGrpSpPr>
        <p:grpSpPr>
          <a:xfrm>
            <a:off x="1987387" y="1562218"/>
            <a:ext cx="2330411" cy="914297"/>
            <a:chOff x="8107511" y="4954363"/>
            <a:chExt cx="2377141" cy="932631"/>
          </a:xfrm>
        </p:grpSpPr>
        <p:sp>
          <p:nvSpPr>
            <p:cNvPr id="16" name="TextBox 15">
              <a:extLst>
                <a:ext uri="{FF2B5EF4-FFF2-40B4-BE49-F238E27FC236}">
                  <a16:creationId xmlns:a16="http://schemas.microsoft.com/office/drawing/2014/main" id="{984B6A99-56FE-4E69-BF13-155B0D3F13BA}"/>
                </a:ext>
              </a:extLst>
            </p:cNvPr>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defRPr/>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17" name="Freeform 30">
              <a:extLst>
                <a:ext uri="{FF2B5EF4-FFF2-40B4-BE49-F238E27FC236}">
                  <a16:creationId xmlns:a16="http://schemas.microsoft.com/office/drawing/2014/main" id="{CCE8ABC4-957B-400B-A0EC-6F7ABFEFCE24}"/>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gradFill>
                  <a:gsLst>
                    <a:gs pos="83772">
                      <a:schemeClr val="tx1"/>
                    </a:gs>
                    <a:gs pos="42857">
                      <a:schemeClr val="tx1"/>
                    </a:gs>
                  </a:gsLst>
                  <a:lin ang="5400000" scaled="0"/>
                </a:gradFill>
              </a:endParaRPr>
            </a:p>
          </p:txBody>
        </p:sp>
      </p:grpSp>
      <p:grpSp>
        <p:nvGrpSpPr>
          <p:cNvPr id="10" name="Group 9">
            <a:extLst>
              <a:ext uri="{FF2B5EF4-FFF2-40B4-BE49-F238E27FC236}">
                <a16:creationId xmlns:a16="http://schemas.microsoft.com/office/drawing/2014/main" id="{DEB753EE-2196-4F19-8445-F795ED8E3477}"/>
              </a:ext>
            </a:extLst>
          </p:cNvPr>
          <p:cNvGrpSpPr/>
          <p:nvPr/>
        </p:nvGrpSpPr>
        <p:grpSpPr>
          <a:xfrm>
            <a:off x="947246" y="1630354"/>
            <a:ext cx="1684345" cy="778024"/>
            <a:chOff x="7270490" y="4989638"/>
            <a:chExt cx="1718120" cy="793625"/>
          </a:xfrm>
        </p:grpSpPr>
        <p:sp>
          <p:nvSpPr>
            <p:cNvPr id="14" name="Freeform 21">
              <a:extLst>
                <a:ext uri="{FF2B5EF4-FFF2-40B4-BE49-F238E27FC236}">
                  <a16:creationId xmlns:a16="http://schemas.microsoft.com/office/drawing/2014/main" id="{B66EE6A2-7978-41E8-88C9-106FBF7448FC}"/>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gradFill>
                  <a:gsLst>
                    <a:gs pos="83772">
                      <a:schemeClr val="tx1"/>
                    </a:gs>
                    <a:gs pos="42857">
                      <a:schemeClr val="tx1"/>
                    </a:gs>
                  </a:gsLst>
                  <a:lin ang="5400000" scaled="0"/>
                </a:gradFill>
              </a:endParaRPr>
            </a:p>
          </p:txBody>
        </p:sp>
        <p:sp>
          <p:nvSpPr>
            <p:cNvPr id="15" name="TextBox 14">
              <a:extLst>
                <a:ext uri="{FF2B5EF4-FFF2-40B4-BE49-F238E27FC236}">
                  <a16:creationId xmlns:a16="http://schemas.microsoft.com/office/drawing/2014/main" id="{962FD27D-3BBF-44F1-897F-50A438ED1BE0}"/>
                </a:ext>
              </a:extLst>
            </p:cNvPr>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defRPr/>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11" name="Group 10">
            <a:extLst>
              <a:ext uri="{FF2B5EF4-FFF2-40B4-BE49-F238E27FC236}">
                <a16:creationId xmlns:a16="http://schemas.microsoft.com/office/drawing/2014/main" id="{685C9509-0A93-489E-A6C2-03AFDB47ED50}"/>
              </a:ext>
            </a:extLst>
          </p:cNvPr>
          <p:cNvGrpSpPr/>
          <p:nvPr/>
        </p:nvGrpSpPr>
        <p:grpSpPr>
          <a:xfrm>
            <a:off x="3673592" y="1608504"/>
            <a:ext cx="2666465" cy="821724"/>
            <a:chOff x="9659512" y="4945062"/>
            <a:chExt cx="2719933" cy="838201"/>
          </a:xfrm>
        </p:grpSpPr>
        <p:sp>
          <p:nvSpPr>
            <p:cNvPr id="12" name="Freeform 21">
              <a:extLst>
                <a:ext uri="{FF2B5EF4-FFF2-40B4-BE49-F238E27FC236}">
                  <a16:creationId xmlns:a16="http://schemas.microsoft.com/office/drawing/2014/main" id="{DBAE562F-38D8-4A6B-8339-50F2491FA5F7}"/>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endParaRPr lang="en-US" sz="2353" kern="0" dirty="0">
                <a:ln w="3175">
                  <a:noFill/>
                </a:ln>
                <a:gradFill>
                  <a:gsLst>
                    <a:gs pos="83772">
                      <a:schemeClr val="tx1"/>
                    </a:gs>
                    <a:gs pos="42857">
                      <a:schemeClr val="tx1"/>
                    </a:gs>
                  </a:gsLst>
                  <a:lin ang="5400000" scaled="0"/>
                </a:gradFill>
                <a:cs typeface="Segoe UI" pitchFamily="34" charset="0"/>
              </a:endParaRPr>
            </a:p>
          </p:txBody>
        </p:sp>
        <p:sp>
          <p:nvSpPr>
            <p:cNvPr id="13" name="TextBox 12">
              <a:extLst>
                <a:ext uri="{FF2B5EF4-FFF2-40B4-BE49-F238E27FC236}">
                  <a16:creationId xmlns:a16="http://schemas.microsoft.com/office/drawing/2014/main" id="{6C83E9C2-B0E4-47FA-BFB4-35D237F8D9DD}"/>
                </a:ext>
              </a:extLst>
            </p:cNvPr>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defRPr/>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sp>
        <p:nvSpPr>
          <p:cNvPr id="18" name="Rectangle 17">
            <a:extLst>
              <a:ext uri="{FF2B5EF4-FFF2-40B4-BE49-F238E27FC236}">
                <a16:creationId xmlns:a16="http://schemas.microsoft.com/office/drawing/2014/main" id="{3CB04EC1-E3C4-4606-925D-C774712F490E}"/>
              </a:ext>
            </a:extLst>
          </p:cNvPr>
          <p:cNvSpPr/>
          <p:nvPr/>
        </p:nvSpPr>
        <p:spPr bwMode="auto">
          <a:xfrm>
            <a:off x="5027187" y="2464106"/>
            <a:ext cx="2285883" cy="31201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defRPr/>
            </a:pPr>
            <a:r>
              <a:rPr lang="en-US" sz="3137" kern="0"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39979"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Append Blobs</a:t>
            </a:r>
          </a:p>
          <a:p>
            <a:pPr defTabSz="839979" fontAlgn="base">
              <a:spcBef>
                <a:spcPct val="0"/>
              </a:spcBef>
              <a:spcAft>
                <a:spcPct val="0"/>
              </a:spcAft>
              <a:defRPr/>
            </a:pPr>
            <a:endParaRPr lang="en-US" sz="137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6D2FD17-A38B-43D9-A765-588E81707114}"/>
              </a:ext>
            </a:extLst>
          </p:cNvPr>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defRPr/>
            </a:pPr>
            <a:r>
              <a:rPr lang="en-US" sz="3137" kern="0" dirty="0">
                <a:solidFill>
                  <a:srgbClr val="FFFFFF"/>
                </a:solidFill>
                <a:latin typeface="Segoe UI"/>
                <a:ea typeface="Segoe UI" pitchFamily="34" charset="0"/>
                <a:cs typeface="Segoe UI" pitchFamily="34" charset="0"/>
              </a:rPr>
              <a:t>Queues</a:t>
            </a:r>
          </a:p>
          <a:p>
            <a:pPr defTabSz="839979" fontAlgn="base">
              <a:spcBef>
                <a:spcPct val="0"/>
              </a:spcBef>
              <a:spcAft>
                <a:spcPct val="0"/>
              </a:spcAft>
              <a:defRPr/>
            </a:pPr>
            <a:r>
              <a:rPr lang="en-US" sz="1568" kern="0"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defRPr/>
            </a:pPr>
            <a:endParaRPr lang="en-US" sz="1568" kern="0" dirty="0">
              <a:solidFill>
                <a:srgbClr val="FFFFFF"/>
              </a:soli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20" name="Rectangle 19">
            <a:extLst>
              <a:ext uri="{FF2B5EF4-FFF2-40B4-BE49-F238E27FC236}">
                <a16:creationId xmlns:a16="http://schemas.microsoft.com/office/drawing/2014/main" id="{B51C7F9A-6126-4244-87E2-6217F0A73CCC}"/>
              </a:ext>
            </a:extLst>
          </p:cNvPr>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defRPr/>
            </a:pPr>
            <a:r>
              <a:rPr lang="en-US" sz="3137" kern="0"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defRPr/>
            </a:pPr>
            <a:endParaRPr lang="en-US" sz="1372"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defRPr/>
            </a:pPr>
            <a:endParaRPr lang="en-US" sz="1372"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r>
              <a:rPr lang="en-US" sz="1372" kern="0"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defRPr/>
            </a:pPr>
            <a:endParaRPr lang="en-US" sz="156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BEF78F1-2D16-4CEE-88E1-A302585655DD}"/>
              </a:ext>
            </a:extLst>
          </p:cNvPr>
          <p:cNvGrpSpPr/>
          <p:nvPr/>
        </p:nvGrpSpPr>
        <p:grpSpPr>
          <a:xfrm>
            <a:off x="9035029" y="476235"/>
            <a:ext cx="851604" cy="631855"/>
            <a:chOff x="10332992" y="479425"/>
            <a:chExt cx="868680" cy="644525"/>
          </a:xfrm>
        </p:grpSpPr>
        <p:sp>
          <p:nvSpPr>
            <p:cNvPr id="22" name="TextBox 21">
              <a:extLst>
                <a:ext uri="{FF2B5EF4-FFF2-40B4-BE49-F238E27FC236}">
                  <a16:creationId xmlns:a16="http://schemas.microsoft.com/office/drawing/2014/main" id="{BB63C288-E201-456C-A6FC-4E5F151B5440}"/>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Storage</a:t>
              </a:r>
            </a:p>
          </p:txBody>
        </p:sp>
        <p:sp>
          <p:nvSpPr>
            <p:cNvPr id="23" name="Freeform 9">
              <a:extLst>
                <a:ext uri="{FF2B5EF4-FFF2-40B4-BE49-F238E27FC236}">
                  <a16:creationId xmlns:a16="http://schemas.microsoft.com/office/drawing/2014/main" id="{08B96BED-1AED-4B9F-8C99-3AB4AB27CED3}"/>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24" name="Group 23">
            <a:extLst>
              <a:ext uri="{FF2B5EF4-FFF2-40B4-BE49-F238E27FC236}">
                <a16:creationId xmlns:a16="http://schemas.microsoft.com/office/drawing/2014/main" id="{D1755E02-3F47-4A54-8243-F8A9AFF2E9FD}"/>
              </a:ext>
            </a:extLst>
          </p:cNvPr>
          <p:cNvGrpSpPr/>
          <p:nvPr/>
        </p:nvGrpSpPr>
        <p:grpSpPr>
          <a:xfrm>
            <a:off x="9886743" y="476234"/>
            <a:ext cx="941117" cy="634968"/>
            <a:chOff x="11201784" y="479425"/>
            <a:chExt cx="959988" cy="647700"/>
          </a:xfrm>
        </p:grpSpPr>
        <p:sp>
          <p:nvSpPr>
            <p:cNvPr id="25" name="TextBox 24">
              <a:extLst>
                <a:ext uri="{FF2B5EF4-FFF2-40B4-BE49-F238E27FC236}">
                  <a16:creationId xmlns:a16="http://schemas.microsoft.com/office/drawing/2014/main" id="{BD7DD693-7D0C-4D81-897C-911DEC71C0F8}"/>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26" name="Freeform 13">
              <a:extLst>
                <a:ext uri="{FF2B5EF4-FFF2-40B4-BE49-F238E27FC236}">
                  <a16:creationId xmlns:a16="http://schemas.microsoft.com/office/drawing/2014/main" id="{6F25B76B-9BA0-4FB4-ADFD-A8DAA30D9714}"/>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27" name="TextBox 26">
            <a:extLst>
              <a:ext uri="{FF2B5EF4-FFF2-40B4-BE49-F238E27FC236}">
                <a16:creationId xmlns:a16="http://schemas.microsoft.com/office/drawing/2014/main" id="{53AE0D91-AA53-4F68-AAF3-E8B31147792C}"/>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28" name="Freeform 5">
            <a:extLst>
              <a:ext uri="{FF2B5EF4-FFF2-40B4-BE49-F238E27FC236}">
                <a16:creationId xmlns:a16="http://schemas.microsoft.com/office/drawing/2014/main" id="{967F693E-B7D1-4723-A161-D11EB403FE68}"/>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29" name="Rectangle 28">
            <a:extLst>
              <a:ext uri="{FF2B5EF4-FFF2-40B4-BE49-F238E27FC236}">
                <a16:creationId xmlns:a16="http://schemas.microsoft.com/office/drawing/2014/main" id="{EEC21CBE-5E07-4B11-8F98-446244B43FE0}"/>
              </a:ext>
            </a:extLst>
          </p:cNvPr>
          <p:cNvSpPr/>
          <p:nvPr/>
        </p:nvSpPr>
        <p:spPr bwMode="auto">
          <a:xfrm>
            <a:off x="9033216"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30" name="Group 29">
            <a:extLst>
              <a:ext uri="{FF2B5EF4-FFF2-40B4-BE49-F238E27FC236}">
                <a16:creationId xmlns:a16="http://schemas.microsoft.com/office/drawing/2014/main" id="{383C671A-F627-4CA5-9068-B2E94273EC3F}"/>
              </a:ext>
            </a:extLst>
          </p:cNvPr>
          <p:cNvGrpSpPr/>
          <p:nvPr/>
        </p:nvGrpSpPr>
        <p:grpSpPr>
          <a:xfrm>
            <a:off x="8253196" y="470488"/>
            <a:ext cx="851604" cy="631855"/>
            <a:chOff x="9418637" y="479425"/>
            <a:chExt cx="868680" cy="644525"/>
          </a:xfrm>
        </p:grpSpPr>
        <p:sp>
          <p:nvSpPr>
            <p:cNvPr id="31" name="TextBox 30">
              <a:extLst>
                <a:ext uri="{FF2B5EF4-FFF2-40B4-BE49-F238E27FC236}">
                  <a16:creationId xmlns:a16="http://schemas.microsoft.com/office/drawing/2014/main" id="{A912C180-B269-4227-A02E-F78626403634}"/>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2" name="Freeform 5">
              <a:extLst>
                <a:ext uri="{FF2B5EF4-FFF2-40B4-BE49-F238E27FC236}">
                  <a16:creationId xmlns:a16="http://schemas.microsoft.com/office/drawing/2014/main" id="{A29A008A-67A3-4BC9-88E1-95B68CE0DB46}"/>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Tree>
    <p:extLst>
      <p:ext uri="{BB962C8B-B14F-4D97-AF65-F5344CB8AC3E}">
        <p14:creationId xmlns:p14="http://schemas.microsoft.com/office/powerpoint/2010/main" val="236860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cxnSp>
        <p:nvCxnSpPr>
          <p:cNvPr id="7" name="Straight Connector 6">
            <a:extLst>
              <a:ext uri="{FF2B5EF4-FFF2-40B4-BE49-F238E27FC236}">
                <a16:creationId xmlns:a16="http://schemas.microsoft.com/office/drawing/2014/main" id="{C33A3BC2-86D5-4B11-86EA-BF84E6890B10}"/>
              </a:ext>
            </a:extLst>
          </p:cNvPr>
          <p:cNvCxnSpPr>
            <a:cxnSpLocks/>
            <a:stCxn id="48" idx="1"/>
            <a:endCxn id="3" idx="3"/>
          </p:cNvCxnSpPr>
          <p:nvPr/>
        </p:nvCxnSpPr>
        <p:spPr>
          <a:xfrm flipH="1">
            <a:off x="6687698" y="3910651"/>
            <a:ext cx="964359" cy="2352"/>
          </a:xfrm>
          <a:prstGeom prst="line">
            <a:avLst/>
          </a:prstGeom>
          <a:ln w="120650" cap="rnd">
            <a:solidFill>
              <a:srgbClr val="99CC3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5E7F856-7B9B-4C37-8A40-929A89F38292}"/>
              </a:ext>
            </a:extLst>
          </p:cNvPr>
          <p:cNvSpPr/>
          <p:nvPr/>
        </p:nvSpPr>
        <p:spPr bwMode="auto">
          <a:xfrm>
            <a:off x="3481428" y="2906086"/>
            <a:ext cx="3206271" cy="2013834"/>
          </a:xfrm>
          <a:prstGeom prst="rect">
            <a:avLst/>
          </a:prstGeom>
          <a:solidFill>
            <a:srgbClr val="0070C0"/>
          </a:solidFill>
          <a:ln w="9525" cap="flat" cmpd="sng" algn="ctr">
            <a:noFill/>
            <a:prstDash val="solid"/>
            <a:headEnd type="none" w="med" len="med"/>
            <a:tailEnd type="none" w="med" len="med"/>
          </a:ln>
          <a:effectLst/>
        </p:spPr>
        <p:txBody>
          <a:bodyPr vert="horz" wrap="square" lIns="89615" tIns="89615" rIns="89615" bIns="89615" numCol="1" rtlCol="0" anchor="b" anchorCtr="0" compatLnSpc="1">
            <a:prstTxWarp prst="textNoShape">
              <a:avLst/>
            </a:prstTxWarp>
          </a:bodyPr>
          <a:lstStyle/>
          <a:p>
            <a:pPr defTabSz="896245">
              <a:lnSpc>
                <a:spcPct val="90000"/>
              </a:lnSpc>
              <a:buSzPct val="90000"/>
              <a:defRPr/>
            </a:pPr>
            <a:r>
              <a:rPr lang="en-US" sz="2157"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2" name="Title 1">
            <a:extLst>
              <a:ext uri="{FF2B5EF4-FFF2-40B4-BE49-F238E27FC236}">
                <a16:creationId xmlns:a16="http://schemas.microsoft.com/office/drawing/2014/main" id="{C2B9A76D-0E0C-4E22-BA35-EA9D865136B9}"/>
              </a:ext>
            </a:extLst>
          </p:cNvPr>
          <p:cNvSpPr>
            <a:spLocks noGrp="1"/>
          </p:cNvSpPr>
          <p:nvPr>
            <p:ph type="title"/>
          </p:nvPr>
        </p:nvSpPr>
        <p:spPr/>
        <p:txBody>
          <a:bodyPr/>
          <a:lstStyle/>
          <a:p>
            <a:r>
              <a:rPr lang="en-US" sz="3921" dirty="0"/>
              <a:t>VM Storage Basics</a:t>
            </a:r>
          </a:p>
        </p:txBody>
      </p:sp>
      <p:cxnSp>
        <p:nvCxnSpPr>
          <p:cNvPr id="5" name="Straight Connector 4">
            <a:extLst>
              <a:ext uri="{FF2B5EF4-FFF2-40B4-BE49-F238E27FC236}">
                <a16:creationId xmlns:a16="http://schemas.microsoft.com/office/drawing/2014/main" id="{7DFA5CAC-CB96-49BA-BD56-972A2195429B}"/>
              </a:ext>
            </a:extLst>
          </p:cNvPr>
          <p:cNvCxnSpPr>
            <a:stCxn id="26" idx="3"/>
            <a:endCxn id="29" idx="1"/>
          </p:cNvCxnSpPr>
          <p:nvPr/>
        </p:nvCxnSpPr>
        <p:spPr>
          <a:xfrm>
            <a:off x="4484620" y="3416818"/>
            <a:ext cx="45642" cy="3305"/>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FB38CF-2504-41AC-BE97-1685F663D78B}"/>
              </a:ext>
            </a:extLst>
          </p:cNvPr>
          <p:cNvCxnSpPr>
            <a:stCxn id="26" idx="2"/>
            <a:endCxn id="27" idx="0"/>
          </p:cNvCxnSpPr>
          <p:nvPr/>
        </p:nvCxnSpPr>
        <p:spPr>
          <a:xfrm>
            <a:off x="4253827" y="3647609"/>
            <a:ext cx="2045" cy="129784"/>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F0156A-59C6-4E22-91F6-625B337E3004}"/>
              </a:ext>
            </a:extLst>
          </p:cNvPr>
          <p:cNvCxnSpPr>
            <a:cxnSpLocks/>
            <a:endCxn id="27" idx="1"/>
          </p:cNvCxnSpPr>
          <p:nvPr/>
        </p:nvCxnSpPr>
        <p:spPr>
          <a:xfrm>
            <a:off x="1549365" y="3982080"/>
            <a:ext cx="2475716" cy="26106"/>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87C62F-903C-4488-B70F-B14C50B7071D}"/>
              </a:ext>
            </a:extLst>
          </p:cNvPr>
          <p:cNvSpPr txBox="1"/>
          <p:nvPr/>
        </p:nvSpPr>
        <p:spPr>
          <a:xfrm>
            <a:off x="3368928" y="4905112"/>
            <a:ext cx="1308214" cy="407388"/>
          </a:xfrm>
          <a:prstGeom prst="rect">
            <a:avLst/>
          </a:prstGeom>
          <a:noFill/>
          <a:ln>
            <a:noFill/>
          </a:ln>
        </p:spPr>
        <p:txBody>
          <a:bodyPr wrap="square" lIns="134499" tIns="107599" rIns="134499" bIns="107599" rtlCol="0">
            <a:spAutoFit/>
          </a:bodyPr>
          <a:lstStyle/>
          <a:p>
            <a:pPr defTabSz="896386">
              <a:lnSpc>
                <a:spcPct val="90000"/>
              </a:lnSpc>
              <a:defRPr/>
            </a:pPr>
            <a:r>
              <a:rPr lang="en-US" sz="1372" kern="0" dirty="0">
                <a:solidFill>
                  <a:srgbClr val="292929"/>
                </a:solidFill>
              </a:rPr>
              <a:t>West US</a:t>
            </a:r>
          </a:p>
        </p:txBody>
      </p:sp>
      <p:pic>
        <p:nvPicPr>
          <p:cNvPr id="14" name="Picture 13">
            <a:extLst>
              <a:ext uri="{FF2B5EF4-FFF2-40B4-BE49-F238E27FC236}">
                <a16:creationId xmlns:a16="http://schemas.microsoft.com/office/drawing/2014/main" id="{404CC55B-5490-4550-B63A-53EE1F89AF0D}"/>
              </a:ext>
            </a:extLst>
          </p:cNvPr>
          <p:cNvPicPr>
            <a:picLocks noChangeAspect="1"/>
          </p:cNvPicPr>
          <p:nvPr/>
        </p:nvPicPr>
        <p:blipFill>
          <a:blip r:embed="rId3">
            <a:biLevel thresh="25000"/>
          </a:blip>
          <a:stretch>
            <a:fillRect/>
          </a:stretch>
        </p:blipFill>
        <p:spPr>
          <a:xfrm>
            <a:off x="5683132" y="3258011"/>
            <a:ext cx="653206" cy="550985"/>
          </a:xfrm>
          <a:prstGeom prst="rect">
            <a:avLst/>
          </a:prstGeom>
        </p:spPr>
      </p:pic>
      <p:sp>
        <p:nvSpPr>
          <p:cNvPr id="16" name="TextBox 15">
            <a:extLst>
              <a:ext uri="{FF2B5EF4-FFF2-40B4-BE49-F238E27FC236}">
                <a16:creationId xmlns:a16="http://schemas.microsoft.com/office/drawing/2014/main" id="{703DEA22-6070-4BBB-ADC7-18836C787004}"/>
              </a:ext>
            </a:extLst>
          </p:cNvPr>
          <p:cNvSpPr txBox="1"/>
          <p:nvPr/>
        </p:nvSpPr>
        <p:spPr>
          <a:xfrm>
            <a:off x="7558416" y="2241576"/>
            <a:ext cx="4246361" cy="706097"/>
          </a:xfrm>
          <a:prstGeom prst="rect">
            <a:avLst/>
          </a:prstGeom>
          <a:noFill/>
        </p:spPr>
        <p:txBody>
          <a:bodyPr wrap="square" lIns="134499" tIns="107599" rIns="134499" bIns="107599" rtlCol="0">
            <a:spAutoFit/>
          </a:bodyPr>
          <a:lstStyle/>
          <a:p>
            <a:pPr defTabSz="896386">
              <a:lnSpc>
                <a:spcPct val="90000"/>
              </a:lnSpc>
              <a:defRPr/>
            </a:pPr>
            <a:r>
              <a:rPr lang="en-US" sz="1765" kern="0" dirty="0">
                <a:gradFill>
                  <a:gsLst>
                    <a:gs pos="2917">
                      <a:srgbClr val="292929"/>
                    </a:gs>
                    <a:gs pos="30000">
                      <a:srgbClr val="292929"/>
                    </a:gs>
                  </a:gsLst>
                  <a:lin ang="5400000" scaled="0"/>
                </a:gradFill>
              </a:rPr>
              <a:t>Asynchronous GEO-Replication</a:t>
            </a:r>
          </a:p>
          <a:p>
            <a:pPr defTabSz="896386">
              <a:lnSpc>
                <a:spcPct val="90000"/>
              </a:lnSpc>
              <a:defRPr/>
            </a:pPr>
            <a:r>
              <a:rPr lang="en-US" sz="1765" kern="0" dirty="0">
                <a:gradFill>
                  <a:gsLst>
                    <a:gs pos="2917">
                      <a:srgbClr val="292929"/>
                    </a:gs>
                    <a:gs pos="30000">
                      <a:srgbClr val="292929"/>
                    </a:gs>
                  </a:gsLst>
                  <a:lin ang="5400000" scaled="0"/>
                </a:gradFill>
              </a:rPr>
              <a:t>(Standard Storage)</a:t>
            </a:r>
          </a:p>
        </p:txBody>
      </p:sp>
      <p:sp>
        <p:nvSpPr>
          <p:cNvPr id="18" name="TextBox 17">
            <a:extLst>
              <a:ext uri="{FF2B5EF4-FFF2-40B4-BE49-F238E27FC236}">
                <a16:creationId xmlns:a16="http://schemas.microsoft.com/office/drawing/2014/main" id="{F3230C6B-B8AB-44BB-9B2D-51C588B63AD4}"/>
              </a:ext>
            </a:extLst>
          </p:cNvPr>
          <p:cNvSpPr txBox="1"/>
          <p:nvPr/>
        </p:nvSpPr>
        <p:spPr>
          <a:xfrm>
            <a:off x="1723074" y="4020491"/>
            <a:ext cx="1615930" cy="760408"/>
          </a:xfrm>
          <a:prstGeom prst="rect">
            <a:avLst/>
          </a:prstGeom>
          <a:noFill/>
        </p:spPr>
        <p:txBody>
          <a:bodyPr wrap="square" lIns="134499" tIns="107599" rIns="134499" bIns="107599" rtlCol="0">
            <a:spAutoFit/>
          </a:bodyPr>
          <a:lstStyle/>
          <a:p>
            <a:pPr defTabSz="896386">
              <a:lnSpc>
                <a:spcPct val="90000"/>
              </a:lnSpc>
              <a:defRPr/>
            </a:pPr>
            <a:r>
              <a:rPr lang="en-US" sz="1961" kern="0" dirty="0">
                <a:gradFill>
                  <a:gsLst>
                    <a:gs pos="2917">
                      <a:srgbClr val="292929"/>
                    </a:gs>
                    <a:gs pos="30000">
                      <a:srgbClr val="292929"/>
                    </a:gs>
                  </a:gsLst>
                  <a:lin ang="5400000" scaled="0"/>
                </a:gradFill>
              </a:rPr>
              <a:t>Storage I/O</a:t>
            </a:r>
          </a:p>
          <a:p>
            <a:pPr defTabSz="896386">
              <a:lnSpc>
                <a:spcPct val="90000"/>
              </a:lnSpc>
              <a:defRPr/>
            </a:pPr>
            <a:r>
              <a:rPr lang="en-US" sz="1961" kern="0" dirty="0">
                <a:gradFill>
                  <a:gsLst>
                    <a:gs pos="2917">
                      <a:srgbClr val="292929"/>
                    </a:gs>
                    <a:gs pos="30000">
                      <a:srgbClr val="292929"/>
                    </a:gs>
                  </a:gsLst>
                  <a:lin ang="5400000" scaled="0"/>
                </a:gradFill>
              </a:rPr>
              <a:t>C: Drive</a:t>
            </a:r>
          </a:p>
        </p:txBody>
      </p:sp>
      <p:sp>
        <p:nvSpPr>
          <p:cNvPr id="19" name="TextBox 18">
            <a:extLst>
              <a:ext uri="{FF2B5EF4-FFF2-40B4-BE49-F238E27FC236}">
                <a16:creationId xmlns:a16="http://schemas.microsoft.com/office/drawing/2014/main" id="{E971AB93-FA74-4971-9E0A-5321BF4675B8}"/>
              </a:ext>
            </a:extLst>
          </p:cNvPr>
          <p:cNvSpPr txBox="1"/>
          <p:nvPr/>
        </p:nvSpPr>
        <p:spPr>
          <a:xfrm>
            <a:off x="707064" y="4271107"/>
            <a:ext cx="717650" cy="488854"/>
          </a:xfrm>
          <a:prstGeom prst="rect">
            <a:avLst/>
          </a:prstGeom>
          <a:noFill/>
        </p:spPr>
        <p:txBody>
          <a:bodyPr wrap="square" lIns="134499" tIns="107599" rIns="134499" bIns="107599" rtlCol="0">
            <a:spAutoFit/>
          </a:bodyPr>
          <a:lstStyle/>
          <a:p>
            <a:pPr defTabSz="896386">
              <a:lnSpc>
                <a:spcPct val="90000"/>
              </a:lnSpc>
              <a:defRPr/>
            </a:pPr>
            <a:r>
              <a:rPr lang="en-US" sz="1961" kern="0" dirty="0">
                <a:gradFill>
                  <a:gsLst>
                    <a:gs pos="2917">
                      <a:srgbClr val="292929"/>
                    </a:gs>
                    <a:gs pos="30000">
                      <a:srgbClr val="292929"/>
                    </a:gs>
                  </a:gsLst>
                  <a:lin ang="5400000" scaled="0"/>
                </a:gradFill>
              </a:rPr>
              <a:t>VM</a:t>
            </a:r>
          </a:p>
        </p:txBody>
      </p:sp>
      <p:pic>
        <p:nvPicPr>
          <p:cNvPr id="26" name="Picture 25">
            <a:extLst>
              <a:ext uri="{FF2B5EF4-FFF2-40B4-BE49-F238E27FC236}">
                <a16:creationId xmlns:a16="http://schemas.microsoft.com/office/drawing/2014/main" id="{D035C2F6-B93B-4D80-AF69-C5B8487FA20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023035" y="3186025"/>
            <a:ext cx="461584" cy="461584"/>
          </a:xfrm>
          <a:prstGeom prst="rect">
            <a:avLst/>
          </a:prstGeom>
          <a:ln>
            <a:noFill/>
          </a:ln>
        </p:spPr>
      </p:pic>
      <p:pic>
        <p:nvPicPr>
          <p:cNvPr id="27" name="Picture 26">
            <a:extLst>
              <a:ext uri="{FF2B5EF4-FFF2-40B4-BE49-F238E27FC236}">
                <a16:creationId xmlns:a16="http://schemas.microsoft.com/office/drawing/2014/main" id="{B892F9F0-A2C5-417A-842B-FD7F5F508362}"/>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025080" y="3777393"/>
            <a:ext cx="461584" cy="461584"/>
          </a:xfrm>
          <a:prstGeom prst="rect">
            <a:avLst/>
          </a:prstGeom>
          <a:ln>
            <a:noFill/>
          </a:ln>
        </p:spPr>
      </p:pic>
      <p:pic>
        <p:nvPicPr>
          <p:cNvPr id="28" name="Picture 27">
            <a:extLst>
              <a:ext uri="{FF2B5EF4-FFF2-40B4-BE49-F238E27FC236}">
                <a16:creationId xmlns:a16="http://schemas.microsoft.com/office/drawing/2014/main" id="{EE5F706B-76EC-4C46-8117-563EE9B32BF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08653" y="3782612"/>
            <a:ext cx="461584" cy="461584"/>
          </a:xfrm>
          <a:prstGeom prst="rect">
            <a:avLst/>
          </a:prstGeom>
        </p:spPr>
      </p:pic>
      <p:pic>
        <p:nvPicPr>
          <p:cNvPr id="29" name="Picture 28">
            <a:extLst>
              <a:ext uri="{FF2B5EF4-FFF2-40B4-BE49-F238E27FC236}">
                <a16:creationId xmlns:a16="http://schemas.microsoft.com/office/drawing/2014/main" id="{0FA1AD11-5738-426D-B3D3-866B5522C9B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30261" y="3189330"/>
            <a:ext cx="461584" cy="461584"/>
          </a:xfrm>
          <a:prstGeom prst="rect">
            <a:avLst/>
          </a:prstGeom>
          <a:ln>
            <a:noFill/>
          </a:ln>
        </p:spPr>
      </p:pic>
      <p:pic>
        <p:nvPicPr>
          <p:cNvPr id="30" name="Picture 29">
            <a:extLst>
              <a:ext uri="{FF2B5EF4-FFF2-40B4-BE49-F238E27FC236}">
                <a16:creationId xmlns:a16="http://schemas.microsoft.com/office/drawing/2014/main" id="{DF42D636-369B-43DF-9B0C-76BB39117BD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94270" y="3779308"/>
            <a:ext cx="461584" cy="461584"/>
          </a:xfrm>
          <a:prstGeom prst="rect">
            <a:avLst/>
          </a:prstGeom>
        </p:spPr>
      </p:pic>
      <p:pic>
        <p:nvPicPr>
          <p:cNvPr id="31" name="Picture 30">
            <a:extLst>
              <a:ext uri="{FF2B5EF4-FFF2-40B4-BE49-F238E27FC236}">
                <a16:creationId xmlns:a16="http://schemas.microsoft.com/office/drawing/2014/main" id="{A824A71C-63D7-47D1-8219-D5C7FD61F0E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015879" y="3186025"/>
            <a:ext cx="461584" cy="461584"/>
          </a:xfrm>
          <a:prstGeom prst="rect">
            <a:avLst/>
          </a:prstGeom>
        </p:spPr>
      </p:pic>
      <p:grpSp>
        <p:nvGrpSpPr>
          <p:cNvPr id="43" name="Group 42">
            <a:extLst>
              <a:ext uri="{FF2B5EF4-FFF2-40B4-BE49-F238E27FC236}">
                <a16:creationId xmlns:a16="http://schemas.microsoft.com/office/drawing/2014/main" id="{415CE1B7-DB32-446C-BE18-D655BC60CDBB}"/>
              </a:ext>
            </a:extLst>
          </p:cNvPr>
          <p:cNvGrpSpPr/>
          <p:nvPr/>
        </p:nvGrpSpPr>
        <p:grpSpPr>
          <a:xfrm>
            <a:off x="672537" y="3567721"/>
            <a:ext cx="815601" cy="768592"/>
            <a:chOff x="2101632" y="5151658"/>
            <a:chExt cx="1186803" cy="1094514"/>
          </a:xfrm>
        </p:grpSpPr>
        <p:sp>
          <p:nvSpPr>
            <p:cNvPr id="32" name="Freeform 31">
              <a:extLst>
                <a:ext uri="{FF2B5EF4-FFF2-40B4-BE49-F238E27FC236}">
                  <a16:creationId xmlns:a16="http://schemas.microsoft.com/office/drawing/2014/main" id="{0E6D0E22-D783-4C52-8898-F342A7193B1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3" name="Freeform 32">
              <a:extLst>
                <a:ext uri="{FF2B5EF4-FFF2-40B4-BE49-F238E27FC236}">
                  <a16:creationId xmlns:a16="http://schemas.microsoft.com/office/drawing/2014/main" id="{C239A54D-6014-4BB9-AF1D-C5008F8367E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4" name="Freeform 33">
              <a:extLst>
                <a:ext uri="{FF2B5EF4-FFF2-40B4-BE49-F238E27FC236}">
                  <a16:creationId xmlns:a16="http://schemas.microsoft.com/office/drawing/2014/main" id="{089C088C-9618-41C5-8837-8154F9507D3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5" name="Freeform 34">
              <a:extLst>
                <a:ext uri="{FF2B5EF4-FFF2-40B4-BE49-F238E27FC236}">
                  <a16:creationId xmlns:a16="http://schemas.microsoft.com/office/drawing/2014/main" id="{B9EA2186-AB61-42F5-81C0-CDEE6B95996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6" name="Freeform 35">
              <a:extLst>
                <a:ext uri="{FF2B5EF4-FFF2-40B4-BE49-F238E27FC236}">
                  <a16:creationId xmlns:a16="http://schemas.microsoft.com/office/drawing/2014/main" id="{7C6A2B5C-F611-41B7-83FA-E2316D7674F8}"/>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7" name="Freeform 36">
              <a:extLst>
                <a:ext uri="{FF2B5EF4-FFF2-40B4-BE49-F238E27FC236}">
                  <a16:creationId xmlns:a16="http://schemas.microsoft.com/office/drawing/2014/main" id="{A1AE3206-C6AD-413F-A143-7DF149E9CFDD}"/>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8" name="Rectangle 37">
              <a:extLst>
                <a:ext uri="{FF2B5EF4-FFF2-40B4-BE49-F238E27FC236}">
                  <a16:creationId xmlns:a16="http://schemas.microsoft.com/office/drawing/2014/main" id="{C8193EFA-B5F7-4B11-8920-EDC6EEF7692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9" name="Oval 38">
              <a:extLst>
                <a:ext uri="{FF2B5EF4-FFF2-40B4-BE49-F238E27FC236}">
                  <a16:creationId xmlns:a16="http://schemas.microsoft.com/office/drawing/2014/main" id="{74AA29D0-63AB-4C56-B5FB-C8DF5344696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0" name="Freeform 39">
              <a:extLst>
                <a:ext uri="{FF2B5EF4-FFF2-40B4-BE49-F238E27FC236}">
                  <a16:creationId xmlns:a16="http://schemas.microsoft.com/office/drawing/2014/main" id="{76F27991-8E34-4C82-8718-6F4029B35BA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1" name="Freeform 40">
              <a:extLst>
                <a:ext uri="{FF2B5EF4-FFF2-40B4-BE49-F238E27FC236}">
                  <a16:creationId xmlns:a16="http://schemas.microsoft.com/office/drawing/2014/main" id="{482FF25A-AA78-4367-B272-656A6154075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2" name="Freeform 41">
              <a:extLst>
                <a:ext uri="{FF2B5EF4-FFF2-40B4-BE49-F238E27FC236}">
                  <a16:creationId xmlns:a16="http://schemas.microsoft.com/office/drawing/2014/main" id="{F49A1871-2634-492C-A9E9-60949EBDD15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sp>
        <p:nvSpPr>
          <p:cNvPr id="48" name="Rectangle 47">
            <a:extLst>
              <a:ext uri="{FF2B5EF4-FFF2-40B4-BE49-F238E27FC236}">
                <a16:creationId xmlns:a16="http://schemas.microsoft.com/office/drawing/2014/main" id="{A88A66F6-6E64-4B20-AF46-3DD76B2FAF0E}"/>
              </a:ext>
            </a:extLst>
          </p:cNvPr>
          <p:cNvSpPr/>
          <p:nvPr/>
        </p:nvSpPr>
        <p:spPr bwMode="auto">
          <a:xfrm>
            <a:off x="7652057" y="2903734"/>
            <a:ext cx="3206271" cy="2013834"/>
          </a:xfrm>
          <a:prstGeom prst="rect">
            <a:avLst/>
          </a:prstGeom>
          <a:solidFill>
            <a:srgbClr val="0070C0"/>
          </a:solidFill>
          <a:ln w="9525" cap="flat" cmpd="sng" algn="ctr">
            <a:noFill/>
            <a:prstDash val="solid"/>
            <a:headEnd type="none" w="med" len="med"/>
            <a:tailEnd type="none" w="med" len="med"/>
          </a:ln>
          <a:effectLst/>
        </p:spPr>
        <p:txBody>
          <a:bodyPr vert="horz" wrap="square" lIns="89615" tIns="89615" rIns="89615" bIns="89615" numCol="1" rtlCol="0" anchor="b" anchorCtr="0" compatLnSpc="1">
            <a:prstTxWarp prst="textNoShape">
              <a:avLst/>
            </a:prstTxWarp>
          </a:bodyPr>
          <a:lstStyle/>
          <a:p>
            <a:pPr defTabSz="896245">
              <a:lnSpc>
                <a:spcPct val="90000"/>
              </a:lnSpc>
              <a:buSzPct val="90000"/>
              <a:defRPr/>
            </a:pPr>
            <a:r>
              <a:rPr lang="en-US" sz="2157"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cxnSp>
        <p:nvCxnSpPr>
          <p:cNvPr id="49" name="Straight Connector 48">
            <a:extLst>
              <a:ext uri="{FF2B5EF4-FFF2-40B4-BE49-F238E27FC236}">
                <a16:creationId xmlns:a16="http://schemas.microsoft.com/office/drawing/2014/main" id="{B6A4B3F8-3225-4345-BD0E-A24301B93EFA}"/>
              </a:ext>
            </a:extLst>
          </p:cNvPr>
          <p:cNvCxnSpPr>
            <a:stCxn id="52" idx="3"/>
            <a:endCxn id="55" idx="1"/>
          </p:cNvCxnSpPr>
          <p:nvPr/>
        </p:nvCxnSpPr>
        <p:spPr>
          <a:xfrm>
            <a:off x="8655249" y="3414466"/>
            <a:ext cx="45642" cy="3305"/>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BF14FF-5C69-4E09-B79D-2A0BB8F13582}"/>
              </a:ext>
            </a:extLst>
          </p:cNvPr>
          <p:cNvCxnSpPr>
            <a:stCxn id="52" idx="2"/>
            <a:endCxn id="53" idx="0"/>
          </p:cNvCxnSpPr>
          <p:nvPr/>
        </p:nvCxnSpPr>
        <p:spPr>
          <a:xfrm>
            <a:off x="8424457" y="3645257"/>
            <a:ext cx="2045" cy="129784"/>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CBD93964-C76D-4AC0-B8F8-C88C23F8D480}"/>
              </a:ext>
            </a:extLst>
          </p:cNvPr>
          <p:cNvPicPr>
            <a:picLocks noChangeAspect="1"/>
          </p:cNvPicPr>
          <p:nvPr/>
        </p:nvPicPr>
        <p:blipFill>
          <a:blip r:embed="rId3">
            <a:biLevel thresh="25000"/>
          </a:blip>
          <a:stretch>
            <a:fillRect/>
          </a:stretch>
        </p:blipFill>
        <p:spPr>
          <a:xfrm>
            <a:off x="9853761" y="3255659"/>
            <a:ext cx="653206" cy="550985"/>
          </a:xfrm>
          <a:prstGeom prst="rect">
            <a:avLst/>
          </a:prstGeom>
        </p:spPr>
      </p:pic>
      <p:pic>
        <p:nvPicPr>
          <p:cNvPr id="52" name="Picture 51">
            <a:extLst>
              <a:ext uri="{FF2B5EF4-FFF2-40B4-BE49-F238E27FC236}">
                <a16:creationId xmlns:a16="http://schemas.microsoft.com/office/drawing/2014/main" id="{A5F6490C-0C9F-4662-8C63-1391D34D9BF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193665" y="3183673"/>
            <a:ext cx="461584" cy="461584"/>
          </a:xfrm>
          <a:prstGeom prst="rect">
            <a:avLst/>
          </a:prstGeom>
          <a:ln>
            <a:noFill/>
          </a:ln>
        </p:spPr>
      </p:pic>
      <p:pic>
        <p:nvPicPr>
          <p:cNvPr id="53" name="Picture 52">
            <a:extLst>
              <a:ext uri="{FF2B5EF4-FFF2-40B4-BE49-F238E27FC236}">
                <a16:creationId xmlns:a16="http://schemas.microsoft.com/office/drawing/2014/main" id="{D6903A8D-1604-47B5-974C-AF41430928E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195710" y="3775041"/>
            <a:ext cx="461584" cy="461584"/>
          </a:xfrm>
          <a:prstGeom prst="rect">
            <a:avLst/>
          </a:prstGeom>
          <a:ln>
            <a:noFill/>
          </a:ln>
        </p:spPr>
      </p:pic>
      <p:pic>
        <p:nvPicPr>
          <p:cNvPr id="54" name="Picture 53">
            <a:extLst>
              <a:ext uri="{FF2B5EF4-FFF2-40B4-BE49-F238E27FC236}">
                <a16:creationId xmlns:a16="http://schemas.microsoft.com/office/drawing/2014/main" id="{F3FBD0C7-ABB1-4FBE-846A-2AACF5D7D08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679282" y="3780261"/>
            <a:ext cx="461584" cy="461584"/>
          </a:xfrm>
          <a:prstGeom prst="rect">
            <a:avLst/>
          </a:prstGeom>
        </p:spPr>
      </p:pic>
      <p:pic>
        <p:nvPicPr>
          <p:cNvPr id="55" name="Picture 54">
            <a:extLst>
              <a:ext uri="{FF2B5EF4-FFF2-40B4-BE49-F238E27FC236}">
                <a16:creationId xmlns:a16="http://schemas.microsoft.com/office/drawing/2014/main" id="{2B002AF9-A0D9-48E2-BD69-B65D36837CD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700891" y="3186978"/>
            <a:ext cx="461584" cy="461584"/>
          </a:xfrm>
          <a:prstGeom prst="rect">
            <a:avLst/>
          </a:prstGeom>
          <a:ln>
            <a:noFill/>
          </a:ln>
        </p:spPr>
      </p:pic>
      <p:pic>
        <p:nvPicPr>
          <p:cNvPr id="56" name="Picture 55">
            <a:extLst>
              <a:ext uri="{FF2B5EF4-FFF2-40B4-BE49-F238E27FC236}">
                <a16:creationId xmlns:a16="http://schemas.microsoft.com/office/drawing/2014/main" id="{A6DBD771-AD80-4E1A-895A-221335FF47E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64899" y="3776956"/>
            <a:ext cx="461584" cy="461584"/>
          </a:xfrm>
          <a:prstGeom prst="rect">
            <a:avLst/>
          </a:prstGeom>
        </p:spPr>
      </p:pic>
      <p:pic>
        <p:nvPicPr>
          <p:cNvPr id="57" name="Picture 56">
            <a:extLst>
              <a:ext uri="{FF2B5EF4-FFF2-40B4-BE49-F238E27FC236}">
                <a16:creationId xmlns:a16="http://schemas.microsoft.com/office/drawing/2014/main" id="{07EE6FAC-3636-4472-8047-4C04C7F9DFB7}"/>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86508" y="3183673"/>
            <a:ext cx="461584" cy="461584"/>
          </a:xfrm>
          <a:prstGeom prst="rect">
            <a:avLst/>
          </a:prstGeom>
        </p:spPr>
      </p:pic>
      <p:pic>
        <p:nvPicPr>
          <p:cNvPr id="62" name="Picture 61">
            <a:extLst>
              <a:ext uri="{FF2B5EF4-FFF2-40B4-BE49-F238E27FC236}">
                <a16:creationId xmlns:a16="http://schemas.microsoft.com/office/drawing/2014/main" id="{5858EACC-6F7C-4D27-A3EE-4E2537B57334}"/>
              </a:ext>
            </a:extLst>
          </p:cNvPr>
          <p:cNvPicPr>
            <a:picLocks noChangeAspect="1"/>
          </p:cNvPicPr>
          <p:nvPr/>
        </p:nvPicPr>
        <p:blipFill>
          <a:blip r:embed="rId5"/>
          <a:stretch>
            <a:fillRect/>
          </a:stretch>
        </p:blipFill>
        <p:spPr>
          <a:xfrm>
            <a:off x="6819176" y="3531867"/>
            <a:ext cx="739240" cy="739240"/>
          </a:xfrm>
          <a:prstGeom prst="rect">
            <a:avLst/>
          </a:prstGeom>
        </p:spPr>
      </p:pic>
      <p:sp>
        <p:nvSpPr>
          <p:cNvPr id="64" name="TextBox 63">
            <a:extLst>
              <a:ext uri="{FF2B5EF4-FFF2-40B4-BE49-F238E27FC236}">
                <a16:creationId xmlns:a16="http://schemas.microsoft.com/office/drawing/2014/main" id="{A047B79C-64C6-48E1-8E2C-0F87E7B3F62F}"/>
              </a:ext>
            </a:extLst>
          </p:cNvPr>
          <p:cNvSpPr txBox="1"/>
          <p:nvPr/>
        </p:nvSpPr>
        <p:spPr>
          <a:xfrm>
            <a:off x="7534344" y="4902434"/>
            <a:ext cx="1308214" cy="407388"/>
          </a:xfrm>
          <a:prstGeom prst="rect">
            <a:avLst/>
          </a:prstGeom>
          <a:noFill/>
          <a:ln>
            <a:noFill/>
          </a:ln>
        </p:spPr>
        <p:txBody>
          <a:bodyPr wrap="square" lIns="134499" tIns="107599" rIns="134499" bIns="107599" rtlCol="0">
            <a:spAutoFit/>
          </a:bodyPr>
          <a:lstStyle/>
          <a:p>
            <a:pPr defTabSz="896386">
              <a:lnSpc>
                <a:spcPct val="90000"/>
              </a:lnSpc>
              <a:defRPr/>
            </a:pPr>
            <a:r>
              <a:rPr lang="en-US" sz="1372" kern="0" dirty="0">
                <a:solidFill>
                  <a:srgbClr val="292929"/>
                </a:solidFill>
              </a:rPr>
              <a:t>East US</a:t>
            </a:r>
          </a:p>
        </p:txBody>
      </p:sp>
      <p:sp>
        <p:nvSpPr>
          <p:cNvPr id="66" name="TextBox 65">
            <a:extLst>
              <a:ext uri="{FF2B5EF4-FFF2-40B4-BE49-F238E27FC236}">
                <a16:creationId xmlns:a16="http://schemas.microsoft.com/office/drawing/2014/main" id="{1BABB371-0E56-4103-BEF7-5FF8383E3361}"/>
              </a:ext>
            </a:extLst>
          </p:cNvPr>
          <p:cNvSpPr txBox="1"/>
          <p:nvPr/>
        </p:nvSpPr>
        <p:spPr>
          <a:xfrm>
            <a:off x="3371838" y="2243640"/>
            <a:ext cx="3306581" cy="706097"/>
          </a:xfrm>
          <a:prstGeom prst="rect">
            <a:avLst/>
          </a:prstGeom>
          <a:noFill/>
        </p:spPr>
        <p:txBody>
          <a:bodyPr wrap="square" lIns="134499" tIns="107599" rIns="134499" bIns="107599" rtlCol="0">
            <a:spAutoFit/>
          </a:bodyPr>
          <a:lstStyle/>
          <a:p>
            <a:pPr defTabSz="896386">
              <a:lnSpc>
                <a:spcPct val="90000"/>
              </a:lnSpc>
              <a:defRPr/>
            </a:pPr>
            <a:r>
              <a:rPr lang="en-US" sz="1765" kern="0" dirty="0">
                <a:gradFill>
                  <a:gsLst>
                    <a:gs pos="2917">
                      <a:srgbClr val="292929"/>
                    </a:gs>
                    <a:gs pos="30000">
                      <a:srgbClr val="292929"/>
                    </a:gs>
                  </a:gsLst>
                  <a:lin ang="5400000" scaled="0"/>
                </a:gradFill>
              </a:rPr>
              <a:t>3 Copies Locally Redundant per disk</a:t>
            </a:r>
          </a:p>
        </p:txBody>
      </p:sp>
      <p:sp>
        <p:nvSpPr>
          <p:cNvPr id="67" name="Rectangle 66">
            <a:extLst>
              <a:ext uri="{FF2B5EF4-FFF2-40B4-BE49-F238E27FC236}">
                <a16:creationId xmlns:a16="http://schemas.microsoft.com/office/drawing/2014/main" id="{65E375A4-4386-4464-9B1D-D181B13D3E9E}"/>
              </a:ext>
            </a:extLst>
          </p:cNvPr>
          <p:cNvSpPr/>
          <p:nvPr/>
        </p:nvSpPr>
        <p:spPr bwMode="auto">
          <a:xfrm>
            <a:off x="4024684" y="3121314"/>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8" name="Rectangle 67">
            <a:extLst>
              <a:ext uri="{FF2B5EF4-FFF2-40B4-BE49-F238E27FC236}">
                <a16:creationId xmlns:a16="http://schemas.microsoft.com/office/drawing/2014/main" id="{2B6513BC-72FD-4520-ADC0-2E185CCFC1CB}"/>
              </a:ext>
            </a:extLst>
          </p:cNvPr>
          <p:cNvSpPr/>
          <p:nvPr/>
        </p:nvSpPr>
        <p:spPr bwMode="auto">
          <a:xfrm>
            <a:off x="4029912" y="3737596"/>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9" name="Rectangle 68">
            <a:extLst>
              <a:ext uri="{FF2B5EF4-FFF2-40B4-BE49-F238E27FC236}">
                <a16:creationId xmlns:a16="http://schemas.microsoft.com/office/drawing/2014/main" id="{E6F7802A-7108-48B4-B734-EDD3D05B0BB0}"/>
              </a:ext>
            </a:extLst>
          </p:cNvPr>
          <p:cNvSpPr/>
          <p:nvPr/>
        </p:nvSpPr>
        <p:spPr bwMode="auto">
          <a:xfrm>
            <a:off x="4530482" y="3121314"/>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3" name="Rectangle 72">
            <a:extLst>
              <a:ext uri="{FF2B5EF4-FFF2-40B4-BE49-F238E27FC236}">
                <a16:creationId xmlns:a16="http://schemas.microsoft.com/office/drawing/2014/main" id="{D14ED1A4-7AF7-4DA5-992B-C726CE16A46A}"/>
              </a:ext>
            </a:extLst>
          </p:cNvPr>
          <p:cNvSpPr/>
          <p:nvPr/>
        </p:nvSpPr>
        <p:spPr bwMode="auto">
          <a:xfrm>
            <a:off x="8188451" y="3131570"/>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4" name="Rectangle 73">
            <a:extLst>
              <a:ext uri="{FF2B5EF4-FFF2-40B4-BE49-F238E27FC236}">
                <a16:creationId xmlns:a16="http://schemas.microsoft.com/office/drawing/2014/main" id="{866CBB40-C197-4F8C-8AF4-DC56D9317C80}"/>
              </a:ext>
            </a:extLst>
          </p:cNvPr>
          <p:cNvSpPr/>
          <p:nvPr/>
        </p:nvSpPr>
        <p:spPr bwMode="auto">
          <a:xfrm>
            <a:off x="8687480" y="3121313"/>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7" name="Rectangle 76">
            <a:extLst>
              <a:ext uri="{FF2B5EF4-FFF2-40B4-BE49-F238E27FC236}">
                <a16:creationId xmlns:a16="http://schemas.microsoft.com/office/drawing/2014/main" id="{FCF918DE-EE90-4119-9F83-E3E5B55944E8}"/>
              </a:ext>
            </a:extLst>
          </p:cNvPr>
          <p:cNvSpPr/>
          <p:nvPr/>
        </p:nvSpPr>
        <p:spPr bwMode="auto">
          <a:xfrm>
            <a:off x="8188451" y="3730620"/>
            <a:ext cx="448212" cy="565790"/>
          </a:xfrm>
          <a:prstGeom prst="rect">
            <a:avLst/>
          </a:prstGeom>
          <a:no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92" name="Group 91">
            <a:extLst>
              <a:ext uri="{FF2B5EF4-FFF2-40B4-BE49-F238E27FC236}">
                <a16:creationId xmlns:a16="http://schemas.microsoft.com/office/drawing/2014/main" id="{5FBAE609-3EC8-4A82-A9C7-9405B95CFD85}"/>
              </a:ext>
            </a:extLst>
          </p:cNvPr>
          <p:cNvGrpSpPr/>
          <p:nvPr/>
        </p:nvGrpSpPr>
        <p:grpSpPr>
          <a:xfrm>
            <a:off x="9035029" y="476235"/>
            <a:ext cx="851604" cy="631855"/>
            <a:chOff x="10332992" y="479425"/>
            <a:chExt cx="868680" cy="644525"/>
          </a:xfrm>
        </p:grpSpPr>
        <p:sp>
          <p:nvSpPr>
            <p:cNvPr id="93" name="TextBox 92">
              <a:extLst>
                <a:ext uri="{FF2B5EF4-FFF2-40B4-BE49-F238E27FC236}">
                  <a16:creationId xmlns:a16="http://schemas.microsoft.com/office/drawing/2014/main" id="{30C1D339-A49F-4782-BB33-828DECE90226}"/>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Storage</a:t>
              </a:r>
            </a:p>
          </p:txBody>
        </p:sp>
        <p:sp>
          <p:nvSpPr>
            <p:cNvPr id="94" name="Freeform 9">
              <a:extLst>
                <a:ext uri="{FF2B5EF4-FFF2-40B4-BE49-F238E27FC236}">
                  <a16:creationId xmlns:a16="http://schemas.microsoft.com/office/drawing/2014/main" id="{143363DE-DC6F-4AD6-921D-B35BD6C24FB1}"/>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95" name="Group 94">
            <a:extLst>
              <a:ext uri="{FF2B5EF4-FFF2-40B4-BE49-F238E27FC236}">
                <a16:creationId xmlns:a16="http://schemas.microsoft.com/office/drawing/2014/main" id="{18C8420F-16D4-4CB8-BAC9-95D5E52B28D5}"/>
              </a:ext>
            </a:extLst>
          </p:cNvPr>
          <p:cNvGrpSpPr/>
          <p:nvPr/>
        </p:nvGrpSpPr>
        <p:grpSpPr>
          <a:xfrm>
            <a:off x="9886743" y="476234"/>
            <a:ext cx="941117" cy="634968"/>
            <a:chOff x="11201784" y="479425"/>
            <a:chExt cx="959988" cy="647700"/>
          </a:xfrm>
        </p:grpSpPr>
        <p:sp>
          <p:nvSpPr>
            <p:cNvPr id="96" name="TextBox 95">
              <a:extLst>
                <a:ext uri="{FF2B5EF4-FFF2-40B4-BE49-F238E27FC236}">
                  <a16:creationId xmlns:a16="http://schemas.microsoft.com/office/drawing/2014/main" id="{6B952348-7870-42F5-8873-E4D64B906732}"/>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97" name="Freeform 13">
              <a:extLst>
                <a:ext uri="{FF2B5EF4-FFF2-40B4-BE49-F238E27FC236}">
                  <a16:creationId xmlns:a16="http://schemas.microsoft.com/office/drawing/2014/main" id="{BB22581D-0F62-4599-99A2-7C9AA9447B6D}"/>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98" name="TextBox 97">
            <a:extLst>
              <a:ext uri="{FF2B5EF4-FFF2-40B4-BE49-F238E27FC236}">
                <a16:creationId xmlns:a16="http://schemas.microsoft.com/office/drawing/2014/main" id="{AE04A9B0-7839-4EBC-856E-C961C8332C6C}"/>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9" name="Freeform 5">
            <a:extLst>
              <a:ext uri="{FF2B5EF4-FFF2-40B4-BE49-F238E27FC236}">
                <a16:creationId xmlns:a16="http://schemas.microsoft.com/office/drawing/2014/main" id="{81FAE705-CF3D-440A-AEA2-07C8F10488F5}"/>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100" name="Rectangle 99">
            <a:extLst>
              <a:ext uri="{FF2B5EF4-FFF2-40B4-BE49-F238E27FC236}">
                <a16:creationId xmlns:a16="http://schemas.microsoft.com/office/drawing/2014/main" id="{9E10B294-CE6C-4964-B24F-72459232CE1E}"/>
              </a:ext>
            </a:extLst>
          </p:cNvPr>
          <p:cNvSpPr/>
          <p:nvPr/>
        </p:nvSpPr>
        <p:spPr bwMode="auto">
          <a:xfrm>
            <a:off x="9033216"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101" name="Group 100">
            <a:extLst>
              <a:ext uri="{FF2B5EF4-FFF2-40B4-BE49-F238E27FC236}">
                <a16:creationId xmlns:a16="http://schemas.microsoft.com/office/drawing/2014/main" id="{8CBB7184-785B-414C-925F-D808266ACA90}"/>
              </a:ext>
            </a:extLst>
          </p:cNvPr>
          <p:cNvGrpSpPr/>
          <p:nvPr/>
        </p:nvGrpSpPr>
        <p:grpSpPr>
          <a:xfrm>
            <a:off x="8253196" y="470488"/>
            <a:ext cx="851604" cy="631855"/>
            <a:chOff x="9418637" y="479425"/>
            <a:chExt cx="868680" cy="644525"/>
          </a:xfrm>
        </p:grpSpPr>
        <p:sp>
          <p:nvSpPr>
            <p:cNvPr id="102" name="TextBox 101">
              <a:extLst>
                <a:ext uri="{FF2B5EF4-FFF2-40B4-BE49-F238E27FC236}">
                  <a16:creationId xmlns:a16="http://schemas.microsoft.com/office/drawing/2014/main" id="{3EF396E7-A032-405B-8E98-FA1B8BF9E34D}"/>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03" name="Freeform 5">
              <a:extLst>
                <a:ext uri="{FF2B5EF4-FFF2-40B4-BE49-F238E27FC236}">
                  <a16:creationId xmlns:a16="http://schemas.microsoft.com/office/drawing/2014/main" id="{A35A3582-93CE-46EF-87E1-BF7660B80ABF}"/>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Tree>
    <p:extLst>
      <p:ext uri="{BB962C8B-B14F-4D97-AF65-F5344CB8AC3E}">
        <p14:creationId xmlns:p14="http://schemas.microsoft.com/office/powerpoint/2010/main" val="332877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50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8" grpId="0" animBg="1"/>
      <p:bldP spid="64" grpId="0"/>
      <p:bldP spid="66" grpId="0"/>
      <p:bldP spid="67" grpId="0" animBg="1"/>
      <p:bldP spid="68" grpId="0" animBg="1"/>
      <p:bldP spid="69" grpId="0" animBg="1"/>
      <p:bldP spid="73" grpId="0" animBg="1"/>
      <p:bldP spid="74" grpId="0" animBg="1"/>
      <p:bldP spid="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a:extLst>
              <a:ext uri="{FF2B5EF4-FFF2-40B4-BE49-F238E27FC236}">
                <a16:creationId xmlns:a16="http://schemas.microsoft.com/office/drawing/2014/main" id="{C2B9A76D-0E0C-4E22-BA35-EA9D865136B9}"/>
              </a:ext>
            </a:extLst>
          </p:cNvPr>
          <p:cNvSpPr>
            <a:spLocks noGrp="1"/>
          </p:cNvSpPr>
          <p:nvPr>
            <p:ph type="title"/>
          </p:nvPr>
        </p:nvSpPr>
        <p:spPr/>
        <p:txBody>
          <a:bodyPr/>
          <a:lstStyle/>
          <a:p>
            <a:r>
              <a:rPr lang="en-US" sz="3921" dirty="0"/>
              <a:t>Virtual Machine Storage Basics</a:t>
            </a:r>
          </a:p>
        </p:txBody>
      </p:sp>
      <p:sp>
        <p:nvSpPr>
          <p:cNvPr id="58" name="Rounded Rectangle 4">
            <a:extLst>
              <a:ext uri="{FF2B5EF4-FFF2-40B4-BE49-F238E27FC236}">
                <a16:creationId xmlns:a16="http://schemas.microsoft.com/office/drawing/2014/main" id="{E0403699-086E-481E-9927-C16F031B31EC}"/>
              </a:ext>
            </a:extLst>
          </p:cNvPr>
          <p:cNvSpPr/>
          <p:nvPr/>
        </p:nvSpPr>
        <p:spPr bwMode="auto">
          <a:xfrm>
            <a:off x="1240366" y="4645470"/>
            <a:ext cx="2285883" cy="1267510"/>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39891" fontAlgn="base">
              <a:spcBef>
                <a:spcPct val="0"/>
              </a:spcBef>
              <a:spcAft>
                <a:spcPts val="588"/>
              </a:spcAft>
            </a:pPr>
            <a:r>
              <a:rPr lang="en-US" sz="196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Files</a:t>
            </a:r>
          </a:p>
          <a:p>
            <a:pPr marL="74699" indent="-74699" defTabSz="839891" fontAlgn="base">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“SMB File Share”</a:t>
            </a:r>
          </a:p>
          <a:p>
            <a:pPr marL="74699" indent="-74699" defTabSz="839891" fontAlgn="base">
              <a:spcBef>
                <a:spcPct val="0"/>
              </a:spcBef>
              <a:spcAft>
                <a:spcPts val="588"/>
              </a:spcAft>
            </a:pPr>
            <a:r>
              <a:rPr lang="en-US" sz="1568" kern="0" dirty="0">
                <a:gradFill>
                  <a:gsLst>
                    <a:gs pos="0">
                      <a:srgbClr val="FFFFFF"/>
                    </a:gs>
                    <a:gs pos="100000">
                      <a:srgbClr val="FFFFFF"/>
                    </a:gs>
                  </a:gsLst>
                  <a:lin ang="5400000" scaled="0"/>
                </a:gradFill>
                <a:ea typeface="Segoe UI" pitchFamily="34" charset="0"/>
                <a:cs typeface="Segoe UI" pitchFamily="34" charset="0"/>
              </a:rPr>
              <a:t>SMB 3.0</a:t>
            </a:r>
          </a:p>
          <a:p>
            <a:pPr defTabSz="839891" fontAlgn="base">
              <a:spcBef>
                <a:spcPct val="0"/>
              </a:spcBef>
              <a:spcAft>
                <a:spcPts val="588"/>
              </a:spcAft>
            </a:pP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ounded Rectangle 5">
            <a:extLst>
              <a:ext uri="{FF2B5EF4-FFF2-40B4-BE49-F238E27FC236}">
                <a16:creationId xmlns:a16="http://schemas.microsoft.com/office/drawing/2014/main" id="{D48A6164-88E3-4FCA-A920-FFF1DBB64E69}"/>
              </a:ext>
            </a:extLst>
          </p:cNvPr>
          <p:cNvSpPr/>
          <p:nvPr/>
        </p:nvSpPr>
        <p:spPr bwMode="auto">
          <a:xfrm>
            <a:off x="1240366" y="3204894"/>
            <a:ext cx="2285883" cy="1306484"/>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39891" fontAlgn="base">
              <a:spcBef>
                <a:spcPct val="0"/>
              </a:spcBef>
              <a:spcAft>
                <a:spcPts val="588"/>
              </a:spcAft>
            </a:pPr>
            <a:r>
              <a:rPr lang="en-US" sz="196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Standard disks</a:t>
            </a:r>
          </a:p>
          <a:p>
            <a:pPr defTabSz="839891" fontAlgn="base">
              <a:spcBef>
                <a:spcPct val="0"/>
              </a:spcBef>
              <a:spcAft>
                <a:spcPts val="588"/>
              </a:spcAft>
            </a:pPr>
            <a:r>
              <a:rPr lang="en-US" sz="1274" kern="0" dirty="0">
                <a:gradFill>
                  <a:gsLst>
                    <a:gs pos="0">
                      <a:srgbClr val="FFFFFF"/>
                    </a:gs>
                    <a:gs pos="100000">
                      <a:srgbClr val="FFFFFF"/>
                    </a:gs>
                  </a:gsLst>
                  <a:lin ang="5400000" scaled="0"/>
                </a:gradFill>
                <a:cs typeface="Segoe UI" pitchFamily="34" charset="0"/>
              </a:rPr>
              <a:t>Magnetic disks, HDD based. Up to 500 IOPs/disk </a:t>
            </a:r>
          </a:p>
        </p:txBody>
      </p:sp>
      <p:sp>
        <p:nvSpPr>
          <p:cNvPr id="61" name="Rounded Rectangle 24">
            <a:extLst>
              <a:ext uri="{FF2B5EF4-FFF2-40B4-BE49-F238E27FC236}">
                <a16:creationId xmlns:a16="http://schemas.microsoft.com/office/drawing/2014/main" id="{F39D4B95-F823-448C-86FD-A2B8D3BAE6FE}"/>
              </a:ext>
            </a:extLst>
          </p:cNvPr>
          <p:cNvSpPr/>
          <p:nvPr/>
        </p:nvSpPr>
        <p:spPr bwMode="auto">
          <a:xfrm>
            <a:off x="1240366" y="1804366"/>
            <a:ext cx="2285883" cy="126993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39891" fontAlgn="base">
              <a:spcBef>
                <a:spcPct val="0"/>
              </a:spcBef>
              <a:spcAft>
                <a:spcPts val="588"/>
              </a:spcAft>
            </a:pPr>
            <a:r>
              <a:rPr lang="en-US" sz="1961"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Premium disks</a:t>
            </a:r>
          </a:p>
          <a:p>
            <a:pPr defTabSz="839891" fontAlgn="base">
              <a:spcBef>
                <a:spcPct val="0"/>
              </a:spcBef>
              <a:spcAft>
                <a:spcPts val="588"/>
              </a:spcAft>
            </a:pPr>
            <a:r>
              <a:rPr lang="en-US" sz="1372" kern="0" dirty="0">
                <a:gradFill>
                  <a:gsLst>
                    <a:gs pos="0">
                      <a:srgbClr val="FFFFFF"/>
                    </a:gs>
                    <a:gs pos="100000">
                      <a:srgbClr val="FFFFFF"/>
                    </a:gs>
                  </a:gsLst>
                  <a:lin ang="5400000" scaled="0"/>
                </a:gradFill>
                <a:ea typeface="Segoe UI" pitchFamily="34" charset="0"/>
                <a:cs typeface="Segoe UI" pitchFamily="34" charset="0"/>
              </a:rPr>
              <a:t>SSD based, high IOPS, low latency</a:t>
            </a:r>
          </a:p>
          <a:p>
            <a:pPr defTabSz="839891" fontAlgn="base">
              <a:spcBef>
                <a:spcPct val="0"/>
              </a:spcBef>
              <a:spcAft>
                <a:spcPts val="588"/>
              </a:spcAft>
            </a:pPr>
            <a:r>
              <a:rPr lang="en-US" sz="1274" kern="0" dirty="0">
                <a:gradFill>
                  <a:gsLst>
                    <a:gs pos="0">
                      <a:srgbClr val="FFFFFF"/>
                    </a:gs>
                    <a:gs pos="100000">
                      <a:srgbClr val="FFFFFF"/>
                    </a:gs>
                  </a:gsLst>
                  <a:lin ang="5400000" scaled="0"/>
                </a:gradFill>
                <a:ea typeface="Segoe UI" pitchFamily="34" charset="0"/>
                <a:cs typeface="Segoe UI" pitchFamily="34" charset="0"/>
              </a:rPr>
              <a:t>Up to 64 TB, 80000 IOPs </a:t>
            </a:r>
          </a:p>
        </p:txBody>
      </p:sp>
      <p:pic>
        <p:nvPicPr>
          <p:cNvPr id="8" name="Picture 7">
            <a:extLst>
              <a:ext uri="{FF2B5EF4-FFF2-40B4-BE49-F238E27FC236}">
                <a16:creationId xmlns:a16="http://schemas.microsoft.com/office/drawing/2014/main" id="{834C5690-93C0-4748-977E-ADF049A5AD19}"/>
              </a:ext>
            </a:extLst>
          </p:cNvPr>
          <p:cNvPicPr>
            <a:picLocks noChangeAspect="1"/>
          </p:cNvPicPr>
          <p:nvPr/>
        </p:nvPicPr>
        <p:blipFill>
          <a:blip r:embed="rId3"/>
          <a:stretch>
            <a:fillRect/>
          </a:stretch>
        </p:blipFill>
        <p:spPr>
          <a:xfrm>
            <a:off x="203753" y="4879039"/>
            <a:ext cx="764951" cy="764951"/>
          </a:xfrm>
          <a:prstGeom prst="rect">
            <a:avLst/>
          </a:prstGeom>
        </p:spPr>
      </p:pic>
      <p:pic>
        <p:nvPicPr>
          <p:cNvPr id="12" name="Picture 11">
            <a:extLst>
              <a:ext uri="{FF2B5EF4-FFF2-40B4-BE49-F238E27FC236}">
                <a16:creationId xmlns:a16="http://schemas.microsoft.com/office/drawing/2014/main" id="{0CB9670B-72DE-4A6A-A45F-D0D459189C06}"/>
              </a:ext>
            </a:extLst>
          </p:cNvPr>
          <p:cNvPicPr>
            <a:picLocks noChangeAspect="1"/>
          </p:cNvPicPr>
          <p:nvPr/>
        </p:nvPicPr>
        <p:blipFill>
          <a:blip r:embed="rId4"/>
          <a:stretch>
            <a:fillRect/>
          </a:stretch>
        </p:blipFill>
        <p:spPr>
          <a:xfrm>
            <a:off x="203753" y="3483306"/>
            <a:ext cx="764951" cy="764951"/>
          </a:xfrm>
          <a:prstGeom prst="rect">
            <a:avLst/>
          </a:prstGeom>
        </p:spPr>
      </p:pic>
      <p:pic>
        <p:nvPicPr>
          <p:cNvPr id="15" name="Picture 14">
            <a:extLst>
              <a:ext uri="{FF2B5EF4-FFF2-40B4-BE49-F238E27FC236}">
                <a16:creationId xmlns:a16="http://schemas.microsoft.com/office/drawing/2014/main" id="{CD8F301F-AD66-4597-B9CB-79ED6E5F5EB7}"/>
              </a:ext>
            </a:extLst>
          </p:cNvPr>
          <p:cNvPicPr>
            <a:picLocks noChangeAspect="1"/>
          </p:cNvPicPr>
          <p:nvPr/>
        </p:nvPicPr>
        <p:blipFill>
          <a:blip r:embed="rId4"/>
          <a:stretch>
            <a:fillRect/>
          </a:stretch>
        </p:blipFill>
        <p:spPr>
          <a:xfrm>
            <a:off x="206598" y="2087573"/>
            <a:ext cx="764951" cy="764951"/>
          </a:xfrm>
          <a:prstGeom prst="rect">
            <a:avLst/>
          </a:prstGeom>
        </p:spPr>
      </p:pic>
      <p:sp>
        <p:nvSpPr>
          <p:cNvPr id="63" name="Text Placeholder 2">
            <a:extLst>
              <a:ext uri="{FF2B5EF4-FFF2-40B4-BE49-F238E27FC236}">
                <a16:creationId xmlns:a16="http://schemas.microsoft.com/office/drawing/2014/main" id="{136E3FD4-9D09-4769-A55A-2276DECE2B9B}"/>
              </a:ext>
            </a:extLst>
          </p:cNvPr>
          <p:cNvSpPr txBox="1">
            <a:spLocks/>
          </p:cNvSpPr>
          <p:nvPr/>
        </p:nvSpPr>
        <p:spPr>
          <a:xfrm>
            <a:off x="3630832" y="3356272"/>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Appropriate for web and application servers that do not have a dependency on high IOPs or low latency storage.</a:t>
            </a:r>
          </a:p>
        </p:txBody>
      </p:sp>
      <p:sp>
        <p:nvSpPr>
          <p:cNvPr id="65" name="Text Placeholder 2">
            <a:extLst>
              <a:ext uri="{FF2B5EF4-FFF2-40B4-BE49-F238E27FC236}">
                <a16:creationId xmlns:a16="http://schemas.microsoft.com/office/drawing/2014/main" id="{3E42983A-570D-44D4-BF21-C612D9D1AC21}"/>
              </a:ext>
            </a:extLst>
          </p:cNvPr>
          <p:cNvSpPr txBox="1">
            <a:spLocks/>
          </p:cNvSpPr>
          <p:nvPr/>
        </p:nvSpPr>
        <p:spPr>
          <a:xfrm>
            <a:off x="3705534" y="1937470"/>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Appropriate for data base, file servers, and interactive applications that have a dependency on high IOPs and low latency storage.</a:t>
            </a:r>
          </a:p>
        </p:txBody>
      </p:sp>
      <p:sp>
        <p:nvSpPr>
          <p:cNvPr id="70" name="Text Placeholder 2">
            <a:extLst>
              <a:ext uri="{FF2B5EF4-FFF2-40B4-BE49-F238E27FC236}">
                <a16:creationId xmlns:a16="http://schemas.microsoft.com/office/drawing/2014/main" id="{424B98A9-E72B-4733-AE5F-80D43CCE009A}"/>
              </a:ext>
            </a:extLst>
          </p:cNvPr>
          <p:cNvSpPr txBox="1">
            <a:spLocks/>
          </p:cNvSpPr>
          <p:nvPr/>
        </p:nvSpPr>
        <p:spPr>
          <a:xfrm>
            <a:off x="3630832" y="4777361"/>
            <a:ext cx="7993121" cy="10037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Shared storage (read/write multiple virtual machines), replace file servers, support legacy applications and support lift and shift style workloads</a:t>
            </a:r>
          </a:p>
        </p:txBody>
      </p:sp>
      <p:grpSp>
        <p:nvGrpSpPr>
          <p:cNvPr id="71" name="Group 70">
            <a:extLst>
              <a:ext uri="{FF2B5EF4-FFF2-40B4-BE49-F238E27FC236}">
                <a16:creationId xmlns:a16="http://schemas.microsoft.com/office/drawing/2014/main" id="{EF57195B-B1BF-4ED6-9DCF-627752FDDDDF}"/>
              </a:ext>
            </a:extLst>
          </p:cNvPr>
          <p:cNvGrpSpPr/>
          <p:nvPr/>
        </p:nvGrpSpPr>
        <p:grpSpPr>
          <a:xfrm>
            <a:off x="9035029" y="476235"/>
            <a:ext cx="851604" cy="631855"/>
            <a:chOff x="10332992" y="479425"/>
            <a:chExt cx="868680" cy="644525"/>
          </a:xfrm>
        </p:grpSpPr>
        <p:sp>
          <p:nvSpPr>
            <p:cNvPr id="72" name="TextBox 71">
              <a:extLst>
                <a:ext uri="{FF2B5EF4-FFF2-40B4-BE49-F238E27FC236}">
                  <a16:creationId xmlns:a16="http://schemas.microsoft.com/office/drawing/2014/main" id="{63D6A248-6EFB-4C1F-8414-27F758CDA044}"/>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Storage</a:t>
              </a:r>
            </a:p>
          </p:txBody>
        </p:sp>
        <p:sp>
          <p:nvSpPr>
            <p:cNvPr id="75" name="Freeform 9">
              <a:extLst>
                <a:ext uri="{FF2B5EF4-FFF2-40B4-BE49-F238E27FC236}">
                  <a16:creationId xmlns:a16="http://schemas.microsoft.com/office/drawing/2014/main" id="{4C654496-5622-4197-BF2A-5A780331243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76" name="Group 75">
            <a:extLst>
              <a:ext uri="{FF2B5EF4-FFF2-40B4-BE49-F238E27FC236}">
                <a16:creationId xmlns:a16="http://schemas.microsoft.com/office/drawing/2014/main" id="{C56F455B-6E88-409B-AB74-A6FF894E365E}"/>
              </a:ext>
            </a:extLst>
          </p:cNvPr>
          <p:cNvGrpSpPr/>
          <p:nvPr/>
        </p:nvGrpSpPr>
        <p:grpSpPr>
          <a:xfrm>
            <a:off x="9886743" y="476234"/>
            <a:ext cx="941117" cy="634968"/>
            <a:chOff x="11201784" y="479425"/>
            <a:chExt cx="959988" cy="647700"/>
          </a:xfrm>
        </p:grpSpPr>
        <p:sp>
          <p:nvSpPr>
            <p:cNvPr id="78" name="TextBox 77">
              <a:extLst>
                <a:ext uri="{FF2B5EF4-FFF2-40B4-BE49-F238E27FC236}">
                  <a16:creationId xmlns:a16="http://schemas.microsoft.com/office/drawing/2014/main" id="{B2C5D684-9972-42C0-8EA0-2099EE6FC439}"/>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79" name="Freeform 13">
              <a:extLst>
                <a:ext uri="{FF2B5EF4-FFF2-40B4-BE49-F238E27FC236}">
                  <a16:creationId xmlns:a16="http://schemas.microsoft.com/office/drawing/2014/main" id="{A28DC5D0-CE30-4FD6-B76B-69239E740F3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80" name="TextBox 79">
            <a:extLst>
              <a:ext uri="{FF2B5EF4-FFF2-40B4-BE49-F238E27FC236}">
                <a16:creationId xmlns:a16="http://schemas.microsoft.com/office/drawing/2014/main" id="{A14A49A7-03C7-4AAC-A311-BBE4D8712FA1}"/>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81" name="Freeform 5">
            <a:extLst>
              <a:ext uri="{FF2B5EF4-FFF2-40B4-BE49-F238E27FC236}">
                <a16:creationId xmlns:a16="http://schemas.microsoft.com/office/drawing/2014/main" id="{6342EF46-034C-45A0-BB77-D367B8B2B68C}"/>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82" name="Rectangle 81">
            <a:extLst>
              <a:ext uri="{FF2B5EF4-FFF2-40B4-BE49-F238E27FC236}">
                <a16:creationId xmlns:a16="http://schemas.microsoft.com/office/drawing/2014/main" id="{8528B05F-0AFB-4D27-97F9-D5C3BA2189C4}"/>
              </a:ext>
            </a:extLst>
          </p:cNvPr>
          <p:cNvSpPr/>
          <p:nvPr/>
        </p:nvSpPr>
        <p:spPr bwMode="auto">
          <a:xfrm>
            <a:off x="9033216"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83" name="Group 82">
            <a:extLst>
              <a:ext uri="{FF2B5EF4-FFF2-40B4-BE49-F238E27FC236}">
                <a16:creationId xmlns:a16="http://schemas.microsoft.com/office/drawing/2014/main" id="{1FC1A740-B0B1-4AD8-BCBA-6684078E8445}"/>
              </a:ext>
            </a:extLst>
          </p:cNvPr>
          <p:cNvGrpSpPr/>
          <p:nvPr/>
        </p:nvGrpSpPr>
        <p:grpSpPr>
          <a:xfrm>
            <a:off x="8253196" y="470488"/>
            <a:ext cx="851604" cy="631855"/>
            <a:chOff x="9418637" y="479425"/>
            <a:chExt cx="868680" cy="644525"/>
          </a:xfrm>
        </p:grpSpPr>
        <p:sp>
          <p:nvSpPr>
            <p:cNvPr id="84" name="TextBox 83">
              <a:extLst>
                <a:ext uri="{FF2B5EF4-FFF2-40B4-BE49-F238E27FC236}">
                  <a16:creationId xmlns:a16="http://schemas.microsoft.com/office/drawing/2014/main" id="{DF5B22AA-A3B8-42B1-8C12-F641A0C2C6C5}"/>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85" name="Freeform 5">
              <a:extLst>
                <a:ext uri="{FF2B5EF4-FFF2-40B4-BE49-F238E27FC236}">
                  <a16:creationId xmlns:a16="http://schemas.microsoft.com/office/drawing/2014/main" id="{D13C173C-45E5-44DA-9908-2D4A3843603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Tree>
    <p:extLst>
      <p:ext uri="{BB962C8B-B14F-4D97-AF65-F5344CB8AC3E}">
        <p14:creationId xmlns:p14="http://schemas.microsoft.com/office/powerpoint/2010/main" val="116630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dirty="0"/>
              <a:t>Networking</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16891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705" dirty="0"/>
              <a:t>Azure Infrastructure Breadth</a:t>
            </a:r>
          </a:p>
        </p:txBody>
      </p:sp>
      <p:sp>
        <p:nvSpPr>
          <p:cNvPr id="3" name="Text Placeholder 2"/>
          <p:cNvSpPr>
            <a:spLocks noGrp="1"/>
          </p:cNvSpPr>
          <p:nvPr>
            <p:ph type="body" sz="quarter" idx="10"/>
          </p:nvPr>
        </p:nvSpPr>
        <p:spPr>
          <a:xfrm>
            <a:off x="455995" y="962788"/>
            <a:ext cx="11280012" cy="325858"/>
          </a:xfrm>
        </p:spPr>
        <p:txBody>
          <a:bodyPr/>
          <a:lstStyle/>
          <a:p>
            <a:pPr algn="ctr"/>
            <a:r>
              <a:rPr lang="en-US" dirty="0"/>
              <a:t>Over 100 services, continuous evolution</a:t>
            </a:r>
          </a:p>
        </p:txBody>
      </p:sp>
      <p:grpSp>
        <p:nvGrpSpPr>
          <p:cNvPr id="54" name="Group 53"/>
          <p:cNvGrpSpPr/>
          <p:nvPr/>
        </p:nvGrpSpPr>
        <p:grpSpPr>
          <a:xfrm>
            <a:off x="5208858" y="3312914"/>
            <a:ext cx="851197" cy="671998"/>
            <a:chOff x="5726434" y="1235377"/>
            <a:chExt cx="851438" cy="672188"/>
          </a:xfrm>
        </p:grpSpPr>
        <p:sp>
          <p:nvSpPr>
            <p:cNvPr id="105" name="Rectangle 104"/>
            <p:cNvSpPr/>
            <p:nvPr/>
          </p:nvSpPr>
          <p:spPr bwMode="auto">
            <a:xfrm>
              <a:off x="5726434" y="1235377"/>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Service bus</a:t>
              </a:r>
            </a:p>
          </p:txBody>
        </p:sp>
        <p:sp>
          <p:nvSpPr>
            <p:cNvPr id="114" name="L-Shape 12"/>
            <p:cNvSpPr/>
            <p:nvPr/>
          </p:nvSpPr>
          <p:spPr>
            <a:xfrm>
              <a:off x="5992593" y="1339432"/>
              <a:ext cx="319119" cy="289954"/>
            </a:xfrm>
            <a:custGeom>
              <a:avLst/>
              <a:gdLst/>
              <a:ahLst/>
              <a:cxnLst/>
              <a:rect l="l" t="t" r="r" b="b"/>
              <a:pathLst>
                <a:path w="2084586" h="1894071">
                  <a:moveTo>
                    <a:pt x="485337" y="1264369"/>
                  </a:moveTo>
                  <a:lnTo>
                    <a:pt x="672903" y="1264369"/>
                  </a:lnTo>
                  <a:lnTo>
                    <a:pt x="672903" y="1720793"/>
                  </a:lnTo>
                  <a:lnTo>
                    <a:pt x="752398" y="1720793"/>
                  </a:lnTo>
                  <a:lnTo>
                    <a:pt x="579120" y="1894071"/>
                  </a:lnTo>
                  <a:lnTo>
                    <a:pt x="405842" y="1720793"/>
                  </a:lnTo>
                  <a:lnTo>
                    <a:pt x="485337" y="1720793"/>
                  </a:lnTo>
                  <a:close/>
                  <a:moveTo>
                    <a:pt x="331797" y="999793"/>
                  </a:moveTo>
                  <a:lnTo>
                    <a:pt x="826444" y="999793"/>
                  </a:lnTo>
                  <a:lnTo>
                    <a:pt x="826444" y="1109744"/>
                  </a:lnTo>
                  <a:lnTo>
                    <a:pt x="331797" y="1109744"/>
                  </a:lnTo>
                  <a:close/>
                  <a:moveTo>
                    <a:pt x="331797" y="841330"/>
                  </a:moveTo>
                  <a:lnTo>
                    <a:pt x="826444" y="841330"/>
                  </a:lnTo>
                  <a:lnTo>
                    <a:pt x="826444" y="951281"/>
                  </a:lnTo>
                  <a:lnTo>
                    <a:pt x="331797" y="951281"/>
                  </a:lnTo>
                  <a:close/>
                  <a:moveTo>
                    <a:pt x="331797" y="682868"/>
                  </a:moveTo>
                  <a:lnTo>
                    <a:pt x="826444" y="682868"/>
                  </a:lnTo>
                  <a:lnTo>
                    <a:pt x="826444" y="792819"/>
                  </a:lnTo>
                  <a:lnTo>
                    <a:pt x="331797" y="792819"/>
                  </a:lnTo>
                  <a:close/>
                  <a:moveTo>
                    <a:pt x="723092" y="295346"/>
                  </a:moveTo>
                  <a:cubicBezTo>
                    <a:pt x="1141964" y="298315"/>
                    <a:pt x="1490793" y="568996"/>
                    <a:pt x="1573762" y="929135"/>
                  </a:cubicBezTo>
                  <a:cubicBezTo>
                    <a:pt x="1814763" y="958572"/>
                    <a:pt x="2012695" y="1067283"/>
                    <a:pt x="2079531" y="1213804"/>
                  </a:cubicBezTo>
                  <a:lnTo>
                    <a:pt x="2076926" y="1214231"/>
                  </a:lnTo>
                  <a:cubicBezTo>
                    <a:pt x="2082206" y="1218728"/>
                    <a:pt x="2084586" y="1225448"/>
                    <a:pt x="2084586" y="1232724"/>
                  </a:cubicBezTo>
                  <a:lnTo>
                    <a:pt x="2084586" y="1593670"/>
                  </a:lnTo>
                  <a:cubicBezTo>
                    <a:pt x="2084586" y="1611702"/>
                    <a:pt x="2069969" y="1626319"/>
                    <a:pt x="2051937" y="1626319"/>
                  </a:cubicBezTo>
                  <a:lnTo>
                    <a:pt x="1935052" y="1626319"/>
                  </a:lnTo>
                  <a:lnTo>
                    <a:pt x="1935051" y="1626319"/>
                  </a:lnTo>
                  <a:lnTo>
                    <a:pt x="805823" y="1626319"/>
                  </a:lnTo>
                  <a:lnTo>
                    <a:pt x="805823" y="1420840"/>
                  </a:lnTo>
                  <a:lnTo>
                    <a:pt x="1902403" y="1420840"/>
                  </a:lnTo>
                  <a:lnTo>
                    <a:pt x="1902403" y="1239177"/>
                  </a:lnTo>
                  <a:cubicBezTo>
                    <a:pt x="1830681" y="1149132"/>
                    <a:pt x="1645801" y="1089233"/>
                    <a:pt x="1438332" y="1088855"/>
                  </a:cubicBezTo>
                  <a:lnTo>
                    <a:pt x="1438336" y="1088375"/>
                  </a:lnTo>
                  <a:lnTo>
                    <a:pt x="1426991" y="1088468"/>
                  </a:lnTo>
                  <a:cubicBezTo>
                    <a:pt x="1423433" y="742809"/>
                    <a:pt x="1109554" y="463526"/>
                    <a:pt x="721680" y="460900"/>
                  </a:cubicBezTo>
                  <a:close/>
                  <a:moveTo>
                    <a:pt x="0" y="0"/>
                  </a:moveTo>
                  <a:lnTo>
                    <a:pt x="187452" y="0"/>
                  </a:lnTo>
                  <a:lnTo>
                    <a:pt x="187452" y="3"/>
                  </a:lnTo>
                  <a:lnTo>
                    <a:pt x="693420" y="3"/>
                  </a:lnTo>
                  <a:lnTo>
                    <a:pt x="693420" y="453053"/>
                  </a:lnTo>
                  <a:lnTo>
                    <a:pt x="507565" y="453053"/>
                  </a:lnTo>
                  <a:lnTo>
                    <a:pt x="507565" y="189586"/>
                  </a:lnTo>
                  <a:lnTo>
                    <a:pt x="187452" y="189586"/>
                  </a:lnTo>
                  <a:lnTo>
                    <a:pt x="187452" y="1424613"/>
                  </a:lnTo>
                  <a:lnTo>
                    <a:pt x="365760" y="1424613"/>
                  </a:lnTo>
                  <a:lnTo>
                    <a:pt x="365760" y="1626319"/>
                  </a:lnTo>
                  <a:lnTo>
                    <a:pt x="0" y="16263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5" name="Group 54"/>
          <p:cNvGrpSpPr/>
          <p:nvPr/>
        </p:nvGrpSpPr>
        <p:grpSpPr>
          <a:xfrm>
            <a:off x="6130721" y="3312914"/>
            <a:ext cx="851197" cy="671998"/>
            <a:chOff x="2032" y="4063896"/>
            <a:chExt cx="851438" cy="672188"/>
          </a:xfrm>
        </p:grpSpPr>
        <p:sp>
          <p:nvSpPr>
            <p:cNvPr id="132" name="Rectangle 131"/>
            <p:cNvSpPr/>
            <p:nvPr/>
          </p:nvSpPr>
          <p:spPr bwMode="auto">
            <a:xfrm>
              <a:off x="2032" y="4063896"/>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BizTalk</a:t>
              </a:r>
            </a:p>
          </p:txBody>
        </p:sp>
        <p:grpSp>
          <p:nvGrpSpPr>
            <p:cNvPr id="92" name="Group 91"/>
            <p:cNvGrpSpPr/>
            <p:nvPr/>
          </p:nvGrpSpPr>
          <p:grpSpPr>
            <a:xfrm>
              <a:off x="217161" y="4143178"/>
              <a:ext cx="421180" cy="379953"/>
              <a:chOff x="1302898" y="1640683"/>
              <a:chExt cx="1201027" cy="1083468"/>
            </a:xfrm>
            <a:solidFill>
              <a:schemeClr val="bg1"/>
            </a:solidFill>
          </p:grpSpPr>
          <p:sp>
            <p:nvSpPr>
              <p:cNvPr id="94" name="Freeform 93"/>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94"/>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Freeform 97"/>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0" name="Freeform 99"/>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89595" tIns="44799" rIns="89595" bIns="4479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Freeform 100"/>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599" tIns="44800" rIns="44800" bIns="8959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607"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2" name="Group 51"/>
          <p:cNvGrpSpPr/>
          <p:nvPr/>
        </p:nvGrpSpPr>
        <p:grpSpPr>
          <a:xfrm>
            <a:off x="3368562" y="3312914"/>
            <a:ext cx="851197" cy="671998"/>
            <a:chOff x="3370221" y="4171757"/>
            <a:chExt cx="851438" cy="672188"/>
          </a:xfrm>
        </p:grpSpPr>
        <p:sp>
          <p:nvSpPr>
            <p:cNvPr id="66" name="Rectangle 65"/>
            <p:cNvSpPr/>
            <p:nvPr/>
          </p:nvSpPr>
          <p:spPr bwMode="auto">
            <a:xfrm>
              <a:off x="3370221" y="4171757"/>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Backup</a:t>
              </a:r>
            </a:p>
          </p:txBody>
        </p:sp>
        <p:grpSp>
          <p:nvGrpSpPr>
            <p:cNvPr id="162" name="Group 17"/>
            <p:cNvGrpSpPr>
              <a:grpSpLocks noChangeAspect="1"/>
            </p:cNvGrpSpPr>
            <p:nvPr/>
          </p:nvGrpSpPr>
          <p:grpSpPr bwMode="auto">
            <a:xfrm>
              <a:off x="3544011" y="4208826"/>
              <a:ext cx="503859" cy="418188"/>
              <a:chOff x="1564" y="2839"/>
              <a:chExt cx="347" cy="288"/>
            </a:xfrm>
          </p:grpSpPr>
          <p:sp>
            <p:nvSpPr>
              <p:cNvPr id="163"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3" name="Group 52"/>
          <p:cNvGrpSpPr/>
          <p:nvPr/>
        </p:nvGrpSpPr>
        <p:grpSpPr>
          <a:xfrm>
            <a:off x="4288710" y="3312914"/>
            <a:ext cx="851197" cy="671998"/>
            <a:chOff x="271809" y="2720292"/>
            <a:chExt cx="851438" cy="672188"/>
          </a:xfrm>
        </p:grpSpPr>
        <p:sp>
          <p:nvSpPr>
            <p:cNvPr id="180" name="Rectangle 179"/>
            <p:cNvSpPr/>
            <p:nvPr/>
          </p:nvSpPr>
          <p:spPr bwMode="auto">
            <a:xfrm>
              <a:off x="271809" y="2720292"/>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Site Recovery</a:t>
              </a:r>
            </a:p>
          </p:txBody>
        </p:sp>
        <p:grpSp>
          <p:nvGrpSpPr>
            <p:cNvPr id="219" name="Group 17"/>
            <p:cNvGrpSpPr>
              <a:grpSpLocks noChangeAspect="1"/>
            </p:cNvGrpSpPr>
            <p:nvPr/>
          </p:nvGrpSpPr>
          <p:grpSpPr bwMode="auto">
            <a:xfrm>
              <a:off x="445599" y="2771268"/>
              <a:ext cx="503859" cy="418188"/>
              <a:chOff x="1564" y="2839"/>
              <a:chExt cx="347" cy="288"/>
            </a:xfrm>
          </p:grpSpPr>
          <p:sp>
            <p:nvSpPr>
              <p:cNvPr id="220"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1"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2"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8" name="Group 37"/>
          <p:cNvGrpSpPr/>
          <p:nvPr/>
        </p:nvGrpSpPr>
        <p:grpSpPr>
          <a:xfrm>
            <a:off x="3368562" y="2572936"/>
            <a:ext cx="851197" cy="671998"/>
            <a:chOff x="3368535" y="3434863"/>
            <a:chExt cx="851438" cy="672188"/>
          </a:xfrm>
        </p:grpSpPr>
        <p:sp>
          <p:nvSpPr>
            <p:cNvPr id="148" name="Rectangle 147"/>
            <p:cNvSpPr/>
            <p:nvPr/>
          </p:nvSpPr>
          <p:spPr bwMode="auto">
            <a:xfrm>
              <a:off x="3368535" y="3434863"/>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Virtual Machines</a:t>
              </a:r>
            </a:p>
          </p:txBody>
        </p:sp>
        <p:grpSp>
          <p:nvGrpSpPr>
            <p:cNvPr id="149" name="Group 148"/>
            <p:cNvGrpSpPr/>
            <p:nvPr/>
          </p:nvGrpSpPr>
          <p:grpSpPr>
            <a:xfrm>
              <a:off x="3574445" y="3503702"/>
              <a:ext cx="439618" cy="372795"/>
              <a:chOff x="3496977" y="5217915"/>
              <a:chExt cx="433668" cy="367748"/>
            </a:xfrm>
            <a:solidFill>
              <a:schemeClr val="bg1"/>
            </a:solidFill>
          </p:grpSpPr>
          <p:sp>
            <p:nvSpPr>
              <p:cNvPr id="150" name="Freeform 88"/>
              <p:cNvSpPr>
                <a:spLocks noEditPoints="1"/>
              </p:cNvSpPr>
              <p:nvPr/>
            </p:nvSpPr>
            <p:spPr bwMode="black">
              <a:xfrm>
                <a:off x="3496977" y="5217915"/>
                <a:ext cx="433668" cy="3677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595" tIns="44799" rIns="89595" bIns="44799" numCol="1" rtlCol="0" anchor="ctr" anchorCtr="0" compatLnSpc="1">
                <a:prstTxWarp prst="textNoShape">
                  <a:avLst/>
                </a:prstTxWarp>
              </a:bodyPr>
              <a:lstStyle/>
              <a:p>
                <a:pPr marL="0" marR="0" lvl="0" indent="0" algn="l" defTabSz="725755"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lumMod val="50000"/>
                    </a:srgbClr>
                  </a:solidFill>
                  <a:effectLst/>
                  <a:uLnTx/>
                  <a:uFillTx/>
                  <a:latin typeface="Segoe UI"/>
                  <a:ea typeface="+mn-ea"/>
                  <a:cs typeface="+mn-cs"/>
                </a:endParaRPr>
              </a:p>
            </p:txBody>
          </p:sp>
          <p:sp>
            <p:nvSpPr>
              <p:cNvPr id="151" name="Freeform 23"/>
              <p:cNvSpPr>
                <a:spLocks noEditPoints="1"/>
              </p:cNvSpPr>
              <p:nvPr/>
            </p:nvSpPr>
            <p:spPr bwMode="black">
              <a:xfrm>
                <a:off x="3639526" y="5308136"/>
                <a:ext cx="148570" cy="148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0650" tIns="40324" rIns="80650" bIns="40324"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6" name="Group 35"/>
          <p:cNvGrpSpPr/>
          <p:nvPr/>
        </p:nvGrpSpPr>
        <p:grpSpPr>
          <a:xfrm>
            <a:off x="5208858" y="2572936"/>
            <a:ext cx="851197" cy="671998"/>
            <a:chOff x="5212003" y="3438531"/>
            <a:chExt cx="851438" cy="672188"/>
          </a:xfrm>
        </p:grpSpPr>
        <p:sp>
          <p:nvSpPr>
            <p:cNvPr id="74" name="Rectangle 73"/>
            <p:cNvSpPr/>
            <p:nvPr/>
          </p:nvSpPr>
          <p:spPr bwMode="auto">
            <a:xfrm>
              <a:off x="5212003" y="3438531"/>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Batch</a:t>
              </a:r>
              <a:endParaRPr kumimoji="0" lang="en-US" sz="784" b="1"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11"/>
            <p:cNvSpPr>
              <a:spLocks noEditPoints="1"/>
            </p:cNvSpPr>
            <p:nvPr/>
          </p:nvSpPr>
          <p:spPr bwMode="black">
            <a:xfrm>
              <a:off x="5428318" y="3522517"/>
              <a:ext cx="418808" cy="40802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1464"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7" name="Group 36"/>
          <p:cNvGrpSpPr/>
          <p:nvPr/>
        </p:nvGrpSpPr>
        <p:grpSpPr>
          <a:xfrm>
            <a:off x="4288710" y="2572936"/>
            <a:ext cx="851197" cy="671998"/>
            <a:chOff x="4290385" y="3430969"/>
            <a:chExt cx="851438" cy="672188"/>
          </a:xfrm>
        </p:grpSpPr>
        <p:sp>
          <p:nvSpPr>
            <p:cNvPr id="168" name="Rectangle 167"/>
            <p:cNvSpPr/>
            <p:nvPr/>
          </p:nvSpPr>
          <p:spPr bwMode="auto">
            <a:xfrm>
              <a:off x="4290385" y="3430969"/>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Cloud Services</a:t>
              </a:r>
            </a:p>
          </p:txBody>
        </p:sp>
        <p:sp>
          <p:nvSpPr>
            <p:cNvPr id="169" name="Oval 5"/>
            <p:cNvSpPr>
              <a:spLocks noChangeArrowheads="1"/>
            </p:cNvSpPr>
            <p:nvPr/>
          </p:nvSpPr>
          <p:spPr bwMode="auto">
            <a:xfrm>
              <a:off x="4764480" y="3629406"/>
              <a:ext cx="53726" cy="53726"/>
            </a:xfrm>
            <a:prstGeom prst="ellipse">
              <a:avLst/>
            </a:pr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Freeform 6"/>
            <p:cNvSpPr>
              <a:spLocks/>
            </p:cNvSpPr>
            <p:nvPr/>
          </p:nvSpPr>
          <p:spPr bwMode="auto">
            <a:xfrm>
              <a:off x="4623632" y="3720886"/>
              <a:ext cx="55178" cy="5517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1" name="Freeform 7"/>
            <p:cNvSpPr>
              <a:spLocks noChangeAspect="1" noEditPoints="1"/>
            </p:cNvSpPr>
            <p:nvPr/>
          </p:nvSpPr>
          <p:spPr bwMode="auto">
            <a:xfrm>
              <a:off x="4431963" y="3468230"/>
              <a:ext cx="561941" cy="47191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 name="Group 38"/>
          <p:cNvGrpSpPr/>
          <p:nvPr/>
        </p:nvGrpSpPr>
        <p:grpSpPr>
          <a:xfrm>
            <a:off x="6130721" y="2572936"/>
            <a:ext cx="851197" cy="671998"/>
            <a:chOff x="6129102" y="3438531"/>
            <a:chExt cx="851438" cy="672188"/>
          </a:xfrm>
        </p:grpSpPr>
        <p:sp>
          <p:nvSpPr>
            <p:cNvPr id="183" name="Rectangle 182"/>
            <p:cNvSpPr/>
            <p:nvPr/>
          </p:nvSpPr>
          <p:spPr bwMode="auto">
            <a:xfrm>
              <a:off x="6129102" y="3438531"/>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Remote Desktop</a:t>
              </a:r>
            </a:p>
          </p:txBody>
        </p:sp>
        <p:grpSp>
          <p:nvGrpSpPr>
            <p:cNvPr id="237" name="Group 236"/>
            <p:cNvGrpSpPr/>
            <p:nvPr/>
          </p:nvGrpSpPr>
          <p:grpSpPr bwMode="black">
            <a:xfrm>
              <a:off x="6303908" y="3490285"/>
              <a:ext cx="501826" cy="418188"/>
              <a:chOff x="2462213" y="1598613"/>
              <a:chExt cx="4222750" cy="3667125"/>
            </a:xfrm>
          </p:grpSpPr>
          <p:sp>
            <p:nvSpPr>
              <p:cNvPr id="238"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1"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2"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7"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8"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9"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0"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1"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2"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3"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6"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7"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8"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9"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3"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47" name="Group 46"/>
          <p:cNvGrpSpPr/>
          <p:nvPr/>
        </p:nvGrpSpPr>
        <p:grpSpPr>
          <a:xfrm>
            <a:off x="2448020" y="3312914"/>
            <a:ext cx="851197" cy="671998"/>
            <a:chOff x="2446685" y="4175158"/>
            <a:chExt cx="851438" cy="672188"/>
          </a:xfrm>
        </p:grpSpPr>
        <p:sp>
          <p:nvSpPr>
            <p:cNvPr id="86" name="Rectangle 85"/>
            <p:cNvSpPr/>
            <p:nvPr/>
          </p:nvSpPr>
          <p:spPr bwMode="auto">
            <a:xfrm>
              <a:off x="2446685" y="4175158"/>
              <a:ext cx="851438" cy="672188"/>
            </a:xfrm>
            <a:prstGeom prst="rect">
              <a:avLst/>
            </a:prstGeom>
            <a:solidFill>
              <a:srgbClr val="BA141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Multi-Factor</a:t>
              </a:r>
              <a:endParaRPr kumimoji="0" lang="en-US" sz="784" b="1"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64"/>
            <p:cNvSpPr>
              <a:spLocks noChangeAspect="1" noEditPoints="1"/>
            </p:cNvSpPr>
            <p:nvPr/>
          </p:nvSpPr>
          <p:spPr bwMode="black">
            <a:xfrm>
              <a:off x="2739094" y="4284208"/>
              <a:ext cx="250913" cy="34786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1464"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6" name="Group 45"/>
          <p:cNvGrpSpPr/>
          <p:nvPr/>
        </p:nvGrpSpPr>
        <p:grpSpPr>
          <a:xfrm>
            <a:off x="1528267" y="3312914"/>
            <a:ext cx="851197" cy="671998"/>
            <a:chOff x="1529586" y="4176774"/>
            <a:chExt cx="851438" cy="672188"/>
          </a:xfrm>
        </p:grpSpPr>
        <p:sp>
          <p:nvSpPr>
            <p:cNvPr id="119" name="Rectangle 118"/>
            <p:cNvSpPr/>
            <p:nvPr/>
          </p:nvSpPr>
          <p:spPr bwMode="auto">
            <a:xfrm>
              <a:off x="1529586" y="4176774"/>
              <a:ext cx="851438" cy="672188"/>
            </a:xfrm>
            <a:prstGeom prst="rect">
              <a:avLst/>
            </a:prstGeom>
            <a:solidFill>
              <a:srgbClr val="BA141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Azure AD</a:t>
              </a:r>
            </a:p>
          </p:txBody>
        </p:sp>
        <p:grpSp>
          <p:nvGrpSpPr>
            <p:cNvPr id="123" name="Group 23"/>
            <p:cNvGrpSpPr>
              <a:grpSpLocks noChangeAspect="1"/>
            </p:cNvGrpSpPr>
            <p:nvPr/>
          </p:nvGrpSpPr>
          <p:grpSpPr bwMode="auto">
            <a:xfrm>
              <a:off x="1707579" y="4196774"/>
              <a:ext cx="502407" cy="499503"/>
              <a:chOff x="-62" y="1380"/>
              <a:chExt cx="346" cy="344"/>
            </a:xfrm>
          </p:grpSpPr>
          <p:sp>
            <p:nvSpPr>
              <p:cNvPr id="124" name="AutoShape 22"/>
              <p:cNvSpPr>
                <a:spLocks noChangeAspect="1" noChangeArrowheads="1" noTextEdit="1"/>
              </p:cNvSpPr>
              <p:nvPr/>
            </p:nvSpPr>
            <p:spPr bwMode="auto">
              <a:xfrm>
                <a:off x="-62" y="1380"/>
                <a:ext cx="34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Freeform 24"/>
              <p:cNvSpPr>
                <a:spLocks/>
              </p:cNvSpPr>
              <p:nvPr/>
            </p:nvSpPr>
            <p:spPr bwMode="auto">
              <a:xfrm>
                <a:off x="45" y="1517"/>
                <a:ext cx="60" cy="10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Freeform 25"/>
              <p:cNvSpPr>
                <a:spLocks/>
              </p:cNvSpPr>
              <p:nvPr/>
            </p:nvSpPr>
            <p:spPr bwMode="auto">
              <a:xfrm>
                <a:off x="118" y="1516"/>
                <a:ext cx="57" cy="106"/>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Freeform 26"/>
              <p:cNvSpPr>
                <a:spLocks noEditPoints="1"/>
              </p:cNvSpPr>
              <p:nvPr/>
            </p:nvSpPr>
            <p:spPr bwMode="auto">
              <a:xfrm>
                <a:off x="-54" y="1388"/>
                <a:ext cx="333" cy="334"/>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1" name="Group 40"/>
          <p:cNvGrpSpPr/>
          <p:nvPr/>
        </p:nvGrpSpPr>
        <p:grpSpPr>
          <a:xfrm>
            <a:off x="2448020" y="2572936"/>
            <a:ext cx="851197" cy="671998"/>
            <a:chOff x="6636440" y="2155563"/>
            <a:chExt cx="851438" cy="672188"/>
          </a:xfrm>
        </p:grpSpPr>
        <p:sp>
          <p:nvSpPr>
            <p:cNvPr id="172" name="Rectangle 171"/>
            <p:cNvSpPr/>
            <p:nvPr/>
          </p:nvSpPr>
          <p:spPr bwMode="auto">
            <a:xfrm>
              <a:off x="6636440" y="2155563"/>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HDInsight</a:t>
              </a:r>
            </a:p>
          </p:txBody>
        </p:sp>
        <p:pic>
          <p:nvPicPr>
            <p:cNvPr id="154"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848747" y="2230925"/>
              <a:ext cx="426825" cy="421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528267" y="2572936"/>
            <a:ext cx="851197" cy="671998"/>
            <a:chOff x="7547863" y="2147616"/>
            <a:chExt cx="851438" cy="672188"/>
          </a:xfrm>
        </p:grpSpPr>
        <p:sp>
          <p:nvSpPr>
            <p:cNvPr id="173" name="Rectangle 172"/>
            <p:cNvSpPr/>
            <p:nvPr/>
          </p:nvSpPr>
          <p:spPr bwMode="auto">
            <a:xfrm>
              <a:off x="7547863" y="2147616"/>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Machine Learning</a:t>
              </a:r>
            </a:p>
          </p:txBody>
        </p:sp>
        <p:sp>
          <p:nvSpPr>
            <p:cNvPr id="236" name="Freeform 83"/>
            <p:cNvSpPr>
              <a:spLocks noEditPoints="1"/>
            </p:cNvSpPr>
            <p:nvPr/>
          </p:nvSpPr>
          <p:spPr bwMode="black">
            <a:xfrm>
              <a:off x="7764488" y="2198675"/>
              <a:ext cx="418188" cy="41818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3" name="Group 92"/>
          <p:cNvGrpSpPr/>
          <p:nvPr/>
        </p:nvGrpSpPr>
        <p:grpSpPr>
          <a:xfrm>
            <a:off x="1528267" y="1835504"/>
            <a:ext cx="851197" cy="671998"/>
            <a:chOff x="1526969" y="2697399"/>
            <a:chExt cx="851438" cy="672188"/>
          </a:xfrm>
        </p:grpSpPr>
        <p:sp>
          <p:nvSpPr>
            <p:cNvPr id="274" name="Rectangle 273"/>
            <p:cNvSpPr/>
            <p:nvPr/>
          </p:nvSpPr>
          <p:spPr bwMode="auto">
            <a:xfrm>
              <a:off x="1526969" y="2697399"/>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Analytics</a:t>
              </a:r>
            </a:p>
          </p:txBody>
        </p:sp>
        <p:grpSp>
          <p:nvGrpSpPr>
            <p:cNvPr id="276" name="Group 275"/>
            <p:cNvGrpSpPr>
              <a:grpSpLocks noChangeAspect="1"/>
            </p:cNvGrpSpPr>
            <p:nvPr/>
          </p:nvGrpSpPr>
          <p:grpSpPr>
            <a:xfrm>
              <a:off x="1684023" y="2762031"/>
              <a:ext cx="548640" cy="427177"/>
              <a:chOff x="6039300" y="2656443"/>
              <a:chExt cx="559038" cy="435273"/>
            </a:xfrm>
            <a:solidFill>
              <a:schemeClr val="bg1"/>
            </a:solidFill>
          </p:grpSpPr>
          <p:sp>
            <p:nvSpPr>
              <p:cNvPr id="277" name="Freeform 5"/>
              <p:cNvSpPr>
                <a:spLocks/>
              </p:cNvSpPr>
              <p:nvPr/>
            </p:nvSpPr>
            <p:spPr bwMode="auto">
              <a:xfrm>
                <a:off x="6203457" y="2656443"/>
                <a:ext cx="394881" cy="435273"/>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78" name="Freeform 6"/>
              <p:cNvSpPr>
                <a:spLocks/>
              </p:cNvSpPr>
              <p:nvPr/>
            </p:nvSpPr>
            <p:spPr bwMode="auto">
              <a:xfrm>
                <a:off x="6067737" y="2829324"/>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79" name="Freeform 7"/>
              <p:cNvSpPr>
                <a:spLocks/>
              </p:cNvSpPr>
              <p:nvPr/>
            </p:nvSpPr>
            <p:spPr bwMode="auto">
              <a:xfrm>
                <a:off x="6098118" y="2773749"/>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80"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Segoe UI"/>
                  <a:ea typeface="+mn-ea"/>
                  <a:cs typeface="+mn-cs"/>
                </a:endParaRPr>
              </a:p>
            </p:txBody>
          </p:sp>
        </p:grpSp>
      </p:grpSp>
      <p:grpSp>
        <p:nvGrpSpPr>
          <p:cNvPr id="44" name="Group 43"/>
          <p:cNvGrpSpPr/>
          <p:nvPr/>
        </p:nvGrpSpPr>
        <p:grpSpPr>
          <a:xfrm>
            <a:off x="1528267" y="1098225"/>
            <a:ext cx="851197" cy="671998"/>
            <a:chOff x="9372473" y="2158681"/>
            <a:chExt cx="851438" cy="672188"/>
          </a:xfrm>
        </p:grpSpPr>
        <p:sp>
          <p:nvSpPr>
            <p:cNvPr id="153" name="Rectangle 152"/>
            <p:cNvSpPr/>
            <p:nvPr/>
          </p:nvSpPr>
          <p:spPr bwMode="auto">
            <a:xfrm>
              <a:off x="9372473" y="2158681"/>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Data Factory</a:t>
              </a:r>
            </a:p>
          </p:txBody>
        </p:sp>
        <p:sp>
          <p:nvSpPr>
            <p:cNvPr id="91" name="Freeform 90"/>
            <p:cNvSpPr>
              <a:spLocks noEditPoints="1"/>
            </p:cNvSpPr>
            <p:nvPr/>
          </p:nvSpPr>
          <p:spPr bwMode="black">
            <a:xfrm>
              <a:off x="9619006" y="2243062"/>
              <a:ext cx="358372" cy="358786"/>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bg1"/>
            </a:solidFill>
            <a:ln>
              <a:noFill/>
            </a:ln>
            <a:extLst/>
          </p:spPr>
          <p:txBody>
            <a:bodyPr vert="horz" wrap="square" lIns="80650" tIns="40324" rIns="80650" bIns="4032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9" name="Group 88"/>
          <p:cNvGrpSpPr/>
          <p:nvPr/>
        </p:nvGrpSpPr>
        <p:grpSpPr>
          <a:xfrm>
            <a:off x="2448020" y="1835504"/>
            <a:ext cx="851197" cy="671998"/>
            <a:chOff x="2446983" y="2697399"/>
            <a:chExt cx="851438" cy="672188"/>
          </a:xfrm>
        </p:grpSpPr>
        <p:sp>
          <p:nvSpPr>
            <p:cNvPr id="152" name="Rectangle 151"/>
            <p:cNvSpPr/>
            <p:nvPr/>
          </p:nvSpPr>
          <p:spPr bwMode="auto">
            <a:xfrm>
              <a:off x="2446983" y="2697399"/>
              <a:ext cx="851438" cy="672188"/>
            </a:xfrm>
            <a:prstGeom prst="rect">
              <a:avLst/>
            </a:prstGeom>
            <a:solidFill>
              <a:srgbClr val="00126B"/>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Event Hubs</a:t>
              </a:r>
            </a:p>
          </p:txBody>
        </p:sp>
        <p:sp>
          <p:nvSpPr>
            <p:cNvPr id="315" name="Freeform 73"/>
            <p:cNvSpPr>
              <a:spLocks noChangeAspect="1" noEditPoints="1"/>
            </p:cNvSpPr>
            <p:nvPr/>
          </p:nvSpPr>
          <p:spPr bwMode="black">
            <a:xfrm>
              <a:off x="2607098" y="2715114"/>
              <a:ext cx="502920" cy="48550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70" name="Group 69"/>
          <p:cNvGrpSpPr/>
          <p:nvPr/>
        </p:nvGrpSpPr>
        <p:grpSpPr>
          <a:xfrm>
            <a:off x="8889661" y="4792871"/>
            <a:ext cx="851197" cy="671998"/>
            <a:chOff x="-33579" y="6214083"/>
            <a:chExt cx="851438" cy="672188"/>
          </a:xfrm>
        </p:grpSpPr>
        <p:sp>
          <p:nvSpPr>
            <p:cNvPr id="84" name="Rectangle 83"/>
            <p:cNvSpPr/>
            <p:nvPr/>
          </p:nvSpPr>
          <p:spPr bwMode="auto">
            <a:xfrm>
              <a:off x="-33579" y="6214083"/>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784" b="1" i="0" u="none" strike="noStrike" kern="1200" cap="none" spc="0" normalizeH="0" baseline="0" noProof="0" dirty="0">
                  <a:ln>
                    <a:noFill/>
                  </a:ln>
                  <a:solidFill>
                    <a:srgbClr val="FFFFFF"/>
                  </a:solidFill>
                  <a:effectLst/>
                  <a:uLnTx/>
                  <a:uFillTx/>
                  <a:latin typeface="Segoe UI"/>
                  <a:ea typeface="+mn-ea"/>
                  <a:cs typeface="+mn-cs"/>
                </a:rPr>
                <a:t>CDN</a:t>
              </a:r>
            </a:p>
          </p:txBody>
        </p:sp>
        <p:sp>
          <p:nvSpPr>
            <p:cNvPr id="90" name="Freeform 89"/>
            <p:cNvSpPr/>
            <p:nvPr/>
          </p:nvSpPr>
          <p:spPr bwMode="auto">
            <a:xfrm>
              <a:off x="151531" y="6314182"/>
              <a:ext cx="481219" cy="337607"/>
            </a:xfrm>
            <a:custGeom>
              <a:avLst/>
              <a:gdLst/>
              <a:ahLst/>
              <a:cxnLst/>
              <a:rect l="l" t="t" r="r" b="b"/>
              <a:pathLst>
                <a:path w="1009669" h="708348">
                  <a:moveTo>
                    <a:pt x="603501" y="50150"/>
                  </a:moveTo>
                  <a:cubicBezTo>
                    <a:pt x="542180" y="62066"/>
                    <a:pt x="478445" y="107364"/>
                    <a:pt x="423184" y="199570"/>
                  </a:cubicBezTo>
                  <a:cubicBezTo>
                    <a:pt x="272212" y="83061"/>
                    <a:pt x="152459" y="206121"/>
                    <a:pt x="161943" y="302069"/>
                  </a:cubicBezTo>
                  <a:cubicBezTo>
                    <a:pt x="26288" y="375528"/>
                    <a:pt x="-48026" y="601915"/>
                    <a:pt x="246332" y="675024"/>
                  </a:cubicBezTo>
                  <a:cubicBezTo>
                    <a:pt x="328364" y="681654"/>
                    <a:pt x="702463" y="671711"/>
                    <a:pt x="811175" y="671084"/>
                  </a:cubicBezTo>
                  <a:cubicBezTo>
                    <a:pt x="1117486" y="580742"/>
                    <a:pt x="907007" y="327973"/>
                    <a:pt x="825793" y="314144"/>
                  </a:cubicBezTo>
                  <a:cubicBezTo>
                    <a:pt x="880245" y="220504"/>
                    <a:pt x="816740" y="98944"/>
                    <a:pt x="715155" y="59282"/>
                  </a:cubicBezTo>
                  <a:lnTo>
                    <a:pt x="734188" y="76200"/>
                  </a:lnTo>
                  <a:lnTo>
                    <a:pt x="562738" y="209550"/>
                  </a:lnTo>
                  <a:lnTo>
                    <a:pt x="800863" y="247650"/>
                  </a:lnTo>
                  <a:lnTo>
                    <a:pt x="438913" y="523875"/>
                  </a:lnTo>
                  <a:lnTo>
                    <a:pt x="591313" y="304800"/>
                  </a:lnTo>
                  <a:lnTo>
                    <a:pt x="400813" y="276225"/>
                  </a:lnTo>
                  <a:close/>
                  <a:moveTo>
                    <a:pt x="648463" y="0"/>
                  </a:moveTo>
                  <a:lnTo>
                    <a:pt x="656810" y="7419"/>
                  </a:lnTo>
                  <a:cubicBezTo>
                    <a:pt x="809413" y="16248"/>
                    <a:pt x="925532" y="208708"/>
                    <a:pt x="861868" y="304362"/>
                  </a:cubicBezTo>
                  <a:cubicBezTo>
                    <a:pt x="958394" y="320798"/>
                    <a:pt x="1143974" y="563623"/>
                    <a:pt x="853221" y="702416"/>
                  </a:cubicBezTo>
                  <a:cubicBezTo>
                    <a:pt x="724013" y="703162"/>
                    <a:pt x="289857" y="713233"/>
                    <a:pt x="192359" y="705353"/>
                  </a:cubicBezTo>
                  <a:cubicBezTo>
                    <a:pt x="-155750" y="576570"/>
                    <a:pt x="61739" y="286556"/>
                    <a:pt x="128715" y="286519"/>
                  </a:cubicBezTo>
                  <a:cubicBezTo>
                    <a:pt x="117442" y="172482"/>
                    <a:pt x="278973" y="34948"/>
                    <a:pt x="416517" y="164695"/>
                  </a:cubicBezTo>
                  <a:cubicBezTo>
                    <a:pt x="488301" y="49825"/>
                    <a:pt x="568070" y="6328"/>
                    <a:pt x="640898" y="5208"/>
                  </a:cubicBezTo>
                  <a:lnTo>
                    <a:pt x="643473" y="556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9" tIns="143359" rIns="179199" bIns="143359" numCol="1" spcCol="0" rtlCol="0" fromWordArt="0" anchor="t" anchorCtr="0" forceAA="0" compatLnSpc="1">
              <a:prstTxWarp prst="textNoShape">
                <a:avLst/>
              </a:prstTxWarp>
              <a:noAutofit/>
            </a:bodyPr>
            <a:lstStyle/>
            <a:p>
              <a:pPr marL="0" marR="0" lvl="0" indent="0" algn="ctr" defTabSz="91361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p:cNvGrpSpPr/>
          <p:nvPr/>
        </p:nvGrpSpPr>
        <p:grpSpPr>
          <a:xfrm>
            <a:off x="7969730" y="4792871"/>
            <a:ext cx="851197" cy="671998"/>
            <a:chOff x="7970259" y="5655605"/>
            <a:chExt cx="851438" cy="672188"/>
          </a:xfrm>
        </p:grpSpPr>
        <p:sp>
          <p:nvSpPr>
            <p:cNvPr id="314" name="Rectangle 313"/>
            <p:cNvSpPr/>
            <p:nvPr/>
          </p:nvSpPr>
          <p:spPr bwMode="auto">
            <a:xfrm>
              <a:off x="7970259"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Streaming</a:t>
              </a:r>
            </a:p>
          </p:txBody>
        </p:sp>
        <p:sp>
          <p:nvSpPr>
            <p:cNvPr id="320" name="Freeform 81"/>
            <p:cNvSpPr>
              <a:spLocks noChangeAspect="1" noEditPoints="1"/>
            </p:cNvSpPr>
            <p:nvPr/>
          </p:nvSpPr>
          <p:spPr bwMode="black">
            <a:xfrm>
              <a:off x="8121658" y="5758405"/>
              <a:ext cx="548640" cy="334906"/>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9" name="Group 108"/>
          <p:cNvGrpSpPr/>
          <p:nvPr/>
        </p:nvGrpSpPr>
        <p:grpSpPr>
          <a:xfrm>
            <a:off x="7049796" y="4792871"/>
            <a:ext cx="851197" cy="671998"/>
            <a:chOff x="7050065" y="5655605"/>
            <a:chExt cx="851438" cy="672188"/>
          </a:xfrm>
        </p:grpSpPr>
        <p:sp>
          <p:nvSpPr>
            <p:cNvPr id="313" name="Rectangle 312"/>
            <p:cNvSpPr/>
            <p:nvPr/>
          </p:nvSpPr>
          <p:spPr bwMode="auto">
            <a:xfrm>
              <a:off x="7050065"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Player</a:t>
              </a:r>
            </a:p>
          </p:txBody>
        </p:sp>
        <p:pic>
          <p:nvPicPr>
            <p:cNvPr id="328"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31637"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29" name="Freeform 101"/>
            <p:cNvSpPr>
              <a:spLocks noChangeAspect="1"/>
            </p:cNvSpPr>
            <p:nvPr/>
          </p:nvSpPr>
          <p:spPr bwMode="black">
            <a:xfrm flipH="1">
              <a:off x="7407203" y="5881525"/>
              <a:ext cx="137160" cy="2057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91418" tIns="45708" rIns="91418" bIns="457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8" name="Group 107"/>
          <p:cNvGrpSpPr/>
          <p:nvPr/>
        </p:nvGrpSpPr>
        <p:grpSpPr>
          <a:xfrm>
            <a:off x="6130721" y="4792871"/>
            <a:ext cx="851197" cy="671998"/>
            <a:chOff x="6130729" y="5655605"/>
            <a:chExt cx="851438" cy="672188"/>
          </a:xfrm>
        </p:grpSpPr>
        <p:sp>
          <p:nvSpPr>
            <p:cNvPr id="312" name="Rectangle 311"/>
            <p:cNvSpPr/>
            <p:nvPr/>
          </p:nvSpPr>
          <p:spPr bwMode="auto">
            <a:xfrm>
              <a:off x="6130729"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Protection</a:t>
              </a:r>
            </a:p>
          </p:txBody>
        </p:sp>
        <p:pic>
          <p:nvPicPr>
            <p:cNvPr id="330"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31591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1" name="Freeform 92"/>
            <p:cNvSpPr>
              <a:spLocks noChangeAspect="1" noEditPoints="1"/>
            </p:cNvSpPr>
            <p:nvPr/>
          </p:nvSpPr>
          <p:spPr bwMode="black">
            <a:xfrm>
              <a:off x="6487868" y="5875339"/>
              <a:ext cx="137160" cy="1868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91418" tIns="45708" rIns="91418" bIns="457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7" name="Group 106"/>
          <p:cNvGrpSpPr/>
          <p:nvPr/>
        </p:nvGrpSpPr>
        <p:grpSpPr>
          <a:xfrm>
            <a:off x="5208858" y="4792871"/>
            <a:ext cx="851197" cy="671998"/>
            <a:chOff x="5208605" y="5655605"/>
            <a:chExt cx="851438" cy="672188"/>
          </a:xfrm>
        </p:grpSpPr>
        <p:sp>
          <p:nvSpPr>
            <p:cNvPr id="311" name="Rectangle 310"/>
            <p:cNvSpPr/>
            <p:nvPr/>
          </p:nvSpPr>
          <p:spPr bwMode="auto">
            <a:xfrm>
              <a:off x="5208605"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Encoding</a:t>
              </a:r>
            </a:p>
          </p:txBody>
        </p:sp>
        <p:pic>
          <p:nvPicPr>
            <p:cNvPr id="332"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5390176"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3" name="Freeform 9"/>
            <p:cNvSpPr>
              <a:spLocks noChangeAspect="1" noEditPoints="1"/>
            </p:cNvSpPr>
            <p:nvPr/>
          </p:nvSpPr>
          <p:spPr bwMode="black">
            <a:xfrm>
              <a:off x="5497162" y="5857565"/>
              <a:ext cx="274320" cy="22242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10" name="Group 109"/>
          <p:cNvGrpSpPr/>
          <p:nvPr/>
        </p:nvGrpSpPr>
        <p:grpSpPr>
          <a:xfrm>
            <a:off x="4288710" y="4792871"/>
            <a:ext cx="851197" cy="671998"/>
            <a:chOff x="4288196" y="5655605"/>
            <a:chExt cx="851438" cy="672188"/>
          </a:xfrm>
        </p:grpSpPr>
        <p:sp>
          <p:nvSpPr>
            <p:cNvPr id="310" name="Rectangle 309"/>
            <p:cNvSpPr/>
            <p:nvPr/>
          </p:nvSpPr>
          <p:spPr bwMode="auto">
            <a:xfrm>
              <a:off x="4288196"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Intelligence</a:t>
              </a:r>
            </a:p>
          </p:txBody>
        </p:sp>
        <p:pic>
          <p:nvPicPr>
            <p:cNvPr id="334"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75984"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5" name="Freeform 5"/>
            <p:cNvSpPr>
              <a:spLocks noChangeAspect="1" noEditPoints="1"/>
            </p:cNvSpPr>
            <p:nvPr/>
          </p:nvSpPr>
          <p:spPr bwMode="black">
            <a:xfrm>
              <a:off x="4541241" y="5852887"/>
              <a:ext cx="347472" cy="26965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11" name="Group 110"/>
          <p:cNvGrpSpPr/>
          <p:nvPr/>
        </p:nvGrpSpPr>
        <p:grpSpPr>
          <a:xfrm>
            <a:off x="3368562" y="4792871"/>
            <a:ext cx="851197" cy="671998"/>
            <a:chOff x="3367787" y="5655605"/>
            <a:chExt cx="851438" cy="672188"/>
          </a:xfrm>
        </p:grpSpPr>
        <p:sp>
          <p:nvSpPr>
            <p:cNvPr id="85" name="Rectangle 84"/>
            <p:cNvSpPr/>
            <p:nvPr/>
          </p:nvSpPr>
          <p:spPr bwMode="auto">
            <a:xfrm>
              <a:off x="3367787" y="5655605"/>
              <a:ext cx="851438" cy="672188"/>
            </a:xfrm>
            <a:prstGeom prst="rect">
              <a:avLst/>
            </a:prstGeom>
            <a:solidFill>
              <a:srgbClr val="00BC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Media Service</a:t>
              </a:r>
            </a:p>
          </p:txBody>
        </p:sp>
        <p:pic>
          <p:nvPicPr>
            <p:cNvPr id="336"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355403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8" name="Freeform 5"/>
            <p:cNvSpPr>
              <a:spLocks noChangeAspect="1" noEditPoints="1"/>
            </p:cNvSpPr>
            <p:nvPr/>
          </p:nvSpPr>
          <p:spPr bwMode="black">
            <a:xfrm>
              <a:off x="3615835" y="5878841"/>
              <a:ext cx="338328" cy="21047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solidFill>
            <a:ln>
              <a:noFill/>
            </a:ln>
          </p:spPr>
          <p:txBody>
            <a:bodyPr vert="horz" wrap="square" lIns="46508" tIns="23256" rIns="46508" bIns="23256" numCol="1" anchor="t" anchorCtr="0" compatLnSpc="1">
              <a:prstTxWarp prst="textNoShape">
                <a:avLst/>
              </a:prstTxWarp>
            </a:bodyPr>
            <a:lstStyle/>
            <a:p>
              <a:pPr marL="0" marR="0" lvl="0" indent="0" algn="l" defTabSz="474346" rtl="0" eaLnBrk="1" fontAlgn="auto" latinLnBrk="0" hangingPunct="1">
                <a:lnSpc>
                  <a:spcPct val="100000"/>
                </a:lnSpc>
                <a:spcBef>
                  <a:spcPts val="0"/>
                </a:spcBef>
                <a:spcAft>
                  <a:spcPts val="0"/>
                </a:spcAft>
                <a:buClrTx/>
                <a:buSzTx/>
                <a:buFontTx/>
                <a:buNone/>
                <a:tabLst/>
                <a:defRPr/>
              </a:pPr>
              <a:endParaRPr kumimoji="0" lang="en-US" sz="91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0" name="Group 39"/>
          <p:cNvGrpSpPr/>
          <p:nvPr/>
        </p:nvGrpSpPr>
        <p:grpSpPr>
          <a:xfrm>
            <a:off x="1528267" y="4792871"/>
            <a:ext cx="851197" cy="671998"/>
            <a:chOff x="7210882" y="1003045"/>
            <a:chExt cx="851438" cy="672188"/>
          </a:xfrm>
        </p:grpSpPr>
        <p:sp>
          <p:nvSpPr>
            <p:cNvPr id="106" name="Rectangle 105"/>
            <p:cNvSpPr/>
            <p:nvPr/>
          </p:nvSpPr>
          <p:spPr bwMode="auto">
            <a:xfrm>
              <a:off x="7210882" y="1003045"/>
              <a:ext cx="851438" cy="672188"/>
            </a:xfrm>
            <a:prstGeom prst="rect">
              <a:avLst/>
            </a:prstGeom>
            <a:solidFill>
              <a:srgbClr val="008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VS Online</a:t>
              </a:r>
            </a:p>
          </p:txBody>
        </p:sp>
        <p:sp>
          <p:nvSpPr>
            <p:cNvPr id="115" name="Freeform 114"/>
            <p:cNvSpPr>
              <a:spLocks noEditPoints="1"/>
            </p:cNvSpPr>
            <p:nvPr/>
          </p:nvSpPr>
          <p:spPr bwMode="black">
            <a:xfrm flipH="1">
              <a:off x="7485554" y="1101029"/>
              <a:ext cx="302094" cy="30209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bg1"/>
            </a:solidFill>
            <a:ln>
              <a:noFill/>
            </a:ln>
            <a:extLst/>
          </p:spPr>
          <p:txBody>
            <a:bodyPr vert="horz" wrap="square" lIns="89599" tIns="44800" rIns="89599" bIns="448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12" name="Group 111"/>
          <p:cNvGrpSpPr/>
          <p:nvPr/>
        </p:nvGrpSpPr>
        <p:grpSpPr>
          <a:xfrm>
            <a:off x="2448020" y="4792871"/>
            <a:ext cx="851197" cy="671998"/>
            <a:chOff x="2446983" y="5655605"/>
            <a:chExt cx="851438" cy="672188"/>
          </a:xfrm>
        </p:grpSpPr>
        <p:sp>
          <p:nvSpPr>
            <p:cNvPr id="302" name="Rectangle 301"/>
            <p:cNvSpPr/>
            <p:nvPr/>
          </p:nvSpPr>
          <p:spPr bwMode="auto">
            <a:xfrm>
              <a:off x="2446983" y="5655605"/>
              <a:ext cx="851438" cy="672188"/>
            </a:xfrm>
            <a:prstGeom prst="rect">
              <a:avLst/>
            </a:prstGeom>
            <a:solidFill>
              <a:srgbClr val="008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VS App Insights</a:t>
              </a:r>
            </a:p>
          </p:txBody>
        </p:sp>
        <p:pic>
          <p:nvPicPr>
            <p:cNvPr id="339" name="Picture 49" descr="C:\Users\sakuu\Documents\Ballmer MGX 2011\Tile Icons\Promote Ad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2735542" y="5701094"/>
              <a:ext cx="274320" cy="4379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6130721" y="1835504"/>
            <a:ext cx="851197" cy="671998"/>
            <a:chOff x="6128139" y="2701518"/>
            <a:chExt cx="851438" cy="672188"/>
          </a:xfrm>
        </p:grpSpPr>
        <p:sp>
          <p:nvSpPr>
            <p:cNvPr id="181" name="Rectangle 180"/>
            <p:cNvSpPr/>
            <p:nvPr/>
          </p:nvSpPr>
          <p:spPr bwMode="auto">
            <a:xfrm>
              <a:off x="6128139" y="2701518"/>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SQL Database</a:t>
              </a:r>
            </a:p>
          </p:txBody>
        </p:sp>
        <p:grpSp>
          <p:nvGrpSpPr>
            <p:cNvPr id="184" name="Group 29"/>
            <p:cNvGrpSpPr>
              <a:grpSpLocks noChangeAspect="1"/>
            </p:cNvGrpSpPr>
            <p:nvPr/>
          </p:nvGrpSpPr>
          <p:grpSpPr bwMode="auto">
            <a:xfrm>
              <a:off x="6360737" y="2711837"/>
              <a:ext cx="386243" cy="499503"/>
              <a:chOff x="2558" y="1095"/>
              <a:chExt cx="266" cy="344"/>
            </a:xfrm>
          </p:grpSpPr>
          <p:sp>
            <p:nvSpPr>
              <p:cNvPr id="185" name="AutoShape 28"/>
              <p:cNvSpPr>
                <a:spLocks noChangeAspect="1" noChangeArrowheads="1" noTextEdit="1"/>
              </p:cNvSpPr>
              <p:nvPr/>
            </p:nvSpPr>
            <p:spPr bwMode="auto">
              <a:xfrm>
                <a:off x="2558" y="1095"/>
                <a:ext cx="26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30"/>
              <p:cNvSpPr>
                <a:spLocks/>
              </p:cNvSpPr>
              <p:nvPr/>
            </p:nvSpPr>
            <p:spPr bwMode="auto">
              <a:xfrm>
                <a:off x="2681" y="1262"/>
                <a:ext cx="25" cy="35"/>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31"/>
              <p:cNvSpPr>
                <a:spLocks noEditPoints="1"/>
              </p:cNvSpPr>
              <p:nvPr/>
            </p:nvSpPr>
            <p:spPr bwMode="auto">
              <a:xfrm>
                <a:off x="2566" y="1103"/>
                <a:ext cx="252" cy="331"/>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72" name="Group 71"/>
          <p:cNvGrpSpPr/>
          <p:nvPr/>
        </p:nvGrpSpPr>
        <p:grpSpPr>
          <a:xfrm>
            <a:off x="7969730" y="1835504"/>
            <a:ext cx="851197" cy="671998"/>
            <a:chOff x="7974218" y="2708009"/>
            <a:chExt cx="851438" cy="672188"/>
          </a:xfrm>
        </p:grpSpPr>
        <p:sp>
          <p:nvSpPr>
            <p:cNvPr id="76" name="Rectangle 75"/>
            <p:cNvSpPr/>
            <p:nvPr/>
          </p:nvSpPr>
          <p:spPr bwMode="auto">
            <a:xfrm>
              <a:off x="7974218" y="270800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DocumentDB</a:t>
              </a:r>
            </a:p>
          </p:txBody>
        </p:sp>
        <p:sp>
          <p:nvSpPr>
            <p:cNvPr id="102" name="Freeform 101"/>
            <p:cNvSpPr>
              <a:spLocks noEditPoints="1"/>
            </p:cNvSpPr>
            <p:nvPr/>
          </p:nvSpPr>
          <p:spPr bwMode="auto">
            <a:xfrm>
              <a:off x="8205086" y="2799988"/>
              <a:ext cx="389703" cy="34359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383" tIns="45692" rIns="91383" bIns="45692" numCol="1" anchor="t" anchorCtr="0" compatLnSpc="1">
              <a:prstTxWarp prst="textNoShape">
                <a:avLst/>
              </a:prstTxWarp>
            </a:bodyPr>
            <a:lstStyle/>
            <a:p>
              <a:pPr marL="0" marR="0" lvl="0" indent="0" algn="l" defTabSz="121418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292929"/>
                </a:solidFill>
                <a:effectLst/>
                <a:uLnTx/>
                <a:uFillTx/>
                <a:latin typeface="Segoe UI"/>
                <a:ea typeface="+mn-ea"/>
                <a:cs typeface="+mn-cs"/>
              </a:endParaRPr>
            </a:p>
          </p:txBody>
        </p:sp>
      </p:grpSp>
      <p:grpSp>
        <p:nvGrpSpPr>
          <p:cNvPr id="75" name="Group 74"/>
          <p:cNvGrpSpPr/>
          <p:nvPr/>
        </p:nvGrpSpPr>
        <p:grpSpPr>
          <a:xfrm>
            <a:off x="8889661" y="2572936"/>
            <a:ext cx="851197" cy="671998"/>
            <a:chOff x="8891020" y="3439112"/>
            <a:chExt cx="851438" cy="672188"/>
          </a:xfrm>
        </p:grpSpPr>
        <p:sp>
          <p:nvSpPr>
            <p:cNvPr id="65" name="Rectangle 64"/>
            <p:cNvSpPr/>
            <p:nvPr/>
          </p:nvSpPr>
          <p:spPr bwMode="auto">
            <a:xfrm>
              <a:off x="8891020" y="3439112"/>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Redis Cache</a:t>
              </a:r>
            </a:p>
          </p:txBody>
        </p:sp>
        <p:grpSp>
          <p:nvGrpSpPr>
            <p:cNvPr id="223" name="Group 75"/>
            <p:cNvGrpSpPr>
              <a:grpSpLocks noChangeAspect="1"/>
            </p:cNvGrpSpPr>
            <p:nvPr/>
          </p:nvGrpSpPr>
          <p:grpSpPr bwMode="auto">
            <a:xfrm>
              <a:off x="9105178" y="3477657"/>
              <a:ext cx="423122" cy="462077"/>
              <a:chOff x="455" y="1034"/>
              <a:chExt cx="315" cy="344"/>
            </a:xfrm>
          </p:grpSpPr>
          <p:sp>
            <p:nvSpPr>
              <p:cNvPr id="224" name="AutoShape 74"/>
              <p:cNvSpPr>
                <a:spLocks noChangeAspect="1" noChangeArrowheads="1" noTextEdit="1"/>
              </p:cNvSpPr>
              <p:nvPr/>
            </p:nvSpPr>
            <p:spPr bwMode="auto">
              <a:xfrm>
                <a:off x="455" y="1034"/>
                <a:ext cx="315"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5" name="Freeform 76"/>
              <p:cNvSpPr>
                <a:spLocks noEditPoints="1"/>
              </p:cNvSpPr>
              <p:nvPr/>
            </p:nvSpPr>
            <p:spPr bwMode="auto">
              <a:xfrm>
                <a:off x="463" y="1042"/>
                <a:ext cx="248" cy="333"/>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6" name="Freeform 77"/>
              <p:cNvSpPr>
                <a:spLocks noEditPoints="1"/>
              </p:cNvSpPr>
              <p:nvPr/>
            </p:nvSpPr>
            <p:spPr bwMode="auto">
              <a:xfrm>
                <a:off x="593" y="1138"/>
                <a:ext cx="175" cy="240"/>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77" name="Group 76"/>
          <p:cNvGrpSpPr/>
          <p:nvPr/>
        </p:nvGrpSpPr>
        <p:grpSpPr>
          <a:xfrm>
            <a:off x="7969730" y="2572936"/>
            <a:ext cx="851197" cy="671998"/>
            <a:chOff x="7976317" y="3439112"/>
            <a:chExt cx="851438" cy="672188"/>
          </a:xfrm>
        </p:grpSpPr>
        <p:sp>
          <p:nvSpPr>
            <p:cNvPr id="178" name="Rectangle 177"/>
            <p:cNvSpPr/>
            <p:nvPr/>
          </p:nvSpPr>
          <p:spPr bwMode="auto">
            <a:xfrm>
              <a:off x="7976317" y="3439112"/>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StorSimple</a:t>
              </a:r>
            </a:p>
          </p:txBody>
        </p:sp>
        <p:grpSp>
          <p:nvGrpSpPr>
            <p:cNvPr id="264" name="Group 263"/>
            <p:cNvGrpSpPr/>
            <p:nvPr/>
          </p:nvGrpSpPr>
          <p:grpSpPr bwMode="black">
            <a:xfrm>
              <a:off x="8180396" y="3491618"/>
              <a:ext cx="443280" cy="418188"/>
              <a:chOff x="8587169" y="5108012"/>
              <a:chExt cx="1184275" cy="1214438"/>
            </a:xfrm>
            <a:solidFill>
              <a:schemeClr val="tx1"/>
            </a:solidFill>
          </p:grpSpPr>
          <p:sp>
            <p:nvSpPr>
              <p:cNvPr id="265"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73" name="Group 72"/>
          <p:cNvGrpSpPr/>
          <p:nvPr/>
        </p:nvGrpSpPr>
        <p:grpSpPr>
          <a:xfrm>
            <a:off x="8889661" y="1835504"/>
            <a:ext cx="851197" cy="671998"/>
            <a:chOff x="8889218" y="2708009"/>
            <a:chExt cx="851438" cy="672188"/>
          </a:xfrm>
        </p:grpSpPr>
        <p:sp>
          <p:nvSpPr>
            <p:cNvPr id="177" name="Rectangle 176"/>
            <p:cNvSpPr/>
            <p:nvPr/>
          </p:nvSpPr>
          <p:spPr bwMode="auto">
            <a:xfrm>
              <a:off x="8889218" y="270800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Search</a:t>
              </a:r>
            </a:p>
          </p:txBody>
        </p:sp>
        <p:sp>
          <p:nvSpPr>
            <p:cNvPr id="232" name="Freeform 8"/>
            <p:cNvSpPr>
              <a:spLocks noEditPoints="1"/>
            </p:cNvSpPr>
            <p:nvPr/>
          </p:nvSpPr>
          <p:spPr bwMode="black">
            <a:xfrm>
              <a:off x="9105843" y="2759660"/>
              <a:ext cx="418188" cy="418188"/>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9" name="Group 98"/>
          <p:cNvGrpSpPr/>
          <p:nvPr/>
        </p:nvGrpSpPr>
        <p:grpSpPr>
          <a:xfrm>
            <a:off x="7049797" y="2572936"/>
            <a:ext cx="851197" cy="671998"/>
            <a:chOff x="7050065" y="3435040"/>
            <a:chExt cx="851438" cy="672188"/>
          </a:xfrm>
        </p:grpSpPr>
        <p:grpSp>
          <p:nvGrpSpPr>
            <p:cNvPr id="79" name="Group 78"/>
            <p:cNvGrpSpPr/>
            <p:nvPr/>
          </p:nvGrpSpPr>
          <p:grpSpPr>
            <a:xfrm>
              <a:off x="7050065" y="3435040"/>
              <a:ext cx="851438" cy="672188"/>
              <a:chOff x="7059218" y="3438531"/>
              <a:chExt cx="851438" cy="672188"/>
            </a:xfrm>
          </p:grpSpPr>
          <p:sp>
            <p:nvSpPr>
              <p:cNvPr id="179" name="Rectangle 178"/>
              <p:cNvSpPr/>
              <p:nvPr/>
            </p:nvSpPr>
            <p:spPr bwMode="auto">
              <a:xfrm>
                <a:off x="7059218" y="3438531"/>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Storage</a:t>
                </a:r>
              </a:p>
            </p:txBody>
          </p:sp>
          <p:sp>
            <p:nvSpPr>
              <p:cNvPr id="189" name="AutoShape 33"/>
              <p:cNvSpPr>
                <a:spLocks noChangeAspect="1" noChangeArrowheads="1" noTextEdit="1"/>
              </p:cNvSpPr>
              <p:nvPr/>
            </p:nvSpPr>
            <p:spPr bwMode="auto">
              <a:xfrm>
                <a:off x="7180008" y="3460467"/>
                <a:ext cx="609858" cy="514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27" name="Freeform 79"/>
            <p:cNvSpPr>
              <a:spLocks noChangeAspect="1" noEditPoints="1"/>
            </p:cNvSpPr>
            <p:nvPr/>
          </p:nvSpPr>
          <p:spPr bwMode="black">
            <a:xfrm>
              <a:off x="7328084" y="3491501"/>
              <a:ext cx="308455" cy="4169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65" name="Group 364"/>
          <p:cNvGrpSpPr/>
          <p:nvPr/>
        </p:nvGrpSpPr>
        <p:grpSpPr>
          <a:xfrm>
            <a:off x="7049797" y="1835504"/>
            <a:ext cx="851197" cy="671998"/>
            <a:chOff x="7050065" y="2697399"/>
            <a:chExt cx="851438" cy="672188"/>
          </a:xfrm>
        </p:grpSpPr>
        <p:sp>
          <p:nvSpPr>
            <p:cNvPr id="287" name="Rectangle 286"/>
            <p:cNvSpPr/>
            <p:nvPr/>
          </p:nvSpPr>
          <p:spPr bwMode="auto">
            <a:xfrm>
              <a:off x="7050065" y="2697399"/>
              <a:ext cx="851438" cy="672188"/>
            </a:xfrm>
            <a:prstGeom prst="rect">
              <a:avLst/>
            </a:prstGeom>
            <a:solidFill>
              <a:srgbClr val="00188F"/>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SQL Data Warehouse</a:t>
              </a:r>
            </a:p>
          </p:txBody>
        </p:sp>
        <p:sp>
          <p:nvSpPr>
            <p:cNvPr id="362" name="AutoShape 33"/>
            <p:cNvSpPr>
              <a:spLocks noChangeAspect="1" noChangeArrowheads="1" noTextEdit="1"/>
            </p:cNvSpPr>
            <p:nvPr/>
          </p:nvSpPr>
          <p:spPr bwMode="auto">
            <a:xfrm>
              <a:off x="7266689" y="2731171"/>
              <a:ext cx="423784" cy="462799"/>
            </a:xfrm>
            <a:prstGeom prst="rect">
              <a:avLst/>
            </a:prstGeom>
            <a:no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3" name="Freeform 35"/>
            <p:cNvSpPr>
              <a:spLocks noEditPoints="1"/>
            </p:cNvSpPr>
            <p:nvPr/>
          </p:nvSpPr>
          <p:spPr bwMode="auto">
            <a:xfrm>
              <a:off x="7279389" y="2741207"/>
              <a:ext cx="314658" cy="448001"/>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4" name="Freeform 36"/>
            <p:cNvSpPr>
              <a:spLocks noEditPoints="1"/>
            </p:cNvSpPr>
            <p:nvPr/>
          </p:nvSpPr>
          <p:spPr bwMode="auto">
            <a:xfrm>
              <a:off x="7485764" y="2871087"/>
              <a:ext cx="222036" cy="322883"/>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7" name="Group 56"/>
          <p:cNvGrpSpPr/>
          <p:nvPr/>
        </p:nvGrpSpPr>
        <p:grpSpPr>
          <a:xfrm>
            <a:off x="7969731" y="3312914"/>
            <a:ext cx="851197" cy="671998"/>
            <a:chOff x="7976317" y="4167852"/>
            <a:chExt cx="851438" cy="672188"/>
          </a:xfrm>
        </p:grpSpPr>
        <p:sp>
          <p:nvSpPr>
            <p:cNvPr id="161" name="Rectangle 160"/>
            <p:cNvSpPr/>
            <p:nvPr/>
          </p:nvSpPr>
          <p:spPr bwMode="auto">
            <a:xfrm>
              <a:off x="7976317" y="4167852"/>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Automation</a:t>
              </a:r>
            </a:p>
          </p:txBody>
        </p:sp>
        <p:grpSp>
          <p:nvGrpSpPr>
            <p:cNvPr id="140" name="Group 10"/>
            <p:cNvGrpSpPr>
              <a:grpSpLocks noChangeAspect="1"/>
            </p:cNvGrpSpPr>
            <p:nvPr/>
          </p:nvGrpSpPr>
          <p:grpSpPr bwMode="auto">
            <a:xfrm>
              <a:off x="8112353" y="4188380"/>
              <a:ext cx="579366" cy="522736"/>
              <a:chOff x="2084" y="972"/>
              <a:chExt cx="399" cy="360"/>
            </a:xfrm>
          </p:grpSpPr>
          <p:sp>
            <p:nvSpPr>
              <p:cNvPr id="141" name="AutoShape 9"/>
              <p:cNvSpPr>
                <a:spLocks noChangeAspect="1" noChangeArrowheads="1" noTextEdit="1"/>
              </p:cNvSpPr>
              <p:nvPr/>
            </p:nvSpPr>
            <p:spPr bwMode="auto">
              <a:xfrm>
                <a:off x="2084" y="972"/>
                <a:ext cx="399" cy="3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11"/>
              <p:cNvSpPr>
                <a:spLocks/>
              </p:cNvSpPr>
              <p:nvPr/>
            </p:nvSpPr>
            <p:spPr bwMode="auto">
              <a:xfrm>
                <a:off x="2183" y="1000"/>
                <a:ext cx="296" cy="294"/>
              </a:xfrm>
              <a:custGeom>
                <a:avLst/>
                <a:gdLst>
                  <a:gd name="T0" fmla="*/ 471 w 522"/>
                  <a:gd name="T1" fmla="*/ 261 h 522"/>
                  <a:gd name="T2" fmla="*/ 471 w 522"/>
                  <a:gd name="T3" fmla="*/ 246 h 522"/>
                  <a:gd name="T4" fmla="*/ 522 w 522"/>
                  <a:gd name="T5" fmla="*/ 218 h 522"/>
                  <a:gd name="T6" fmla="*/ 509 w 522"/>
                  <a:gd name="T7" fmla="*/ 168 h 522"/>
                  <a:gd name="T8" fmla="*/ 450 w 522"/>
                  <a:gd name="T9" fmla="*/ 169 h 522"/>
                  <a:gd name="T10" fmla="*/ 435 w 522"/>
                  <a:gd name="T11" fmla="*/ 143 h 522"/>
                  <a:gd name="T12" fmla="*/ 465 w 522"/>
                  <a:gd name="T13" fmla="*/ 92 h 522"/>
                  <a:gd name="T14" fmla="*/ 430 w 522"/>
                  <a:gd name="T15" fmla="*/ 57 h 522"/>
                  <a:gd name="T16" fmla="*/ 400 w 522"/>
                  <a:gd name="T17" fmla="*/ 74 h 522"/>
                  <a:gd name="T18" fmla="*/ 387 w 522"/>
                  <a:gd name="T19" fmla="*/ 93 h 522"/>
                  <a:gd name="T20" fmla="*/ 360 w 522"/>
                  <a:gd name="T21" fmla="*/ 133 h 522"/>
                  <a:gd name="T22" fmla="*/ 423 w 522"/>
                  <a:gd name="T23" fmla="*/ 261 h 522"/>
                  <a:gd name="T24" fmla="*/ 261 w 522"/>
                  <a:gd name="T25" fmla="*/ 423 h 522"/>
                  <a:gd name="T26" fmla="*/ 99 w 522"/>
                  <a:gd name="T27" fmla="*/ 261 h 522"/>
                  <a:gd name="T28" fmla="*/ 233 w 522"/>
                  <a:gd name="T29" fmla="*/ 101 h 522"/>
                  <a:gd name="T30" fmla="*/ 246 w 522"/>
                  <a:gd name="T31" fmla="*/ 51 h 522"/>
                  <a:gd name="T32" fmla="*/ 217 w 522"/>
                  <a:gd name="T33" fmla="*/ 0 h 522"/>
                  <a:gd name="T34" fmla="*/ 168 w 522"/>
                  <a:gd name="T35" fmla="*/ 13 h 522"/>
                  <a:gd name="T36" fmla="*/ 169 w 522"/>
                  <a:gd name="T37" fmla="*/ 72 h 522"/>
                  <a:gd name="T38" fmla="*/ 143 w 522"/>
                  <a:gd name="T39" fmla="*/ 87 h 522"/>
                  <a:gd name="T40" fmla="*/ 93 w 522"/>
                  <a:gd name="T41" fmla="*/ 57 h 522"/>
                  <a:gd name="T42" fmla="*/ 57 w 522"/>
                  <a:gd name="T43" fmla="*/ 93 h 522"/>
                  <a:gd name="T44" fmla="*/ 87 w 522"/>
                  <a:gd name="T45" fmla="*/ 143 h 522"/>
                  <a:gd name="T46" fmla="*/ 72 w 522"/>
                  <a:gd name="T47" fmla="*/ 169 h 522"/>
                  <a:gd name="T48" fmla="*/ 13 w 522"/>
                  <a:gd name="T49" fmla="*/ 168 h 522"/>
                  <a:gd name="T50" fmla="*/ 0 w 522"/>
                  <a:gd name="T51" fmla="*/ 218 h 522"/>
                  <a:gd name="T52" fmla="*/ 51 w 522"/>
                  <a:gd name="T53" fmla="*/ 246 h 522"/>
                  <a:gd name="T54" fmla="*/ 51 w 522"/>
                  <a:gd name="T55" fmla="*/ 261 h 522"/>
                  <a:gd name="T56" fmla="*/ 51 w 522"/>
                  <a:gd name="T57" fmla="*/ 276 h 522"/>
                  <a:gd name="T58" fmla="*/ 0 w 522"/>
                  <a:gd name="T59" fmla="*/ 305 h 522"/>
                  <a:gd name="T60" fmla="*/ 13 w 522"/>
                  <a:gd name="T61" fmla="*/ 354 h 522"/>
                  <a:gd name="T62" fmla="*/ 72 w 522"/>
                  <a:gd name="T63" fmla="*/ 353 h 522"/>
                  <a:gd name="T64" fmla="*/ 87 w 522"/>
                  <a:gd name="T65" fmla="*/ 379 h 522"/>
                  <a:gd name="T66" fmla="*/ 57 w 522"/>
                  <a:gd name="T67" fmla="*/ 430 h 522"/>
                  <a:gd name="T68" fmla="*/ 93 w 522"/>
                  <a:gd name="T69" fmla="*/ 466 h 522"/>
                  <a:gd name="T70" fmla="*/ 143 w 522"/>
                  <a:gd name="T71" fmla="*/ 436 h 522"/>
                  <a:gd name="T72" fmla="*/ 169 w 522"/>
                  <a:gd name="T73" fmla="*/ 451 h 522"/>
                  <a:gd name="T74" fmla="*/ 168 w 522"/>
                  <a:gd name="T75" fmla="*/ 509 h 522"/>
                  <a:gd name="T76" fmla="*/ 217 w 522"/>
                  <a:gd name="T77" fmla="*/ 522 h 522"/>
                  <a:gd name="T78" fmla="*/ 246 w 522"/>
                  <a:gd name="T79" fmla="*/ 471 h 522"/>
                  <a:gd name="T80" fmla="*/ 261 w 522"/>
                  <a:gd name="T81" fmla="*/ 472 h 522"/>
                  <a:gd name="T82" fmla="*/ 276 w 522"/>
                  <a:gd name="T83" fmla="*/ 471 h 522"/>
                  <a:gd name="T84" fmla="*/ 304 w 522"/>
                  <a:gd name="T85" fmla="*/ 522 h 522"/>
                  <a:gd name="T86" fmla="*/ 354 w 522"/>
                  <a:gd name="T87" fmla="*/ 509 h 522"/>
                  <a:gd name="T88" fmla="*/ 353 w 522"/>
                  <a:gd name="T89" fmla="*/ 451 h 522"/>
                  <a:gd name="T90" fmla="*/ 379 w 522"/>
                  <a:gd name="T91" fmla="*/ 436 h 522"/>
                  <a:gd name="T92" fmla="*/ 430 w 522"/>
                  <a:gd name="T93" fmla="*/ 466 h 522"/>
                  <a:gd name="T94" fmla="*/ 465 w 522"/>
                  <a:gd name="T95" fmla="*/ 430 h 522"/>
                  <a:gd name="T96" fmla="*/ 435 w 522"/>
                  <a:gd name="T97" fmla="*/ 379 h 522"/>
                  <a:gd name="T98" fmla="*/ 450 w 522"/>
                  <a:gd name="T99" fmla="*/ 353 h 522"/>
                  <a:gd name="T100" fmla="*/ 509 w 522"/>
                  <a:gd name="T101" fmla="*/ 354 h 522"/>
                  <a:gd name="T102" fmla="*/ 522 w 522"/>
                  <a:gd name="T103" fmla="*/ 305 h 522"/>
                  <a:gd name="T104" fmla="*/ 471 w 522"/>
                  <a:gd name="T105" fmla="*/ 276 h 522"/>
                  <a:gd name="T106" fmla="*/ 471 w 522"/>
                  <a:gd name="T107" fmla="*/ 26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2">
                    <a:moveTo>
                      <a:pt x="471" y="261"/>
                    </a:moveTo>
                    <a:cubicBezTo>
                      <a:pt x="471" y="256"/>
                      <a:pt x="471" y="251"/>
                      <a:pt x="471" y="246"/>
                    </a:cubicBezTo>
                    <a:lnTo>
                      <a:pt x="522" y="218"/>
                    </a:lnTo>
                    <a:cubicBezTo>
                      <a:pt x="519" y="201"/>
                      <a:pt x="515" y="184"/>
                      <a:pt x="509" y="168"/>
                    </a:cubicBezTo>
                    <a:lnTo>
                      <a:pt x="450" y="169"/>
                    </a:lnTo>
                    <a:cubicBezTo>
                      <a:pt x="446" y="160"/>
                      <a:pt x="441" y="151"/>
                      <a:pt x="435" y="143"/>
                    </a:cubicBezTo>
                    <a:lnTo>
                      <a:pt x="465" y="92"/>
                    </a:lnTo>
                    <a:cubicBezTo>
                      <a:pt x="455" y="79"/>
                      <a:pt x="443" y="67"/>
                      <a:pt x="430" y="57"/>
                    </a:cubicBezTo>
                    <a:lnTo>
                      <a:pt x="400" y="74"/>
                    </a:lnTo>
                    <a:lnTo>
                      <a:pt x="387" y="93"/>
                    </a:lnTo>
                    <a:lnTo>
                      <a:pt x="360" y="133"/>
                    </a:lnTo>
                    <a:cubicBezTo>
                      <a:pt x="398" y="162"/>
                      <a:pt x="423" y="209"/>
                      <a:pt x="423" y="261"/>
                    </a:cubicBezTo>
                    <a:cubicBezTo>
                      <a:pt x="423" y="351"/>
                      <a:pt x="351" y="423"/>
                      <a:pt x="261" y="423"/>
                    </a:cubicBezTo>
                    <a:cubicBezTo>
                      <a:pt x="171" y="423"/>
                      <a:pt x="99" y="351"/>
                      <a:pt x="99" y="261"/>
                    </a:cubicBezTo>
                    <a:cubicBezTo>
                      <a:pt x="99" y="181"/>
                      <a:pt x="157" y="114"/>
                      <a:pt x="233" y="101"/>
                    </a:cubicBezTo>
                    <a:lnTo>
                      <a:pt x="246" y="51"/>
                    </a:lnTo>
                    <a:lnTo>
                      <a:pt x="217" y="0"/>
                    </a:lnTo>
                    <a:cubicBezTo>
                      <a:pt x="200" y="2"/>
                      <a:pt x="184" y="7"/>
                      <a:pt x="168" y="13"/>
                    </a:cubicBezTo>
                    <a:lnTo>
                      <a:pt x="169" y="72"/>
                    </a:lnTo>
                    <a:cubicBezTo>
                      <a:pt x="160" y="76"/>
                      <a:pt x="151" y="81"/>
                      <a:pt x="143" y="87"/>
                    </a:cubicBezTo>
                    <a:lnTo>
                      <a:pt x="93" y="57"/>
                    </a:lnTo>
                    <a:cubicBezTo>
                      <a:pt x="80" y="67"/>
                      <a:pt x="68" y="79"/>
                      <a:pt x="57" y="93"/>
                    </a:cubicBezTo>
                    <a:lnTo>
                      <a:pt x="87" y="143"/>
                    </a:lnTo>
                    <a:cubicBezTo>
                      <a:pt x="81" y="151"/>
                      <a:pt x="76" y="160"/>
                      <a:pt x="72" y="169"/>
                    </a:cubicBezTo>
                    <a:lnTo>
                      <a:pt x="13" y="168"/>
                    </a:lnTo>
                    <a:cubicBezTo>
                      <a:pt x="7" y="184"/>
                      <a:pt x="3" y="201"/>
                      <a:pt x="0" y="218"/>
                    </a:cubicBezTo>
                    <a:lnTo>
                      <a:pt x="51" y="246"/>
                    </a:lnTo>
                    <a:cubicBezTo>
                      <a:pt x="51" y="251"/>
                      <a:pt x="51" y="256"/>
                      <a:pt x="51" y="261"/>
                    </a:cubicBezTo>
                    <a:cubicBezTo>
                      <a:pt x="51" y="266"/>
                      <a:pt x="51" y="271"/>
                      <a:pt x="51" y="276"/>
                    </a:cubicBezTo>
                    <a:lnTo>
                      <a:pt x="0" y="305"/>
                    </a:lnTo>
                    <a:cubicBezTo>
                      <a:pt x="3" y="322"/>
                      <a:pt x="7" y="338"/>
                      <a:pt x="13" y="354"/>
                    </a:cubicBezTo>
                    <a:lnTo>
                      <a:pt x="72" y="353"/>
                    </a:lnTo>
                    <a:cubicBezTo>
                      <a:pt x="76" y="362"/>
                      <a:pt x="81" y="371"/>
                      <a:pt x="87" y="379"/>
                    </a:cubicBezTo>
                    <a:lnTo>
                      <a:pt x="57" y="430"/>
                    </a:lnTo>
                    <a:cubicBezTo>
                      <a:pt x="68" y="443"/>
                      <a:pt x="79" y="455"/>
                      <a:pt x="93" y="466"/>
                    </a:cubicBezTo>
                    <a:lnTo>
                      <a:pt x="143" y="436"/>
                    </a:lnTo>
                    <a:cubicBezTo>
                      <a:pt x="151" y="441"/>
                      <a:pt x="160" y="446"/>
                      <a:pt x="169" y="451"/>
                    </a:cubicBezTo>
                    <a:lnTo>
                      <a:pt x="168" y="509"/>
                    </a:lnTo>
                    <a:cubicBezTo>
                      <a:pt x="184" y="515"/>
                      <a:pt x="200" y="520"/>
                      <a:pt x="217" y="522"/>
                    </a:cubicBezTo>
                    <a:lnTo>
                      <a:pt x="246" y="471"/>
                    </a:lnTo>
                    <a:cubicBezTo>
                      <a:pt x="251" y="472"/>
                      <a:pt x="256" y="472"/>
                      <a:pt x="261" y="472"/>
                    </a:cubicBezTo>
                    <a:cubicBezTo>
                      <a:pt x="266" y="472"/>
                      <a:pt x="271" y="471"/>
                      <a:pt x="276" y="471"/>
                    </a:cubicBezTo>
                    <a:lnTo>
                      <a:pt x="304" y="522"/>
                    </a:lnTo>
                    <a:cubicBezTo>
                      <a:pt x="321" y="520"/>
                      <a:pt x="338" y="515"/>
                      <a:pt x="354" y="509"/>
                    </a:cubicBezTo>
                    <a:lnTo>
                      <a:pt x="353" y="451"/>
                    </a:lnTo>
                    <a:cubicBezTo>
                      <a:pt x="362" y="446"/>
                      <a:pt x="371" y="441"/>
                      <a:pt x="379" y="436"/>
                    </a:cubicBezTo>
                    <a:lnTo>
                      <a:pt x="430" y="466"/>
                    </a:lnTo>
                    <a:cubicBezTo>
                      <a:pt x="442" y="455"/>
                      <a:pt x="455" y="443"/>
                      <a:pt x="465" y="430"/>
                    </a:cubicBezTo>
                    <a:lnTo>
                      <a:pt x="435" y="379"/>
                    </a:lnTo>
                    <a:cubicBezTo>
                      <a:pt x="441" y="371"/>
                      <a:pt x="446" y="362"/>
                      <a:pt x="450" y="353"/>
                    </a:cubicBezTo>
                    <a:lnTo>
                      <a:pt x="509" y="354"/>
                    </a:lnTo>
                    <a:cubicBezTo>
                      <a:pt x="515" y="338"/>
                      <a:pt x="519" y="322"/>
                      <a:pt x="522" y="305"/>
                    </a:cubicBezTo>
                    <a:lnTo>
                      <a:pt x="471" y="276"/>
                    </a:lnTo>
                    <a:cubicBezTo>
                      <a:pt x="471" y="271"/>
                      <a:pt x="471" y="266"/>
                      <a:pt x="471" y="261"/>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12"/>
              <p:cNvSpPr>
                <a:spLocks noEditPoints="1"/>
              </p:cNvSpPr>
              <p:nvPr/>
            </p:nvSpPr>
            <p:spPr bwMode="auto">
              <a:xfrm>
                <a:off x="2093" y="1203"/>
                <a:ext cx="127" cy="125"/>
              </a:xfrm>
              <a:custGeom>
                <a:avLst/>
                <a:gdLst>
                  <a:gd name="T0" fmla="*/ 112 w 223"/>
                  <a:gd name="T1" fmla="*/ 147 h 223"/>
                  <a:gd name="T2" fmla="*/ 76 w 223"/>
                  <a:gd name="T3" fmla="*/ 112 h 223"/>
                  <a:gd name="T4" fmla="*/ 112 w 223"/>
                  <a:gd name="T5" fmla="*/ 76 h 223"/>
                  <a:gd name="T6" fmla="*/ 147 w 223"/>
                  <a:gd name="T7" fmla="*/ 112 h 223"/>
                  <a:gd name="T8" fmla="*/ 112 w 223"/>
                  <a:gd name="T9" fmla="*/ 147 h 223"/>
                  <a:gd name="T10" fmla="*/ 181 w 223"/>
                  <a:gd name="T11" fmla="*/ 24 h 223"/>
                  <a:gd name="T12" fmla="*/ 178 w 223"/>
                  <a:gd name="T13" fmla="*/ 25 h 223"/>
                  <a:gd name="T14" fmla="*/ 152 w 223"/>
                  <a:gd name="T15" fmla="*/ 38 h 223"/>
                  <a:gd name="T16" fmla="*/ 135 w 223"/>
                  <a:gd name="T17" fmla="*/ 31 h 223"/>
                  <a:gd name="T18" fmla="*/ 124 w 223"/>
                  <a:gd name="T19" fmla="*/ 0 h 223"/>
                  <a:gd name="T20" fmla="*/ 99 w 223"/>
                  <a:gd name="T21" fmla="*/ 0 h 223"/>
                  <a:gd name="T22" fmla="*/ 98 w 223"/>
                  <a:gd name="T23" fmla="*/ 4 h 223"/>
                  <a:gd name="T24" fmla="*/ 89 w 223"/>
                  <a:gd name="T25" fmla="*/ 31 h 223"/>
                  <a:gd name="T26" fmla="*/ 71 w 223"/>
                  <a:gd name="T27" fmla="*/ 38 h 223"/>
                  <a:gd name="T28" fmla="*/ 42 w 223"/>
                  <a:gd name="T29" fmla="*/ 25 h 223"/>
                  <a:gd name="T30" fmla="*/ 24 w 223"/>
                  <a:gd name="T31" fmla="*/ 42 h 223"/>
                  <a:gd name="T32" fmla="*/ 25 w 223"/>
                  <a:gd name="T33" fmla="*/ 46 h 223"/>
                  <a:gd name="T34" fmla="*/ 38 w 223"/>
                  <a:gd name="T35" fmla="*/ 71 h 223"/>
                  <a:gd name="T36" fmla="*/ 31 w 223"/>
                  <a:gd name="T37" fmla="*/ 89 h 223"/>
                  <a:gd name="T38" fmla="*/ 0 w 223"/>
                  <a:gd name="T39" fmla="*/ 100 h 223"/>
                  <a:gd name="T40" fmla="*/ 0 w 223"/>
                  <a:gd name="T41" fmla="*/ 125 h 223"/>
                  <a:gd name="T42" fmla="*/ 4 w 223"/>
                  <a:gd name="T43" fmla="*/ 126 h 223"/>
                  <a:gd name="T44" fmla="*/ 31 w 223"/>
                  <a:gd name="T45" fmla="*/ 135 h 223"/>
                  <a:gd name="T46" fmla="*/ 38 w 223"/>
                  <a:gd name="T47" fmla="*/ 152 h 223"/>
                  <a:gd name="T48" fmla="*/ 24 w 223"/>
                  <a:gd name="T49" fmla="*/ 182 h 223"/>
                  <a:gd name="T50" fmla="*/ 43 w 223"/>
                  <a:gd name="T51" fmla="*/ 200 h 223"/>
                  <a:gd name="T52" fmla="*/ 46 w 223"/>
                  <a:gd name="T53" fmla="*/ 198 h 223"/>
                  <a:gd name="T54" fmla="*/ 71 w 223"/>
                  <a:gd name="T55" fmla="*/ 185 h 223"/>
                  <a:gd name="T56" fmla="*/ 89 w 223"/>
                  <a:gd name="T57" fmla="*/ 192 h 223"/>
                  <a:gd name="T58" fmla="*/ 100 w 223"/>
                  <a:gd name="T59" fmla="*/ 223 h 223"/>
                  <a:gd name="T60" fmla="*/ 125 w 223"/>
                  <a:gd name="T61" fmla="*/ 223 h 223"/>
                  <a:gd name="T62" fmla="*/ 126 w 223"/>
                  <a:gd name="T63" fmla="*/ 219 h 223"/>
                  <a:gd name="T64" fmla="*/ 135 w 223"/>
                  <a:gd name="T65" fmla="*/ 192 h 223"/>
                  <a:gd name="T66" fmla="*/ 152 w 223"/>
                  <a:gd name="T67" fmla="*/ 185 h 223"/>
                  <a:gd name="T68" fmla="*/ 182 w 223"/>
                  <a:gd name="T69" fmla="*/ 199 h 223"/>
                  <a:gd name="T70" fmla="*/ 200 w 223"/>
                  <a:gd name="T71" fmla="*/ 181 h 223"/>
                  <a:gd name="T72" fmla="*/ 198 w 223"/>
                  <a:gd name="T73" fmla="*/ 178 h 223"/>
                  <a:gd name="T74" fmla="*/ 185 w 223"/>
                  <a:gd name="T75" fmla="*/ 152 h 223"/>
                  <a:gd name="T76" fmla="*/ 192 w 223"/>
                  <a:gd name="T77" fmla="*/ 135 h 223"/>
                  <a:gd name="T78" fmla="*/ 223 w 223"/>
                  <a:gd name="T79" fmla="*/ 124 h 223"/>
                  <a:gd name="T80" fmla="*/ 223 w 223"/>
                  <a:gd name="T81" fmla="*/ 98 h 223"/>
                  <a:gd name="T82" fmla="*/ 219 w 223"/>
                  <a:gd name="T83" fmla="*/ 97 h 223"/>
                  <a:gd name="T84" fmla="*/ 192 w 223"/>
                  <a:gd name="T85" fmla="*/ 89 h 223"/>
                  <a:gd name="T86" fmla="*/ 185 w 223"/>
                  <a:gd name="T87" fmla="*/ 71 h 223"/>
                  <a:gd name="T88" fmla="*/ 198 w 223"/>
                  <a:gd name="T89" fmla="*/ 44 h 223"/>
                  <a:gd name="T90" fmla="*/ 191 w 223"/>
                  <a:gd name="T91" fmla="*/ 33 h 223"/>
                  <a:gd name="T92" fmla="*/ 181 w 223"/>
                  <a:gd name="T9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223">
                    <a:moveTo>
                      <a:pt x="112" y="147"/>
                    </a:moveTo>
                    <a:cubicBezTo>
                      <a:pt x="92" y="147"/>
                      <a:pt x="76" y="131"/>
                      <a:pt x="76" y="112"/>
                    </a:cubicBezTo>
                    <a:cubicBezTo>
                      <a:pt x="76" y="92"/>
                      <a:pt x="92" y="76"/>
                      <a:pt x="112" y="76"/>
                    </a:cubicBezTo>
                    <a:cubicBezTo>
                      <a:pt x="131" y="76"/>
                      <a:pt x="147" y="92"/>
                      <a:pt x="147" y="112"/>
                    </a:cubicBezTo>
                    <a:cubicBezTo>
                      <a:pt x="147" y="131"/>
                      <a:pt x="131" y="147"/>
                      <a:pt x="112" y="147"/>
                    </a:cubicBezTo>
                    <a:close/>
                    <a:moveTo>
                      <a:pt x="181" y="24"/>
                    </a:moveTo>
                    <a:lnTo>
                      <a:pt x="178" y="25"/>
                    </a:lnTo>
                    <a:lnTo>
                      <a:pt x="152" y="38"/>
                    </a:lnTo>
                    <a:lnTo>
                      <a:pt x="135" y="31"/>
                    </a:lnTo>
                    <a:lnTo>
                      <a:pt x="124" y="0"/>
                    </a:lnTo>
                    <a:lnTo>
                      <a:pt x="99" y="0"/>
                    </a:lnTo>
                    <a:lnTo>
                      <a:pt x="98" y="4"/>
                    </a:lnTo>
                    <a:lnTo>
                      <a:pt x="89" y="31"/>
                    </a:lnTo>
                    <a:lnTo>
                      <a:pt x="71" y="38"/>
                    </a:lnTo>
                    <a:lnTo>
                      <a:pt x="42" y="25"/>
                    </a:lnTo>
                    <a:lnTo>
                      <a:pt x="24" y="42"/>
                    </a:lnTo>
                    <a:lnTo>
                      <a:pt x="25" y="46"/>
                    </a:lnTo>
                    <a:lnTo>
                      <a:pt x="38" y="71"/>
                    </a:lnTo>
                    <a:lnTo>
                      <a:pt x="31" y="89"/>
                    </a:lnTo>
                    <a:lnTo>
                      <a:pt x="0" y="100"/>
                    </a:lnTo>
                    <a:lnTo>
                      <a:pt x="0" y="125"/>
                    </a:lnTo>
                    <a:lnTo>
                      <a:pt x="4" y="126"/>
                    </a:lnTo>
                    <a:lnTo>
                      <a:pt x="31" y="135"/>
                    </a:lnTo>
                    <a:lnTo>
                      <a:pt x="38" y="152"/>
                    </a:lnTo>
                    <a:lnTo>
                      <a:pt x="24" y="182"/>
                    </a:lnTo>
                    <a:lnTo>
                      <a:pt x="43" y="200"/>
                    </a:lnTo>
                    <a:lnTo>
                      <a:pt x="46" y="198"/>
                    </a:lnTo>
                    <a:lnTo>
                      <a:pt x="71" y="185"/>
                    </a:lnTo>
                    <a:lnTo>
                      <a:pt x="89" y="192"/>
                    </a:lnTo>
                    <a:lnTo>
                      <a:pt x="100" y="223"/>
                    </a:lnTo>
                    <a:lnTo>
                      <a:pt x="125" y="223"/>
                    </a:lnTo>
                    <a:lnTo>
                      <a:pt x="126" y="219"/>
                    </a:lnTo>
                    <a:lnTo>
                      <a:pt x="135" y="192"/>
                    </a:lnTo>
                    <a:lnTo>
                      <a:pt x="152" y="185"/>
                    </a:lnTo>
                    <a:lnTo>
                      <a:pt x="182" y="199"/>
                    </a:lnTo>
                    <a:lnTo>
                      <a:pt x="200" y="181"/>
                    </a:lnTo>
                    <a:lnTo>
                      <a:pt x="198" y="178"/>
                    </a:lnTo>
                    <a:lnTo>
                      <a:pt x="185" y="152"/>
                    </a:lnTo>
                    <a:lnTo>
                      <a:pt x="192" y="135"/>
                    </a:lnTo>
                    <a:lnTo>
                      <a:pt x="223" y="124"/>
                    </a:lnTo>
                    <a:lnTo>
                      <a:pt x="223" y="98"/>
                    </a:lnTo>
                    <a:lnTo>
                      <a:pt x="219" y="97"/>
                    </a:lnTo>
                    <a:lnTo>
                      <a:pt x="192" y="89"/>
                    </a:lnTo>
                    <a:lnTo>
                      <a:pt x="185" y="71"/>
                    </a:lnTo>
                    <a:lnTo>
                      <a:pt x="198" y="44"/>
                    </a:lnTo>
                    <a:cubicBezTo>
                      <a:pt x="195" y="41"/>
                      <a:pt x="193" y="37"/>
                      <a:pt x="191" y="33"/>
                    </a:cubicBezTo>
                    <a:lnTo>
                      <a:pt x="181" y="24"/>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13"/>
              <p:cNvSpPr>
                <a:spLocks/>
              </p:cNvSpPr>
              <p:nvPr/>
            </p:nvSpPr>
            <p:spPr bwMode="auto">
              <a:xfrm>
                <a:off x="2201" y="1222"/>
                <a:ext cx="5" cy="6"/>
              </a:xfrm>
              <a:custGeom>
                <a:avLst/>
                <a:gdLst>
                  <a:gd name="T0" fmla="*/ 0 w 8"/>
                  <a:gd name="T1" fmla="*/ 0 h 11"/>
                  <a:gd name="T2" fmla="*/ 7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2" y="3"/>
                      <a:pt x="4" y="7"/>
                      <a:pt x="7" y="11"/>
                    </a:cubicBezTo>
                    <a:lnTo>
                      <a:pt x="8" y="8"/>
                    </a:lnTo>
                    <a:lnTo>
                      <a:pt x="0" y="0"/>
                    </a:lnTo>
                    <a:close/>
                  </a:path>
                </a:pathLst>
              </a:custGeom>
              <a:solidFill>
                <a:srgbClr val="7F7F7F"/>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4"/>
              <p:cNvSpPr>
                <a:spLocks/>
              </p:cNvSpPr>
              <p:nvPr/>
            </p:nvSpPr>
            <p:spPr bwMode="auto">
              <a:xfrm>
                <a:off x="2298" y="981"/>
                <a:ext cx="117" cy="234"/>
              </a:xfrm>
              <a:custGeom>
                <a:avLst/>
                <a:gdLst>
                  <a:gd name="T0" fmla="*/ 92 w 206"/>
                  <a:gd name="T1" fmla="*/ 0 h 416"/>
                  <a:gd name="T2" fmla="*/ 82 w 206"/>
                  <a:gd name="T3" fmla="*/ 31 h 416"/>
                  <a:gd name="T4" fmla="*/ 65 w 206"/>
                  <a:gd name="T5" fmla="*/ 85 h 416"/>
                  <a:gd name="T6" fmla="*/ 57 w 206"/>
                  <a:gd name="T7" fmla="*/ 111 h 416"/>
                  <a:gd name="T8" fmla="*/ 50 w 206"/>
                  <a:gd name="T9" fmla="*/ 133 h 416"/>
                  <a:gd name="T10" fmla="*/ 1 w 206"/>
                  <a:gd name="T11" fmla="*/ 288 h 416"/>
                  <a:gd name="T12" fmla="*/ 5 w 206"/>
                  <a:gd name="T13" fmla="*/ 294 h 416"/>
                  <a:gd name="T14" fmla="*/ 50 w 206"/>
                  <a:gd name="T15" fmla="*/ 294 h 416"/>
                  <a:gd name="T16" fmla="*/ 53 w 206"/>
                  <a:gd name="T17" fmla="*/ 295 h 416"/>
                  <a:gd name="T18" fmla="*/ 54 w 206"/>
                  <a:gd name="T19" fmla="*/ 299 h 416"/>
                  <a:gd name="T20" fmla="*/ 8 w 206"/>
                  <a:gd name="T21" fmla="*/ 412 h 416"/>
                  <a:gd name="T22" fmla="*/ 9 w 206"/>
                  <a:gd name="T23" fmla="*/ 413 h 416"/>
                  <a:gd name="T24" fmla="*/ 157 w 206"/>
                  <a:gd name="T25" fmla="*/ 246 h 416"/>
                  <a:gd name="T26" fmla="*/ 155 w 206"/>
                  <a:gd name="T27" fmla="*/ 242 h 416"/>
                  <a:gd name="T28" fmla="*/ 106 w 206"/>
                  <a:gd name="T29" fmla="*/ 242 h 416"/>
                  <a:gd name="T30" fmla="*/ 97 w 206"/>
                  <a:gd name="T31" fmla="*/ 242 h 416"/>
                  <a:gd name="T32" fmla="*/ 94 w 206"/>
                  <a:gd name="T33" fmla="*/ 237 h 416"/>
                  <a:gd name="T34" fmla="*/ 140 w 206"/>
                  <a:gd name="T35" fmla="*/ 155 h 416"/>
                  <a:gd name="T36" fmla="*/ 151 w 206"/>
                  <a:gd name="T37" fmla="*/ 136 h 416"/>
                  <a:gd name="T38" fmla="*/ 164 w 206"/>
                  <a:gd name="T39" fmla="*/ 113 h 416"/>
                  <a:gd name="T40" fmla="*/ 191 w 206"/>
                  <a:gd name="T41" fmla="*/ 66 h 416"/>
                  <a:gd name="T42" fmla="*/ 206 w 206"/>
                  <a:gd name="T43" fmla="*/ 38 h 416"/>
                  <a:gd name="T44" fmla="*/ 92 w 206"/>
                  <a:gd name="T4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416">
                    <a:moveTo>
                      <a:pt x="92" y="0"/>
                    </a:moveTo>
                    <a:lnTo>
                      <a:pt x="82" y="31"/>
                    </a:lnTo>
                    <a:lnTo>
                      <a:pt x="65" y="85"/>
                    </a:lnTo>
                    <a:lnTo>
                      <a:pt x="57" y="111"/>
                    </a:lnTo>
                    <a:lnTo>
                      <a:pt x="50" y="133"/>
                    </a:lnTo>
                    <a:lnTo>
                      <a:pt x="1" y="288"/>
                    </a:lnTo>
                    <a:cubicBezTo>
                      <a:pt x="0" y="291"/>
                      <a:pt x="2" y="294"/>
                      <a:pt x="5" y="294"/>
                    </a:cubicBezTo>
                    <a:lnTo>
                      <a:pt x="50" y="294"/>
                    </a:lnTo>
                    <a:cubicBezTo>
                      <a:pt x="52" y="294"/>
                      <a:pt x="53" y="294"/>
                      <a:pt x="53" y="295"/>
                    </a:cubicBezTo>
                    <a:cubicBezTo>
                      <a:pt x="54" y="296"/>
                      <a:pt x="55" y="298"/>
                      <a:pt x="54" y="299"/>
                    </a:cubicBezTo>
                    <a:lnTo>
                      <a:pt x="8" y="412"/>
                    </a:lnTo>
                    <a:cubicBezTo>
                      <a:pt x="6" y="415"/>
                      <a:pt x="7" y="416"/>
                      <a:pt x="9" y="413"/>
                    </a:cubicBezTo>
                    <a:lnTo>
                      <a:pt x="157" y="246"/>
                    </a:lnTo>
                    <a:cubicBezTo>
                      <a:pt x="159" y="244"/>
                      <a:pt x="158" y="242"/>
                      <a:pt x="155" y="242"/>
                    </a:cubicBezTo>
                    <a:lnTo>
                      <a:pt x="106" y="242"/>
                    </a:lnTo>
                    <a:lnTo>
                      <a:pt x="97" y="242"/>
                    </a:lnTo>
                    <a:cubicBezTo>
                      <a:pt x="94" y="242"/>
                      <a:pt x="93" y="240"/>
                      <a:pt x="94" y="237"/>
                    </a:cubicBezTo>
                    <a:lnTo>
                      <a:pt x="140" y="155"/>
                    </a:lnTo>
                    <a:lnTo>
                      <a:pt x="151" y="136"/>
                    </a:lnTo>
                    <a:lnTo>
                      <a:pt x="164" y="113"/>
                    </a:lnTo>
                    <a:lnTo>
                      <a:pt x="191" y="66"/>
                    </a:lnTo>
                    <a:lnTo>
                      <a:pt x="206" y="38"/>
                    </a:lnTo>
                    <a:cubicBezTo>
                      <a:pt x="172" y="18"/>
                      <a:pt x="133" y="5"/>
                      <a:pt x="92" y="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6" name="Group 55"/>
          <p:cNvGrpSpPr/>
          <p:nvPr/>
        </p:nvGrpSpPr>
        <p:grpSpPr>
          <a:xfrm>
            <a:off x="7049797" y="3312914"/>
            <a:ext cx="851197" cy="671998"/>
            <a:chOff x="4925854" y="2090773"/>
            <a:chExt cx="851438" cy="672188"/>
          </a:xfrm>
        </p:grpSpPr>
        <p:sp>
          <p:nvSpPr>
            <p:cNvPr id="182" name="Rectangle 181"/>
            <p:cNvSpPr/>
            <p:nvPr/>
          </p:nvSpPr>
          <p:spPr bwMode="auto">
            <a:xfrm>
              <a:off x="4925854" y="2090773"/>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Management</a:t>
              </a:r>
            </a:p>
          </p:txBody>
        </p:sp>
        <p:grpSp>
          <p:nvGrpSpPr>
            <p:cNvPr id="227" name="Group 80"/>
            <p:cNvGrpSpPr>
              <a:grpSpLocks noChangeAspect="1"/>
            </p:cNvGrpSpPr>
            <p:nvPr/>
          </p:nvGrpSpPr>
          <p:grpSpPr bwMode="auto">
            <a:xfrm>
              <a:off x="5163455" y="2141749"/>
              <a:ext cx="371723" cy="381888"/>
              <a:chOff x="1419" y="1582"/>
              <a:chExt cx="256" cy="263"/>
            </a:xfrm>
          </p:grpSpPr>
          <p:sp>
            <p:nvSpPr>
              <p:cNvPr id="228" name="AutoShape 79"/>
              <p:cNvSpPr>
                <a:spLocks noChangeAspect="1" noChangeArrowheads="1" noTextEdit="1"/>
              </p:cNvSpPr>
              <p:nvPr/>
            </p:nvSpPr>
            <p:spPr bwMode="auto">
              <a:xfrm>
                <a:off x="1419" y="1582"/>
                <a:ext cx="256" cy="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9" name="Freeform 81"/>
              <p:cNvSpPr>
                <a:spLocks noEditPoints="1"/>
              </p:cNvSpPr>
              <p:nvPr/>
            </p:nvSpPr>
            <p:spPr bwMode="auto">
              <a:xfrm>
                <a:off x="1469" y="1715"/>
                <a:ext cx="87" cy="8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0" name="Freeform 82"/>
              <p:cNvSpPr>
                <a:spLocks noEditPoints="1"/>
              </p:cNvSpPr>
              <p:nvPr/>
            </p:nvSpPr>
            <p:spPr bwMode="auto">
              <a:xfrm>
                <a:off x="1544" y="1672"/>
                <a:ext cx="86" cy="8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1" name="Freeform 83"/>
              <p:cNvSpPr>
                <a:spLocks noEditPoints="1"/>
              </p:cNvSpPr>
              <p:nvPr/>
            </p:nvSpPr>
            <p:spPr bwMode="auto">
              <a:xfrm>
                <a:off x="1428" y="1591"/>
                <a:ext cx="244" cy="251"/>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02" name="Group 401"/>
          <p:cNvGrpSpPr/>
          <p:nvPr/>
        </p:nvGrpSpPr>
        <p:grpSpPr>
          <a:xfrm>
            <a:off x="8889662" y="3312914"/>
            <a:ext cx="851197" cy="671998"/>
            <a:chOff x="8890453" y="4175228"/>
            <a:chExt cx="851438" cy="672188"/>
          </a:xfrm>
        </p:grpSpPr>
        <p:sp>
          <p:nvSpPr>
            <p:cNvPr id="318" name="AutoShape 3"/>
            <p:cNvSpPr>
              <a:spLocks noChangeAspect="1" noChangeArrowheads="1" noTextEdit="1"/>
            </p:cNvSpPr>
            <p:nvPr/>
          </p:nvSpPr>
          <p:spPr bwMode="auto">
            <a:xfrm>
              <a:off x="9099935" y="4259831"/>
              <a:ext cx="432474" cy="3685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96" name="Group 95"/>
            <p:cNvGrpSpPr/>
            <p:nvPr/>
          </p:nvGrpSpPr>
          <p:grpSpPr>
            <a:xfrm>
              <a:off x="8890453" y="4175228"/>
              <a:ext cx="851438" cy="672188"/>
              <a:chOff x="8890453" y="4175228"/>
              <a:chExt cx="851438" cy="672188"/>
            </a:xfrm>
          </p:grpSpPr>
          <p:sp>
            <p:nvSpPr>
              <p:cNvPr id="305" name="Rectangle 304"/>
              <p:cNvSpPr/>
              <p:nvPr/>
            </p:nvSpPr>
            <p:spPr bwMode="auto">
              <a:xfrm>
                <a:off x="8890453" y="4175228"/>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Op Insights</a:t>
                </a:r>
              </a:p>
            </p:txBody>
          </p:sp>
          <p:sp>
            <p:nvSpPr>
              <p:cNvPr id="319" name="Freeform 5"/>
              <p:cNvSpPr>
                <a:spLocks/>
              </p:cNvSpPr>
              <p:nvPr/>
            </p:nvSpPr>
            <p:spPr bwMode="auto">
              <a:xfrm>
                <a:off x="9097610" y="4251693"/>
                <a:ext cx="520829" cy="375508"/>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71" name="Group 370"/>
          <p:cNvGrpSpPr/>
          <p:nvPr/>
        </p:nvGrpSpPr>
        <p:grpSpPr>
          <a:xfrm>
            <a:off x="8889662" y="4052891"/>
            <a:ext cx="851197" cy="671998"/>
            <a:chOff x="8890453" y="4915416"/>
            <a:chExt cx="851438" cy="672188"/>
          </a:xfrm>
        </p:grpSpPr>
        <p:sp>
          <p:nvSpPr>
            <p:cNvPr id="306" name="Rectangle 305"/>
            <p:cNvSpPr/>
            <p:nvPr/>
          </p:nvSpPr>
          <p:spPr bwMode="auto">
            <a:xfrm>
              <a:off x="8890453" y="4915416"/>
              <a:ext cx="851438" cy="672188"/>
            </a:xfrm>
            <a:prstGeom prst="rect">
              <a:avLst/>
            </a:prstGeom>
            <a:solidFill>
              <a:srgbClr val="68217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Key Vault</a:t>
              </a:r>
            </a:p>
          </p:txBody>
        </p:sp>
        <p:grpSp>
          <p:nvGrpSpPr>
            <p:cNvPr id="367" name="Group 39"/>
            <p:cNvGrpSpPr>
              <a:grpSpLocks noChangeAspect="1"/>
            </p:cNvGrpSpPr>
            <p:nvPr/>
          </p:nvGrpSpPr>
          <p:grpSpPr bwMode="auto">
            <a:xfrm>
              <a:off x="9097610" y="4959546"/>
              <a:ext cx="442509" cy="441230"/>
              <a:chOff x="3411" y="1755"/>
              <a:chExt cx="346" cy="345"/>
            </a:xfrm>
            <a:noFill/>
          </p:grpSpPr>
          <p:sp>
            <p:nvSpPr>
              <p:cNvPr id="368" name="AutoShape 38"/>
              <p:cNvSpPr>
                <a:spLocks noChangeAspect="1" noChangeArrowheads="1" noTextEdit="1"/>
              </p:cNvSpPr>
              <p:nvPr/>
            </p:nvSpPr>
            <p:spPr bwMode="auto">
              <a:xfrm>
                <a:off x="3411" y="1755"/>
                <a:ext cx="346" cy="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9" name="Freeform 40"/>
              <p:cNvSpPr>
                <a:spLocks noEditPoints="1"/>
              </p:cNvSpPr>
              <p:nvPr/>
            </p:nvSpPr>
            <p:spPr bwMode="auto">
              <a:xfrm>
                <a:off x="3419" y="1763"/>
                <a:ext cx="333" cy="335"/>
              </a:xfrm>
              <a:custGeom>
                <a:avLst/>
                <a:gdLst>
                  <a:gd name="T0" fmla="*/ 646 w 646"/>
                  <a:gd name="T1" fmla="*/ 389 h 653"/>
                  <a:gd name="T2" fmla="*/ 326 w 646"/>
                  <a:gd name="T3" fmla="*/ 7 h 653"/>
                  <a:gd name="T4" fmla="*/ 326 w 646"/>
                  <a:gd name="T5" fmla="*/ 2 h 653"/>
                  <a:gd name="T6" fmla="*/ 324 w 646"/>
                  <a:gd name="T7" fmla="*/ 4 h 653"/>
                  <a:gd name="T8" fmla="*/ 320 w 646"/>
                  <a:gd name="T9" fmla="*/ 0 h 653"/>
                  <a:gd name="T10" fmla="*/ 320 w 646"/>
                  <a:gd name="T11" fmla="*/ 9 h 653"/>
                  <a:gd name="T12" fmla="*/ 0 w 646"/>
                  <a:gd name="T13" fmla="*/ 388 h 653"/>
                  <a:gd name="T14" fmla="*/ 322 w 646"/>
                  <a:gd name="T15" fmla="*/ 650 h 653"/>
                  <a:gd name="T16" fmla="*/ 322 w 646"/>
                  <a:gd name="T17" fmla="*/ 653 h 653"/>
                  <a:gd name="T18" fmla="*/ 646 w 646"/>
                  <a:gd name="T19" fmla="*/ 389 h 653"/>
                  <a:gd name="T20" fmla="*/ 283 w 646"/>
                  <a:gd name="T21" fmla="*/ 523 h 653"/>
                  <a:gd name="T22" fmla="*/ 283 w 646"/>
                  <a:gd name="T23" fmla="*/ 360 h 653"/>
                  <a:gd name="T24" fmla="*/ 233 w 646"/>
                  <a:gd name="T25" fmla="*/ 274 h 653"/>
                  <a:gd name="T26" fmla="*/ 323 w 646"/>
                  <a:gd name="T27" fmla="*/ 179 h 653"/>
                  <a:gd name="T28" fmla="*/ 413 w 646"/>
                  <a:gd name="T29" fmla="*/ 275 h 653"/>
                  <a:gd name="T30" fmla="*/ 364 w 646"/>
                  <a:gd name="T31" fmla="*/ 360 h 653"/>
                  <a:gd name="T32" fmla="*/ 364 w 646"/>
                  <a:gd name="T33" fmla="*/ 392 h 653"/>
                  <a:gd name="T34" fmla="*/ 362 w 646"/>
                  <a:gd name="T35" fmla="*/ 395 h 653"/>
                  <a:gd name="T36" fmla="*/ 332 w 646"/>
                  <a:gd name="T37" fmla="*/ 427 h 653"/>
                  <a:gd name="T38" fmla="*/ 364 w 646"/>
                  <a:gd name="T39" fmla="*/ 461 h 653"/>
                  <a:gd name="T40" fmla="*/ 364 w 646"/>
                  <a:gd name="T41" fmla="*/ 463 h 653"/>
                  <a:gd name="T42" fmla="*/ 335 w 646"/>
                  <a:gd name="T43" fmla="*/ 494 h 653"/>
                  <a:gd name="T44" fmla="*/ 363 w 646"/>
                  <a:gd name="T45" fmla="*/ 524 h 653"/>
                  <a:gd name="T46" fmla="*/ 323 w 646"/>
                  <a:gd name="T47" fmla="*/ 565 h 653"/>
                  <a:gd name="T48" fmla="*/ 283 w 646"/>
                  <a:gd name="T49" fmla="*/ 52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 h="653">
                    <a:moveTo>
                      <a:pt x="646" y="389"/>
                    </a:moveTo>
                    <a:lnTo>
                      <a:pt x="326" y="7"/>
                    </a:lnTo>
                    <a:lnTo>
                      <a:pt x="326" y="2"/>
                    </a:lnTo>
                    <a:lnTo>
                      <a:pt x="324" y="4"/>
                    </a:lnTo>
                    <a:lnTo>
                      <a:pt x="320" y="0"/>
                    </a:lnTo>
                    <a:lnTo>
                      <a:pt x="320" y="9"/>
                    </a:lnTo>
                    <a:lnTo>
                      <a:pt x="0" y="388"/>
                    </a:lnTo>
                    <a:lnTo>
                      <a:pt x="322" y="650"/>
                    </a:lnTo>
                    <a:lnTo>
                      <a:pt x="322" y="653"/>
                    </a:lnTo>
                    <a:lnTo>
                      <a:pt x="646" y="389"/>
                    </a:lnTo>
                    <a:close/>
                    <a:moveTo>
                      <a:pt x="283" y="523"/>
                    </a:moveTo>
                    <a:lnTo>
                      <a:pt x="283" y="360"/>
                    </a:lnTo>
                    <a:cubicBezTo>
                      <a:pt x="253" y="344"/>
                      <a:pt x="233" y="312"/>
                      <a:pt x="233" y="274"/>
                    </a:cubicBezTo>
                    <a:cubicBezTo>
                      <a:pt x="233" y="221"/>
                      <a:pt x="273" y="178"/>
                      <a:pt x="323" y="179"/>
                    </a:cubicBezTo>
                    <a:cubicBezTo>
                      <a:pt x="373" y="179"/>
                      <a:pt x="413" y="222"/>
                      <a:pt x="413" y="275"/>
                    </a:cubicBezTo>
                    <a:cubicBezTo>
                      <a:pt x="414" y="312"/>
                      <a:pt x="393" y="344"/>
                      <a:pt x="364" y="360"/>
                    </a:cubicBezTo>
                    <a:lnTo>
                      <a:pt x="364" y="392"/>
                    </a:lnTo>
                    <a:lnTo>
                      <a:pt x="362" y="395"/>
                    </a:lnTo>
                    <a:lnTo>
                      <a:pt x="332" y="427"/>
                    </a:lnTo>
                    <a:lnTo>
                      <a:pt x="364" y="461"/>
                    </a:lnTo>
                    <a:lnTo>
                      <a:pt x="364" y="463"/>
                    </a:lnTo>
                    <a:lnTo>
                      <a:pt x="335" y="494"/>
                    </a:lnTo>
                    <a:lnTo>
                      <a:pt x="363" y="524"/>
                    </a:lnTo>
                    <a:lnTo>
                      <a:pt x="323" y="565"/>
                    </a:lnTo>
                    <a:lnTo>
                      <a:pt x="283" y="523"/>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0" name="Freeform 41"/>
              <p:cNvSpPr>
                <a:spLocks/>
              </p:cNvSpPr>
              <p:nvPr/>
            </p:nvSpPr>
            <p:spPr bwMode="auto">
              <a:xfrm>
                <a:off x="3569" y="1876"/>
                <a:ext cx="34" cy="31"/>
              </a:xfrm>
              <a:custGeom>
                <a:avLst/>
                <a:gdLst>
                  <a:gd name="T0" fmla="*/ 66 w 66"/>
                  <a:gd name="T1" fmla="*/ 29 h 61"/>
                  <a:gd name="T2" fmla="*/ 32 w 66"/>
                  <a:gd name="T3" fmla="*/ 0 h 61"/>
                  <a:gd name="T4" fmla="*/ 0 w 66"/>
                  <a:gd name="T5" fmla="*/ 28 h 61"/>
                  <a:gd name="T6" fmla="*/ 32 w 66"/>
                  <a:gd name="T7" fmla="*/ 61 h 61"/>
                  <a:gd name="T8" fmla="*/ 66 w 66"/>
                  <a:gd name="T9" fmla="*/ 29 h 61"/>
                </a:gdLst>
                <a:ahLst/>
                <a:cxnLst>
                  <a:cxn ang="0">
                    <a:pos x="T0" y="T1"/>
                  </a:cxn>
                  <a:cxn ang="0">
                    <a:pos x="T2" y="T3"/>
                  </a:cxn>
                  <a:cxn ang="0">
                    <a:pos x="T4" y="T5"/>
                  </a:cxn>
                  <a:cxn ang="0">
                    <a:pos x="T6" y="T7"/>
                  </a:cxn>
                  <a:cxn ang="0">
                    <a:pos x="T8" y="T9"/>
                  </a:cxn>
                </a:cxnLst>
                <a:rect l="0" t="0" r="r" b="b"/>
                <a:pathLst>
                  <a:path w="66" h="61">
                    <a:moveTo>
                      <a:pt x="66" y="29"/>
                    </a:moveTo>
                    <a:cubicBezTo>
                      <a:pt x="66" y="13"/>
                      <a:pt x="47" y="1"/>
                      <a:pt x="32" y="0"/>
                    </a:cubicBezTo>
                    <a:cubicBezTo>
                      <a:pt x="17" y="1"/>
                      <a:pt x="0" y="12"/>
                      <a:pt x="0" y="28"/>
                    </a:cubicBezTo>
                    <a:cubicBezTo>
                      <a:pt x="0" y="44"/>
                      <a:pt x="16" y="61"/>
                      <a:pt x="32" y="61"/>
                    </a:cubicBezTo>
                    <a:cubicBezTo>
                      <a:pt x="47" y="61"/>
                      <a:pt x="66" y="46"/>
                      <a:pt x="66" y="29"/>
                    </a:cubicBezTo>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9" name="Group 48"/>
          <p:cNvGrpSpPr/>
          <p:nvPr/>
        </p:nvGrpSpPr>
        <p:grpSpPr>
          <a:xfrm>
            <a:off x="2448020" y="4052891"/>
            <a:ext cx="851197" cy="671998"/>
            <a:chOff x="2446492" y="4915125"/>
            <a:chExt cx="851438" cy="672188"/>
          </a:xfrm>
        </p:grpSpPr>
        <p:sp>
          <p:nvSpPr>
            <p:cNvPr id="174" name="Rectangle 173"/>
            <p:cNvSpPr/>
            <p:nvPr/>
          </p:nvSpPr>
          <p:spPr bwMode="auto">
            <a:xfrm>
              <a:off x="2446492" y="4915125"/>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Mobile Apps</a:t>
              </a:r>
            </a:p>
          </p:txBody>
        </p:sp>
        <p:grpSp>
          <p:nvGrpSpPr>
            <p:cNvPr id="206" name="Group 54"/>
            <p:cNvGrpSpPr>
              <a:grpSpLocks noChangeAspect="1"/>
            </p:cNvGrpSpPr>
            <p:nvPr/>
          </p:nvGrpSpPr>
          <p:grpSpPr bwMode="auto">
            <a:xfrm>
              <a:off x="2729865" y="4953802"/>
              <a:ext cx="284692" cy="459984"/>
              <a:chOff x="1623" y="1310"/>
              <a:chExt cx="229" cy="370"/>
            </a:xfrm>
          </p:grpSpPr>
          <p:sp>
            <p:nvSpPr>
              <p:cNvPr id="207" name="AutoShape 53"/>
              <p:cNvSpPr>
                <a:spLocks noChangeAspect="1" noChangeArrowheads="1" noTextEdit="1"/>
              </p:cNvSpPr>
              <p:nvPr/>
            </p:nvSpPr>
            <p:spPr bwMode="auto">
              <a:xfrm>
                <a:off x="1623" y="1310"/>
                <a:ext cx="229" cy="3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8" name="Freeform 55"/>
              <p:cNvSpPr>
                <a:spLocks noEditPoints="1"/>
              </p:cNvSpPr>
              <p:nvPr/>
            </p:nvSpPr>
            <p:spPr bwMode="auto">
              <a:xfrm>
                <a:off x="1631" y="1318"/>
                <a:ext cx="218" cy="359"/>
              </a:xfrm>
              <a:custGeom>
                <a:avLst/>
                <a:gdLst>
                  <a:gd name="T0" fmla="*/ 395 w 427"/>
                  <a:gd name="T1" fmla="*/ 1 h 714"/>
                  <a:gd name="T2" fmla="*/ 395 w 427"/>
                  <a:gd name="T3" fmla="*/ 0 h 714"/>
                  <a:gd name="T4" fmla="*/ 33 w 427"/>
                  <a:gd name="T5" fmla="*/ 0 h 714"/>
                  <a:gd name="T6" fmla="*/ 33 w 427"/>
                  <a:gd name="T7" fmla="*/ 1 h 714"/>
                  <a:gd name="T8" fmla="*/ 0 w 427"/>
                  <a:gd name="T9" fmla="*/ 48 h 714"/>
                  <a:gd name="T10" fmla="*/ 1 w 427"/>
                  <a:gd name="T11" fmla="*/ 668 h 714"/>
                  <a:gd name="T12" fmla="*/ 32 w 427"/>
                  <a:gd name="T13" fmla="*/ 714 h 714"/>
                  <a:gd name="T14" fmla="*/ 44 w 427"/>
                  <a:gd name="T15" fmla="*/ 714 h 714"/>
                  <a:gd name="T16" fmla="*/ 384 w 427"/>
                  <a:gd name="T17" fmla="*/ 714 h 714"/>
                  <a:gd name="T18" fmla="*/ 395 w 427"/>
                  <a:gd name="T19" fmla="*/ 714 h 714"/>
                  <a:gd name="T20" fmla="*/ 427 w 427"/>
                  <a:gd name="T21" fmla="*/ 668 h 714"/>
                  <a:gd name="T22" fmla="*/ 427 w 427"/>
                  <a:gd name="T23" fmla="*/ 48 h 714"/>
                  <a:gd name="T24" fmla="*/ 395 w 427"/>
                  <a:gd name="T25" fmla="*/ 1 h 714"/>
                  <a:gd name="T26" fmla="*/ 164 w 427"/>
                  <a:gd name="T27" fmla="*/ 25 h 714"/>
                  <a:gd name="T28" fmla="*/ 264 w 427"/>
                  <a:gd name="T29" fmla="*/ 25 h 714"/>
                  <a:gd name="T30" fmla="*/ 267 w 427"/>
                  <a:gd name="T31" fmla="*/ 29 h 714"/>
                  <a:gd name="T32" fmla="*/ 264 w 427"/>
                  <a:gd name="T33" fmla="*/ 32 h 714"/>
                  <a:gd name="T34" fmla="*/ 164 w 427"/>
                  <a:gd name="T35" fmla="*/ 32 h 714"/>
                  <a:gd name="T36" fmla="*/ 160 w 427"/>
                  <a:gd name="T37" fmla="*/ 29 h 714"/>
                  <a:gd name="T38" fmla="*/ 164 w 427"/>
                  <a:gd name="T39" fmla="*/ 25 h 714"/>
                  <a:gd name="T40" fmla="*/ 166 w 427"/>
                  <a:gd name="T41" fmla="*/ 677 h 714"/>
                  <a:gd name="T42" fmla="*/ 142 w 427"/>
                  <a:gd name="T43" fmla="*/ 677 h 714"/>
                  <a:gd name="T44" fmla="*/ 134 w 427"/>
                  <a:gd name="T45" fmla="*/ 672 h 714"/>
                  <a:gd name="T46" fmla="*/ 142 w 427"/>
                  <a:gd name="T47" fmla="*/ 666 h 714"/>
                  <a:gd name="T48" fmla="*/ 166 w 427"/>
                  <a:gd name="T49" fmla="*/ 666 h 714"/>
                  <a:gd name="T50" fmla="*/ 174 w 427"/>
                  <a:gd name="T51" fmla="*/ 672 h 714"/>
                  <a:gd name="T52" fmla="*/ 166 w 427"/>
                  <a:gd name="T53" fmla="*/ 677 h 714"/>
                  <a:gd name="T54" fmla="*/ 231 w 427"/>
                  <a:gd name="T55" fmla="*/ 681 h 714"/>
                  <a:gd name="T56" fmla="*/ 197 w 427"/>
                  <a:gd name="T57" fmla="*/ 681 h 714"/>
                  <a:gd name="T58" fmla="*/ 187 w 427"/>
                  <a:gd name="T59" fmla="*/ 674 h 714"/>
                  <a:gd name="T60" fmla="*/ 197 w 427"/>
                  <a:gd name="T61" fmla="*/ 666 h 714"/>
                  <a:gd name="T62" fmla="*/ 231 w 427"/>
                  <a:gd name="T63" fmla="*/ 666 h 714"/>
                  <a:gd name="T64" fmla="*/ 241 w 427"/>
                  <a:gd name="T65" fmla="*/ 674 h 714"/>
                  <a:gd name="T66" fmla="*/ 231 w 427"/>
                  <a:gd name="T67" fmla="*/ 681 h 714"/>
                  <a:gd name="T68" fmla="*/ 286 w 427"/>
                  <a:gd name="T69" fmla="*/ 677 h 714"/>
                  <a:gd name="T70" fmla="*/ 262 w 427"/>
                  <a:gd name="T71" fmla="*/ 677 h 714"/>
                  <a:gd name="T72" fmla="*/ 255 w 427"/>
                  <a:gd name="T73" fmla="*/ 672 h 714"/>
                  <a:gd name="T74" fmla="*/ 262 w 427"/>
                  <a:gd name="T75" fmla="*/ 666 h 714"/>
                  <a:gd name="T76" fmla="*/ 286 w 427"/>
                  <a:gd name="T77" fmla="*/ 666 h 714"/>
                  <a:gd name="T78" fmla="*/ 294 w 427"/>
                  <a:gd name="T79" fmla="*/ 672 h 714"/>
                  <a:gd name="T80" fmla="*/ 286 w 427"/>
                  <a:gd name="T81" fmla="*/ 677 h 714"/>
                  <a:gd name="T82" fmla="*/ 397 w 427"/>
                  <a:gd name="T83" fmla="*/ 605 h 714"/>
                  <a:gd name="T84" fmla="*/ 363 w 427"/>
                  <a:gd name="T85" fmla="*/ 645 h 714"/>
                  <a:gd name="T86" fmla="*/ 198 w 427"/>
                  <a:gd name="T87" fmla="*/ 645 h 714"/>
                  <a:gd name="T88" fmla="*/ 65 w 427"/>
                  <a:gd name="T89" fmla="*/ 645 h 714"/>
                  <a:gd name="T90" fmla="*/ 31 w 427"/>
                  <a:gd name="T91" fmla="*/ 605 h 714"/>
                  <a:gd name="T92" fmla="*/ 31 w 427"/>
                  <a:gd name="T93" fmla="*/ 89 h 714"/>
                  <a:gd name="T94" fmla="*/ 69 w 427"/>
                  <a:gd name="T95" fmla="*/ 55 h 714"/>
                  <a:gd name="T96" fmla="*/ 198 w 427"/>
                  <a:gd name="T97" fmla="*/ 55 h 714"/>
                  <a:gd name="T98" fmla="*/ 359 w 427"/>
                  <a:gd name="T99" fmla="*/ 55 h 714"/>
                  <a:gd name="T100" fmla="*/ 397 w 427"/>
                  <a:gd name="T101" fmla="*/ 89 h 714"/>
                  <a:gd name="T102" fmla="*/ 397 w 427"/>
                  <a:gd name="T103" fmla="*/ 60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714">
                    <a:moveTo>
                      <a:pt x="395" y="1"/>
                    </a:moveTo>
                    <a:lnTo>
                      <a:pt x="395" y="0"/>
                    </a:lnTo>
                    <a:lnTo>
                      <a:pt x="33" y="0"/>
                    </a:lnTo>
                    <a:lnTo>
                      <a:pt x="33" y="1"/>
                    </a:lnTo>
                    <a:cubicBezTo>
                      <a:pt x="1" y="2"/>
                      <a:pt x="0" y="9"/>
                      <a:pt x="0" y="48"/>
                    </a:cubicBezTo>
                    <a:lnTo>
                      <a:pt x="1" y="668"/>
                    </a:lnTo>
                    <a:cubicBezTo>
                      <a:pt x="1" y="706"/>
                      <a:pt x="1" y="713"/>
                      <a:pt x="32" y="714"/>
                    </a:cubicBezTo>
                    <a:cubicBezTo>
                      <a:pt x="32" y="714"/>
                      <a:pt x="42" y="714"/>
                      <a:pt x="44" y="714"/>
                    </a:cubicBezTo>
                    <a:lnTo>
                      <a:pt x="384" y="714"/>
                    </a:lnTo>
                    <a:cubicBezTo>
                      <a:pt x="386" y="714"/>
                      <a:pt x="395" y="714"/>
                      <a:pt x="395" y="714"/>
                    </a:cubicBezTo>
                    <a:cubicBezTo>
                      <a:pt x="427" y="713"/>
                      <a:pt x="427" y="706"/>
                      <a:pt x="427" y="668"/>
                    </a:cubicBezTo>
                    <a:lnTo>
                      <a:pt x="427" y="48"/>
                    </a:lnTo>
                    <a:cubicBezTo>
                      <a:pt x="427" y="9"/>
                      <a:pt x="427" y="2"/>
                      <a:pt x="395" y="1"/>
                    </a:cubicBezTo>
                    <a:close/>
                    <a:moveTo>
                      <a:pt x="164" y="25"/>
                    </a:moveTo>
                    <a:lnTo>
                      <a:pt x="264" y="25"/>
                    </a:lnTo>
                    <a:cubicBezTo>
                      <a:pt x="266" y="25"/>
                      <a:pt x="267" y="27"/>
                      <a:pt x="267" y="29"/>
                    </a:cubicBezTo>
                    <a:cubicBezTo>
                      <a:pt x="267" y="30"/>
                      <a:pt x="266" y="32"/>
                      <a:pt x="264" y="32"/>
                    </a:cubicBezTo>
                    <a:lnTo>
                      <a:pt x="164" y="32"/>
                    </a:lnTo>
                    <a:cubicBezTo>
                      <a:pt x="162" y="32"/>
                      <a:pt x="160" y="31"/>
                      <a:pt x="160" y="29"/>
                    </a:cubicBezTo>
                    <a:cubicBezTo>
                      <a:pt x="160" y="27"/>
                      <a:pt x="162" y="25"/>
                      <a:pt x="164" y="25"/>
                    </a:cubicBezTo>
                    <a:close/>
                    <a:moveTo>
                      <a:pt x="166" y="677"/>
                    </a:moveTo>
                    <a:lnTo>
                      <a:pt x="142" y="677"/>
                    </a:lnTo>
                    <a:cubicBezTo>
                      <a:pt x="138" y="677"/>
                      <a:pt x="134" y="676"/>
                      <a:pt x="134" y="672"/>
                    </a:cubicBezTo>
                    <a:cubicBezTo>
                      <a:pt x="134" y="668"/>
                      <a:pt x="138" y="666"/>
                      <a:pt x="142" y="666"/>
                    </a:cubicBezTo>
                    <a:lnTo>
                      <a:pt x="166" y="666"/>
                    </a:lnTo>
                    <a:cubicBezTo>
                      <a:pt x="170" y="666"/>
                      <a:pt x="174" y="668"/>
                      <a:pt x="174" y="672"/>
                    </a:cubicBezTo>
                    <a:cubicBezTo>
                      <a:pt x="174" y="676"/>
                      <a:pt x="170" y="677"/>
                      <a:pt x="166" y="677"/>
                    </a:cubicBezTo>
                    <a:close/>
                    <a:moveTo>
                      <a:pt x="231" y="681"/>
                    </a:moveTo>
                    <a:lnTo>
                      <a:pt x="197" y="681"/>
                    </a:lnTo>
                    <a:cubicBezTo>
                      <a:pt x="192" y="681"/>
                      <a:pt x="187" y="679"/>
                      <a:pt x="187" y="674"/>
                    </a:cubicBezTo>
                    <a:cubicBezTo>
                      <a:pt x="187" y="668"/>
                      <a:pt x="192" y="666"/>
                      <a:pt x="197" y="666"/>
                    </a:cubicBezTo>
                    <a:lnTo>
                      <a:pt x="231" y="666"/>
                    </a:lnTo>
                    <a:cubicBezTo>
                      <a:pt x="236" y="666"/>
                      <a:pt x="241" y="668"/>
                      <a:pt x="241" y="674"/>
                    </a:cubicBezTo>
                    <a:cubicBezTo>
                      <a:pt x="241" y="679"/>
                      <a:pt x="236" y="681"/>
                      <a:pt x="231" y="681"/>
                    </a:cubicBezTo>
                    <a:close/>
                    <a:moveTo>
                      <a:pt x="286" y="677"/>
                    </a:moveTo>
                    <a:lnTo>
                      <a:pt x="262" y="677"/>
                    </a:lnTo>
                    <a:cubicBezTo>
                      <a:pt x="258" y="677"/>
                      <a:pt x="255" y="676"/>
                      <a:pt x="255" y="672"/>
                    </a:cubicBezTo>
                    <a:cubicBezTo>
                      <a:pt x="255" y="668"/>
                      <a:pt x="258" y="666"/>
                      <a:pt x="262" y="666"/>
                    </a:cubicBezTo>
                    <a:lnTo>
                      <a:pt x="286" y="666"/>
                    </a:lnTo>
                    <a:cubicBezTo>
                      <a:pt x="290" y="666"/>
                      <a:pt x="294" y="668"/>
                      <a:pt x="294" y="672"/>
                    </a:cubicBezTo>
                    <a:cubicBezTo>
                      <a:pt x="294" y="676"/>
                      <a:pt x="290" y="677"/>
                      <a:pt x="286" y="677"/>
                    </a:cubicBezTo>
                    <a:close/>
                    <a:moveTo>
                      <a:pt x="397" y="605"/>
                    </a:moveTo>
                    <a:cubicBezTo>
                      <a:pt x="397" y="638"/>
                      <a:pt x="393" y="645"/>
                      <a:pt x="363" y="645"/>
                    </a:cubicBezTo>
                    <a:lnTo>
                      <a:pt x="198" y="645"/>
                    </a:lnTo>
                    <a:lnTo>
                      <a:pt x="65" y="645"/>
                    </a:lnTo>
                    <a:cubicBezTo>
                      <a:pt x="34" y="645"/>
                      <a:pt x="31" y="638"/>
                      <a:pt x="31" y="605"/>
                    </a:cubicBezTo>
                    <a:lnTo>
                      <a:pt x="31" y="89"/>
                    </a:lnTo>
                    <a:cubicBezTo>
                      <a:pt x="31" y="55"/>
                      <a:pt x="35" y="55"/>
                      <a:pt x="69" y="55"/>
                    </a:cubicBezTo>
                    <a:lnTo>
                      <a:pt x="198" y="55"/>
                    </a:lnTo>
                    <a:lnTo>
                      <a:pt x="359" y="55"/>
                    </a:lnTo>
                    <a:cubicBezTo>
                      <a:pt x="393" y="55"/>
                      <a:pt x="397" y="55"/>
                      <a:pt x="397" y="89"/>
                    </a:cubicBezTo>
                    <a:lnTo>
                      <a:pt x="397" y="605"/>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9" name="Freeform 56"/>
              <p:cNvSpPr>
                <a:spLocks noEditPoints="1"/>
              </p:cNvSpPr>
              <p:nvPr/>
            </p:nvSpPr>
            <p:spPr bwMode="auto">
              <a:xfrm>
                <a:off x="1658" y="1357"/>
                <a:ext cx="165" cy="274"/>
              </a:xfrm>
              <a:custGeom>
                <a:avLst/>
                <a:gdLst>
                  <a:gd name="T0" fmla="*/ 324 w 324"/>
                  <a:gd name="T1" fmla="*/ 33 h 545"/>
                  <a:gd name="T2" fmla="*/ 287 w 324"/>
                  <a:gd name="T3" fmla="*/ 0 h 545"/>
                  <a:gd name="T4" fmla="*/ 36 w 324"/>
                  <a:gd name="T5" fmla="*/ 0 h 545"/>
                  <a:gd name="T6" fmla="*/ 0 w 324"/>
                  <a:gd name="T7" fmla="*/ 33 h 545"/>
                  <a:gd name="T8" fmla="*/ 0 w 324"/>
                  <a:gd name="T9" fmla="*/ 506 h 545"/>
                  <a:gd name="T10" fmla="*/ 36 w 324"/>
                  <a:gd name="T11" fmla="*/ 545 h 545"/>
                  <a:gd name="T12" fmla="*/ 287 w 324"/>
                  <a:gd name="T13" fmla="*/ 545 h 545"/>
                  <a:gd name="T14" fmla="*/ 324 w 324"/>
                  <a:gd name="T15" fmla="*/ 506 h 545"/>
                  <a:gd name="T16" fmla="*/ 324 w 324"/>
                  <a:gd name="T17" fmla="*/ 33 h 545"/>
                  <a:gd name="T18" fmla="*/ 152 w 324"/>
                  <a:gd name="T19" fmla="*/ 382 h 545"/>
                  <a:gd name="T20" fmla="*/ 50 w 324"/>
                  <a:gd name="T21" fmla="*/ 323 h 545"/>
                  <a:gd name="T22" fmla="*/ 50 w 324"/>
                  <a:gd name="T23" fmla="*/ 204 h 545"/>
                  <a:gd name="T24" fmla="*/ 152 w 324"/>
                  <a:gd name="T25" fmla="*/ 263 h 545"/>
                  <a:gd name="T26" fmla="*/ 152 w 324"/>
                  <a:gd name="T27" fmla="*/ 382 h 545"/>
                  <a:gd name="T28" fmla="*/ 60 w 324"/>
                  <a:gd name="T29" fmla="*/ 188 h 545"/>
                  <a:gd name="T30" fmla="*/ 162 w 324"/>
                  <a:gd name="T31" fmla="*/ 129 h 545"/>
                  <a:gd name="T32" fmla="*/ 265 w 324"/>
                  <a:gd name="T33" fmla="*/ 188 h 545"/>
                  <a:gd name="T34" fmla="*/ 163 w 324"/>
                  <a:gd name="T35" fmla="*/ 247 h 545"/>
                  <a:gd name="T36" fmla="*/ 60 w 324"/>
                  <a:gd name="T37" fmla="*/ 188 h 545"/>
                  <a:gd name="T38" fmla="*/ 274 w 324"/>
                  <a:gd name="T39" fmla="*/ 323 h 545"/>
                  <a:gd name="T40" fmla="*/ 171 w 324"/>
                  <a:gd name="T41" fmla="*/ 382 h 545"/>
                  <a:gd name="T42" fmla="*/ 171 w 324"/>
                  <a:gd name="T43" fmla="*/ 264 h 545"/>
                  <a:gd name="T44" fmla="*/ 274 w 324"/>
                  <a:gd name="T45" fmla="*/ 205 h 545"/>
                  <a:gd name="T46" fmla="*/ 274 w 324"/>
                  <a:gd name="T47" fmla="*/ 32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4" h="545">
                    <a:moveTo>
                      <a:pt x="324" y="33"/>
                    </a:moveTo>
                    <a:cubicBezTo>
                      <a:pt x="324" y="0"/>
                      <a:pt x="320" y="0"/>
                      <a:pt x="287" y="0"/>
                    </a:cubicBezTo>
                    <a:lnTo>
                      <a:pt x="36" y="0"/>
                    </a:lnTo>
                    <a:cubicBezTo>
                      <a:pt x="3" y="0"/>
                      <a:pt x="0" y="0"/>
                      <a:pt x="0" y="33"/>
                    </a:cubicBezTo>
                    <a:lnTo>
                      <a:pt x="0" y="506"/>
                    </a:lnTo>
                    <a:cubicBezTo>
                      <a:pt x="0" y="539"/>
                      <a:pt x="3" y="545"/>
                      <a:pt x="36" y="545"/>
                    </a:cubicBezTo>
                    <a:lnTo>
                      <a:pt x="287" y="545"/>
                    </a:lnTo>
                    <a:cubicBezTo>
                      <a:pt x="320" y="545"/>
                      <a:pt x="324" y="539"/>
                      <a:pt x="324" y="506"/>
                    </a:cubicBezTo>
                    <a:lnTo>
                      <a:pt x="324" y="33"/>
                    </a:lnTo>
                    <a:close/>
                    <a:moveTo>
                      <a:pt x="152" y="382"/>
                    </a:moveTo>
                    <a:lnTo>
                      <a:pt x="50" y="323"/>
                    </a:lnTo>
                    <a:lnTo>
                      <a:pt x="50" y="204"/>
                    </a:lnTo>
                    <a:lnTo>
                      <a:pt x="152" y="263"/>
                    </a:lnTo>
                    <a:lnTo>
                      <a:pt x="152" y="382"/>
                    </a:lnTo>
                    <a:close/>
                    <a:moveTo>
                      <a:pt x="60" y="188"/>
                    </a:moveTo>
                    <a:lnTo>
                      <a:pt x="162" y="129"/>
                    </a:lnTo>
                    <a:lnTo>
                      <a:pt x="265" y="188"/>
                    </a:lnTo>
                    <a:lnTo>
                      <a:pt x="163" y="247"/>
                    </a:lnTo>
                    <a:lnTo>
                      <a:pt x="60" y="188"/>
                    </a:lnTo>
                    <a:close/>
                    <a:moveTo>
                      <a:pt x="274" y="323"/>
                    </a:moveTo>
                    <a:lnTo>
                      <a:pt x="171" y="382"/>
                    </a:lnTo>
                    <a:lnTo>
                      <a:pt x="171" y="264"/>
                    </a:lnTo>
                    <a:lnTo>
                      <a:pt x="274" y="205"/>
                    </a:lnTo>
                    <a:lnTo>
                      <a:pt x="274" y="323"/>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1" name="Group 50"/>
          <p:cNvGrpSpPr/>
          <p:nvPr/>
        </p:nvGrpSpPr>
        <p:grpSpPr>
          <a:xfrm>
            <a:off x="3368562" y="4052891"/>
            <a:ext cx="851197" cy="671998"/>
            <a:chOff x="3368535" y="4925330"/>
            <a:chExt cx="851438" cy="672188"/>
          </a:xfrm>
        </p:grpSpPr>
        <p:sp>
          <p:nvSpPr>
            <p:cNvPr id="268" name="Rectangle 267"/>
            <p:cNvSpPr/>
            <p:nvPr/>
          </p:nvSpPr>
          <p:spPr bwMode="auto">
            <a:xfrm>
              <a:off x="3368535" y="4925330"/>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Notification Hubs</a:t>
              </a:r>
            </a:p>
          </p:txBody>
        </p:sp>
        <p:grpSp>
          <p:nvGrpSpPr>
            <p:cNvPr id="215" name="Group 65"/>
            <p:cNvGrpSpPr>
              <a:grpSpLocks noChangeAspect="1"/>
            </p:cNvGrpSpPr>
            <p:nvPr/>
          </p:nvGrpSpPr>
          <p:grpSpPr bwMode="auto">
            <a:xfrm>
              <a:off x="3565557" y="4986778"/>
              <a:ext cx="457394" cy="441421"/>
              <a:chOff x="2406" y="1368"/>
              <a:chExt cx="315" cy="304"/>
            </a:xfrm>
          </p:grpSpPr>
          <p:sp>
            <p:nvSpPr>
              <p:cNvPr id="216" name="AutoShape 64"/>
              <p:cNvSpPr>
                <a:spLocks noChangeAspect="1" noChangeArrowheads="1" noTextEdit="1"/>
              </p:cNvSpPr>
              <p:nvPr/>
            </p:nvSpPr>
            <p:spPr bwMode="auto">
              <a:xfrm>
                <a:off x="2406" y="1368"/>
                <a:ext cx="315" cy="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7" name="Freeform 66"/>
              <p:cNvSpPr>
                <a:spLocks/>
              </p:cNvSpPr>
              <p:nvPr/>
            </p:nvSpPr>
            <p:spPr bwMode="auto">
              <a:xfrm>
                <a:off x="2414" y="1376"/>
                <a:ext cx="300" cy="107"/>
              </a:xfrm>
              <a:custGeom>
                <a:avLst/>
                <a:gdLst>
                  <a:gd name="T0" fmla="*/ 47 w 579"/>
                  <a:gd name="T1" fmla="*/ 208 h 208"/>
                  <a:gd name="T2" fmla="*/ 579 w 579"/>
                  <a:gd name="T3" fmla="*/ 208 h 208"/>
                  <a:gd name="T4" fmla="*/ 432 w 579"/>
                  <a:gd name="T5" fmla="*/ 79 h 208"/>
                  <a:gd name="T6" fmla="*/ 432 w 579"/>
                  <a:gd name="T7" fmla="*/ 144 h 208"/>
                  <a:gd name="T8" fmla="*/ 48 w 579"/>
                  <a:gd name="T9" fmla="*/ 144 h 208"/>
                  <a:gd name="T10" fmla="*/ 48 w 579"/>
                  <a:gd name="T11" fmla="*/ 91 h 208"/>
                  <a:gd name="T12" fmla="*/ 93 w 579"/>
                  <a:gd name="T13" fmla="*/ 48 h 208"/>
                  <a:gd name="T14" fmla="*/ 487 w 579"/>
                  <a:gd name="T15" fmla="*/ 48 h 208"/>
                  <a:gd name="T16" fmla="*/ 528 w 579"/>
                  <a:gd name="T17" fmla="*/ 91 h 208"/>
                  <a:gd name="T18" fmla="*/ 528 w 579"/>
                  <a:gd name="T19" fmla="*/ 114 h 208"/>
                  <a:gd name="T20" fmla="*/ 576 w 579"/>
                  <a:gd name="T21" fmla="*/ 154 h 208"/>
                  <a:gd name="T22" fmla="*/ 576 w 579"/>
                  <a:gd name="T23" fmla="*/ 91 h 208"/>
                  <a:gd name="T24" fmla="*/ 488 w 579"/>
                  <a:gd name="T25" fmla="*/ 0 h 208"/>
                  <a:gd name="T26" fmla="*/ 93 w 579"/>
                  <a:gd name="T27" fmla="*/ 0 h 208"/>
                  <a:gd name="T28" fmla="*/ 0 w 579"/>
                  <a:gd name="T29" fmla="*/ 91 h 208"/>
                  <a:gd name="T30" fmla="*/ 0 w 579"/>
                  <a:gd name="T31" fmla="*/ 208 h 208"/>
                  <a:gd name="T32" fmla="*/ 47 w 579"/>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9" h="208">
                    <a:moveTo>
                      <a:pt x="47" y="208"/>
                    </a:moveTo>
                    <a:lnTo>
                      <a:pt x="579" y="208"/>
                    </a:lnTo>
                    <a:lnTo>
                      <a:pt x="432" y="79"/>
                    </a:lnTo>
                    <a:lnTo>
                      <a:pt x="432" y="144"/>
                    </a:lnTo>
                    <a:lnTo>
                      <a:pt x="48" y="144"/>
                    </a:lnTo>
                    <a:lnTo>
                      <a:pt x="48" y="91"/>
                    </a:lnTo>
                    <a:cubicBezTo>
                      <a:pt x="48" y="66"/>
                      <a:pt x="68" y="48"/>
                      <a:pt x="93" y="48"/>
                    </a:cubicBezTo>
                    <a:lnTo>
                      <a:pt x="487" y="48"/>
                    </a:lnTo>
                    <a:cubicBezTo>
                      <a:pt x="512" y="48"/>
                      <a:pt x="528" y="66"/>
                      <a:pt x="528" y="91"/>
                    </a:cubicBezTo>
                    <a:lnTo>
                      <a:pt x="528" y="114"/>
                    </a:lnTo>
                    <a:lnTo>
                      <a:pt x="576" y="154"/>
                    </a:lnTo>
                    <a:lnTo>
                      <a:pt x="576" y="91"/>
                    </a:lnTo>
                    <a:cubicBezTo>
                      <a:pt x="576" y="40"/>
                      <a:pt x="538" y="0"/>
                      <a:pt x="488" y="0"/>
                    </a:cubicBezTo>
                    <a:lnTo>
                      <a:pt x="93" y="0"/>
                    </a:lnTo>
                    <a:cubicBezTo>
                      <a:pt x="42" y="0"/>
                      <a:pt x="0" y="40"/>
                      <a:pt x="0" y="91"/>
                    </a:cubicBezTo>
                    <a:lnTo>
                      <a:pt x="0" y="208"/>
                    </a:lnTo>
                    <a:lnTo>
                      <a:pt x="47" y="208"/>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Freeform 67"/>
              <p:cNvSpPr>
                <a:spLocks/>
              </p:cNvSpPr>
              <p:nvPr/>
            </p:nvSpPr>
            <p:spPr bwMode="auto">
              <a:xfrm>
                <a:off x="2414" y="1499"/>
                <a:ext cx="299" cy="170"/>
              </a:xfrm>
              <a:custGeom>
                <a:avLst/>
                <a:gdLst>
                  <a:gd name="T0" fmla="*/ 531 w 576"/>
                  <a:gd name="T1" fmla="*/ 0 h 331"/>
                  <a:gd name="T2" fmla="*/ 1 w 576"/>
                  <a:gd name="T3" fmla="*/ 0 h 331"/>
                  <a:gd name="T4" fmla="*/ 128 w 576"/>
                  <a:gd name="T5" fmla="*/ 122 h 331"/>
                  <a:gd name="T6" fmla="*/ 128 w 576"/>
                  <a:gd name="T7" fmla="*/ 48 h 331"/>
                  <a:gd name="T8" fmla="*/ 528 w 576"/>
                  <a:gd name="T9" fmla="*/ 48 h 331"/>
                  <a:gd name="T10" fmla="*/ 528 w 576"/>
                  <a:gd name="T11" fmla="*/ 108 h 331"/>
                  <a:gd name="T12" fmla="*/ 487 w 576"/>
                  <a:gd name="T13" fmla="*/ 160 h 331"/>
                  <a:gd name="T14" fmla="*/ 93 w 576"/>
                  <a:gd name="T15" fmla="*/ 160 h 331"/>
                  <a:gd name="T16" fmla="*/ 48 w 576"/>
                  <a:gd name="T17" fmla="*/ 108 h 331"/>
                  <a:gd name="T18" fmla="*/ 48 w 576"/>
                  <a:gd name="T19" fmla="*/ 86 h 331"/>
                  <a:gd name="T20" fmla="*/ 0 w 576"/>
                  <a:gd name="T21" fmla="*/ 45 h 331"/>
                  <a:gd name="T22" fmla="*/ 0 w 576"/>
                  <a:gd name="T23" fmla="*/ 109 h 331"/>
                  <a:gd name="T24" fmla="*/ 93 w 576"/>
                  <a:gd name="T25" fmla="*/ 192 h 331"/>
                  <a:gd name="T26" fmla="*/ 179 w 576"/>
                  <a:gd name="T27" fmla="*/ 192 h 331"/>
                  <a:gd name="T28" fmla="*/ 374 w 576"/>
                  <a:gd name="T29" fmla="*/ 331 h 331"/>
                  <a:gd name="T30" fmla="*/ 359 w 576"/>
                  <a:gd name="T31" fmla="*/ 192 h 331"/>
                  <a:gd name="T32" fmla="*/ 488 w 576"/>
                  <a:gd name="T33" fmla="*/ 192 h 331"/>
                  <a:gd name="T34" fmla="*/ 576 w 576"/>
                  <a:gd name="T35" fmla="*/ 109 h 331"/>
                  <a:gd name="T36" fmla="*/ 576 w 576"/>
                  <a:gd name="T37" fmla="*/ 0 h 331"/>
                  <a:gd name="T38" fmla="*/ 531 w 576"/>
                  <a:gd name="T3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6" h="331">
                    <a:moveTo>
                      <a:pt x="531" y="0"/>
                    </a:moveTo>
                    <a:lnTo>
                      <a:pt x="1" y="0"/>
                    </a:lnTo>
                    <a:lnTo>
                      <a:pt x="128" y="122"/>
                    </a:lnTo>
                    <a:lnTo>
                      <a:pt x="128" y="48"/>
                    </a:lnTo>
                    <a:lnTo>
                      <a:pt x="528" y="48"/>
                    </a:lnTo>
                    <a:lnTo>
                      <a:pt x="528" y="108"/>
                    </a:lnTo>
                    <a:cubicBezTo>
                      <a:pt x="528" y="134"/>
                      <a:pt x="512" y="160"/>
                      <a:pt x="487" y="160"/>
                    </a:cubicBezTo>
                    <a:lnTo>
                      <a:pt x="93" y="160"/>
                    </a:lnTo>
                    <a:cubicBezTo>
                      <a:pt x="68" y="160"/>
                      <a:pt x="48" y="134"/>
                      <a:pt x="48" y="108"/>
                    </a:cubicBezTo>
                    <a:lnTo>
                      <a:pt x="48" y="86"/>
                    </a:lnTo>
                    <a:lnTo>
                      <a:pt x="0" y="45"/>
                    </a:lnTo>
                    <a:lnTo>
                      <a:pt x="0" y="109"/>
                    </a:lnTo>
                    <a:cubicBezTo>
                      <a:pt x="0" y="159"/>
                      <a:pt x="42" y="192"/>
                      <a:pt x="93" y="192"/>
                    </a:cubicBezTo>
                    <a:lnTo>
                      <a:pt x="179" y="192"/>
                    </a:lnTo>
                    <a:lnTo>
                      <a:pt x="374" y="331"/>
                    </a:lnTo>
                    <a:lnTo>
                      <a:pt x="359" y="192"/>
                    </a:lnTo>
                    <a:lnTo>
                      <a:pt x="488" y="192"/>
                    </a:lnTo>
                    <a:cubicBezTo>
                      <a:pt x="538" y="192"/>
                      <a:pt x="576" y="159"/>
                      <a:pt x="576" y="109"/>
                    </a:cubicBezTo>
                    <a:lnTo>
                      <a:pt x="576" y="0"/>
                    </a:lnTo>
                    <a:lnTo>
                      <a:pt x="531" y="0"/>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p:cNvGrpSpPr/>
          <p:nvPr/>
        </p:nvGrpSpPr>
        <p:grpSpPr>
          <a:xfrm>
            <a:off x="4288710" y="4052891"/>
            <a:ext cx="851197" cy="671998"/>
            <a:chOff x="4290385" y="4925961"/>
            <a:chExt cx="851438" cy="672188"/>
          </a:xfrm>
        </p:grpSpPr>
        <p:sp>
          <p:nvSpPr>
            <p:cNvPr id="282" name="Rectangle 281"/>
            <p:cNvSpPr/>
            <p:nvPr/>
          </p:nvSpPr>
          <p:spPr bwMode="auto">
            <a:xfrm>
              <a:off x="4290385" y="4925961"/>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API Management</a:t>
              </a:r>
            </a:p>
          </p:txBody>
        </p:sp>
        <p:grpSp>
          <p:nvGrpSpPr>
            <p:cNvPr id="269" name="Group 4"/>
            <p:cNvGrpSpPr>
              <a:grpSpLocks noChangeAspect="1"/>
            </p:cNvGrpSpPr>
            <p:nvPr/>
          </p:nvGrpSpPr>
          <p:grpSpPr bwMode="auto">
            <a:xfrm>
              <a:off x="4427148" y="4945842"/>
              <a:ext cx="577913" cy="486435"/>
              <a:chOff x="1339" y="1112"/>
              <a:chExt cx="398" cy="335"/>
            </a:xfrm>
          </p:grpSpPr>
          <p:sp>
            <p:nvSpPr>
              <p:cNvPr id="270" name="AutoShape 3"/>
              <p:cNvSpPr>
                <a:spLocks noChangeAspect="1" noChangeArrowheads="1" noTextEdit="1"/>
              </p:cNvSpPr>
              <p:nvPr/>
            </p:nvSpPr>
            <p:spPr bwMode="auto">
              <a:xfrm>
                <a:off x="1339" y="1112"/>
                <a:ext cx="398" cy="3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1" name="Oval 5"/>
              <p:cNvSpPr>
                <a:spLocks noChangeArrowheads="1"/>
              </p:cNvSpPr>
              <p:nvPr/>
            </p:nvSpPr>
            <p:spPr bwMode="auto">
              <a:xfrm>
                <a:off x="1577" y="1232"/>
                <a:ext cx="37" cy="37"/>
              </a:xfrm>
              <a:prstGeom prst="ellipse">
                <a:avLst/>
              </a:pr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2" name="Freeform 6"/>
              <p:cNvSpPr>
                <a:spLocks/>
              </p:cNvSpPr>
              <p:nvPr/>
            </p:nvSpPr>
            <p:spPr bwMode="auto">
              <a:xfrm>
                <a:off x="1480" y="1295"/>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5" name="Freeform 7"/>
              <p:cNvSpPr>
                <a:spLocks noEditPoints="1"/>
              </p:cNvSpPr>
              <p:nvPr/>
            </p:nvSpPr>
            <p:spPr bwMode="auto">
              <a:xfrm>
                <a:off x="1348" y="1121"/>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03" name="Group 102"/>
          <p:cNvGrpSpPr/>
          <p:nvPr/>
        </p:nvGrpSpPr>
        <p:grpSpPr>
          <a:xfrm>
            <a:off x="5208858" y="4052891"/>
            <a:ext cx="851197" cy="671998"/>
            <a:chOff x="5208605" y="4915416"/>
            <a:chExt cx="851438" cy="672188"/>
          </a:xfrm>
        </p:grpSpPr>
        <p:sp>
          <p:nvSpPr>
            <p:cNvPr id="281" name="Rectangle 280"/>
            <p:cNvSpPr/>
            <p:nvPr/>
          </p:nvSpPr>
          <p:spPr bwMode="auto">
            <a:xfrm>
              <a:off x="5208605"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550" b="1" i="0" u="none" strike="noStrike" kern="1200" cap="none" spc="0" normalizeH="0" baseline="0" noProof="0" dirty="0">
                  <a:ln>
                    <a:noFill/>
                  </a:ln>
                  <a:solidFill>
                    <a:srgbClr val="FFFFFF"/>
                  </a:solidFill>
                  <a:effectLst/>
                  <a:uLnTx/>
                  <a:uFillTx/>
                  <a:latin typeface="Segoe UI"/>
                  <a:ea typeface="+mn-ea"/>
                  <a:cs typeface="+mn-cs"/>
                </a:rPr>
                <a:t>Mobile Engagement</a:t>
              </a:r>
            </a:p>
          </p:txBody>
        </p:sp>
        <p:sp>
          <p:nvSpPr>
            <p:cNvPr id="326" name="Freeform 61"/>
            <p:cNvSpPr>
              <a:spLocks noChangeAspect="1" noEditPoints="1"/>
            </p:cNvSpPr>
            <p:nvPr/>
          </p:nvSpPr>
          <p:spPr bwMode="black">
            <a:xfrm>
              <a:off x="5465859" y="4955405"/>
              <a:ext cx="356137" cy="4462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2" name="Group 121"/>
          <p:cNvGrpSpPr/>
          <p:nvPr/>
        </p:nvGrpSpPr>
        <p:grpSpPr>
          <a:xfrm>
            <a:off x="7969730" y="4052891"/>
            <a:ext cx="851197" cy="671998"/>
            <a:chOff x="7970259" y="4915416"/>
            <a:chExt cx="851438" cy="672188"/>
          </a:xfrm>
        </p:grpSpPr>
        <p:sp>
          <p:nvSpPr>
            <p:cNvPr id="88" name="Rectangle 87"/>
            <p:cNvSpPr/>
            <p:nvPr/>
          </p:nvSpPr>
          <p:spPr bwMode="auto">
            <a:xfrm>
              <a:off x="797025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Logic Apps</a:t>
              </a:r>
            </a:p>
          </p:txBody>
        </p:sp>
        <p:grpSp>
          <p:nvGrpSpPr>
            <p:cNvPr id="113" name="Group 8"/>
            <p:cNvGrpSpPr>
              <a:grpSpLocks noChangeAspect="1"/>
            </p:cNvGrpSpPr>
            <p:nvPr/>
          </p:nvGrpSpPr>
          <p:grpSpPr bwMode="auto">
            <a:xfrm>
              <a:off x="8172355" y="4941182"/>
              <a:ext cx="463550" cy="474662"/>
              <a:chOff x="4047" y="1279"/>
              <a:chExt cx="292" cy="299"/>
            </a:xfrm>
          </p:grpSpPr>
          <p:sp>
            <p:nvSpPr>
              <p:cNvPr id="116" name="AutoShape 7"/>
              <p:cNvSpPr>
                <a:spLocks noChangeAspect="1" noChangeArrowheads="1" noTextEdit="1"/>
              </p:cNvSpPr>
              <p:nvPr/>
            </p:nvSpPr>
            <p:spPr bwMode="auto">
              <a:xfrm>
                <a:off x="4047" y="127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9"/>
              <p:cNvSpPr>
                <a:spLocks noEditPoints="1"/>
              </p:cNvSpPr>
              <p:nvPr/>
            </p:nvSpPr>
            <p:spPr bwMode="auto">
              <a:xfrm>
                <a:off x="4056" y="128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Freeform 10"/>
              <p:cNvSpPr>
                <a:spLocks/>
              </p:cNvSpPr>
              <p:nvPr/>
            </p:nvSpPr>
            <p:spPr bwMode="auto">
              <a:xfrm>
                <a:off x="4126" y="1355"/>
                <a:ext cx="49" cy="150"/>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11"/>
              <p:cNvSpPr>
                <a:spLocks/>
              </p:cNvSpPr>
              <p:nvPr/>
            </p:nvSpPr>
            <p:spPr bwMode="auto">
              <a:xfrm>
                <a:off x="4204" y="1355"/>
                <a:ext cx="48" cy="150"/>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52" name="Group 351"/>
          <p:cNvGrpSpPr/>
          <p:nvPr/>
        </p:nvGrpSpPr>
        <p:grpSpPr>
          <a:xfrm>
            <a:off x="7049797" y="4052891"/>
            <a:ext cx="851197" cy="671998"/>
            <a:chOff x="7050065" y="4915416"/>
            <a:chExt cx="851438" cy="672188"/>
          </a:xfrm>
        </p:grpSpPr>
        <p:sp>
          <p:nvSpPr>
            <p:cNvPr id="175" name="Rectangle 174"/>
            <p:cNvSpPr/>
            <p:nvPr/>
          </p:nvSpPr>
          <p:spPr bwMode="auto">
            <a:xfrm>
              <a:off x="7050065"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API Apps</a:t>
              </a:r>
            </a:p>
          </p:txBody>
        </p:sp>
        <p:grpSp>
          <p:nvGrpSpPr>
            <p:cNvPr id="125" name="Group 14"/>
            <p:cNvGrpSpPr>
              <a:grpSpLocks noChangeAspect="1"/>
            </p:cNvGrpSpPr>
            <p:nvPr/>
          </p:nvGrpSpPr>
          <p:grpSpPr bwMode="auto">
            <a:xfrm>
              <a:off x="7244008" y="4932918"/>
              <a:ext cx="463550" cy="474662"/>
              <a:chOff x="4142" y="1119"/>
              <a:chExt cx="292" cy="299"/>
            </a:xfrm>
          </p:grpSpPr>
          <p:sp>
            <p:nvSpPr>
              <p:cNvPr id="126" name="AutoShape 13"/>
              <p:cNvSpPr>
                <a:spLocks noChangeAspect="1" noChangeArrowheads="1" noTextEdit="1"/>
              </p:cNvSpPr>
              <p:nvPr/>
            </p:nvSpPr>
            <p:spPr bwMode="auto">
              <a:xfrm>
                <a:off x="4142" y="111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3" name="Freeform 15"/>
              <p:cNvSpPr>
                <a:spLocks noEditPoints="1"/>
              </p:cNvSpPr>
              <p:nvPr/>
            </p:nvSpPr>
            <p:spPr bwMode="auto">
              <a:xfrm>
                <a:off x="4151" y="112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4" name="Freeform 16"/>
              <p:cNvSpPr>
                <a:spLocks/>
              </p:cNvSpPr>
              <p:nvPr/>
            </p:nvSpPr>
            <p:spPr bwMode="auto">
              <a:xfrm>
                <a:off x="4193" y="1237"/>
                <a:ext cx="52" cy="81"/>
              </a:xfrm>
              <a:custGeom>
                <a:avLst/>
                <a:gdLst>
                  <a:gd name="T0" fmla="*/ 0 w 52"/>
                  <a:gd name="T1" fmla="*/ 47 h 81"/>
                  <a:gd name="T2" fmla="*/ 52 w 52"/>
                  <a:gd name="T3" fmla="*/ 81 h 81"/>
                  <a:gd name="T4" fmla="*/ 52 w 52"/>
                  <a:gd name="T5" fmla="*/ 62 h 81"/>
                  <a:gd name="T6" fmla="*/ 15 w 52"/>
                  <a:gd name="T7" fmla="*/ 41 h 81"/>
                  <a:gd name="T8" fmla="*/ 15 w 52"/>
                  <a:gd name="T9" fmla="*/ 40 h 81"/>
                  <a:gd name="T10" fmla="*/ 52 w 52"/>
                  <a:gd name="T11" fmla="*/ 18 h 81"/>
                  <a:gd name="T12" fmla="*/ 52 w 52"/>
                  <a:gd name="T13" fmla="*/ 0 h 81"/>
                  <a:gd name="T14" fmla="*/ 0 w 52"/>
                  <a:gd name="T15" fmla="*/ 35 h 81"/>
                  <a:gd name="T16" fmla="*/ 0 w 52"/>
                  <a:gd name="T1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47"/>
                    </a:moveTo>
                    <a:lnTo>
                      <a:pt x="52" y="81"/>
                    </a:lnTo>
                    <a:lnTo>
                      <a:pt x="52" y="62"/>
                    </a:lnTo>
                    <a:lnTo>
                      <a:pt x="15" y="41"/>
                    </a:lnTo>
                    <a:lnTo>
                      <a:pt x="15" y="40"/>
                    </a:lnTo>
                    <a:lnTo>
                      <a:pt x="52" y="18"/>
                    </a:lnTo>
                    <a:lnTo>
                      <a:pt x="52" y="0"/>
                    </a:lnTo>
                    <a:lnTo>
                      <a:pt x="0" y="35"/>
                    </a:lnTo>
                    <a:lnTo>
                      <a:pt x="0"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5" name="Freeform 17"/>
              <p:cNvSpPr>
                <a:spLocks/>
              </p:cNvSpPr>
              <p:nvPr/>
            </p:nvSpPr>
            <p:spPr bwMode="auto">
              <a:xfrm>
                <a:off x="4257" y="1210"/>
                <a:ext cx="54" cy="131"/>
              </a:xfrm>
              <a:custGeom>
                <a:avLst/>
                <a:gdLst>
                  <a:gd name="T0" fmla="*/ 0 w 54"/>
                  <a:gd name="T1" fmla="*/ 131 h 131"/>
                  <a:gd name="T2" fmla="*/ 16 w 54"/>
                  <a:gd name="T3" fmla="*/ 131 h 131"/>
                  <a:gd name="T4" fmla="*/ 54 w 54"/>
                  <a:gd name="T5" fmla="*/ 0 h 131"/>
                  <a:gd name="T6" fmla="*/ 38 w 54"/>
                  <a:gd name="T7" fmla="*/ 0 h 131"/>
                  <a:gd name="T8" fmla="*/ 0 w 54"/>
                  <a:gd name="T9" fmla="*/ 131 h 131"/>
                </a:gdLst>
                <a:ahLst/>
                <a:cxnLst>
                  <a:cxn ang="0">
                    <a:pos x="T0" y="T1"/>
                  </a:cxn>
                  <a:cxn ang="0">
                    <a:pos x="T2" y="T3"/>
                  </a:cxn>
                  <a:cxn ang="0">
                    <a:pos x="T4" y="T5"/>
                  </a:cxn>
                  <a:cxn ang="0">
                    <a:pos x="T6" y="T7"/>
                  </a:cxn>
                  <a:cxn ang="0">
                    <a:pos x="T8" y="T9"/>
                  </a:cxn>
                </a:cxnLst>
                <a:rect l="0" t="0" r="r" b="b"/>
                <a:pathLst>
                  <a:path w="54" h="131">
                    <a:moveTo>
                      <a:pt x="0" y="131"/>
                    </a:moveTo>
                    <a:lnTo>
                      <a:pt x="16" y="131"/>
                    </a:lnTo>
                    <a:lnTo>
                      <a:pt x="54" y="0"/>
                    </a:lnTo>
                    <a:lnTo>
                      <a:pt x="38"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6" name="Freeform 18"/>
              <p:cNvSpPr>
                <a:spLocks/>
              </p:cNvSpPr>
              <p:nvPr/>
            </p:nvSpPr>
            <p:spPr bwMode="auto">
              <a:xfrm>
                <a:off x="4324" y="1236"/>
                <a:ext cx="52" cy="81"/>
              </a:xfrm>
              <a:custGeom>
                <a:avLst/>
                <a:gdLst>
                  <a:gd name="T0" fmla="*/ 0 w 52"/>
                  <a:gd name="T1" fmla="*/ 18 h 81"/>
                  <a:gd name="T2" fmla="*/ 37 w 52"/>
                  <a:gd name="T3" fmla="*/ 41 h 81"/>
                  <a:gd name="T4" fmla="*/ 37 w 52"/>
                  <a:gd name="T5" fmla="*/ 41 h 81"/>
                  <a:gd name="T6" fmla="*/ 0 w 52"/>
                  <a:gd name="T7" fmla="*/ 62 h 81"/>
                  <a:gd name="T8" fmla="*/ 0 w 52"/>
                  <a:gd name="T9" fmla="*/ 81 h 81"/>
                  <a:gd name="T10" fmla="*/ 52 w 52"/>
                  <a:gd name="T11" fmla="*/ 47 h 81"/>
                  <a:gd name="T12" fmla="*/ 52 w 52"/>
                  <a:gd name="T13" fmla="*/ 35 h 81"/>
                  <a:gd name="T14" fmla="*/ 0 w 52"/>
                  <a:gd name="T15" fmla="*/ 0 h 81"/>
                  <a:gd name="T16" fmla="*/ 0 w 52"/>
                  <a:gd name="T17" fmla="*/ 1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18"/>
                    </a:moveTo>
                    <a:lnTo>
                      <a:pt x="37" y="41"/>
                    </a:lnTo>
                    <a:lnTo>
                      <a:pt x="37" y="41"/>
                    </a:lnTo>
                    <a:lnTo>
                      <a:pt x="0" y="62"/>
                    </a:lnTo>
                    <a:lnTo>
                      <a:pt x="0" y="81"/>
                    </a:lnTo>
                    <a:lnTo>
                      <a:pt x="52" y="47"/>
                    </a:lnTo>
                    <a:lnTo>
                      <a:pt x="52" y="35"/>
                    </a:lnTo>
                    <a:lnTo>
                      <a:pt x="0" y="0"/>
                    </a:lnTo>
                    <a:lnTo>
                      <a:pt x="0"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55" name="Group 154"/>
          <p:cNvGrpSpPr/>
          <p:nvPr/>
        </p:nvGrpSpPr>
        <p:grpSpPr>
          <a:xfrm>
            <a:off x="6130721" y="4052891"/>
            <a:ext cx="851197" cy="671998"/>
            <a:chOff x="6130729" y="4915416"/>
            <a:chExt cx="851438" cy="672188"/>
          </a:xfrm>
        </p:grpSpPr>
        <p:sp>
          <p:nvSpPr>
            <p:cNvPr id="349" name="AutoShape 20"/>
            <p:cNvSpPr>
              <a:spLocks noChangeAspect="1" noChangeArrowheads="1" noTextEdit="1"/>
            </p:cNvSpPr>
            <p:nvPr/>
          </p:nvSpPr>
          <p:spPr bwMode="auto">
            <a:xfrm>
              <a:off x="6316267" y="4940448"/>
              <a:ext cx="463550" cy="476250"/>
            </a:xfrm>
            <a:prstGeom prst="rect">
              <a:avLst/>
            </a:prstGeom>
            <a:no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3" name="Rectangle 282"/>
            <p:cNvSpPr/>
            <p:nvPr/>
          </p:nvSpPr>
          <p:spPr bwMode="auto">
            <a:xfrm>
              <a:off x="613072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App Service</a:t>
              </a:r>
            </a:p>
          </p:txBody>
        </p:sp>
        <p:sp>
          <p:nvSpPr>
            <p:cNvPr id="350" name="Freeform 22"/>
            <p:cNvSpPr>
              <a:spLocks noEditPoints="1"/>
            </p:cNvSpPr>
            <p:nvPr/>
          </p:nvSpPr>
          <p:spPr bwMode="auto">
            <a:xfrm>
              <a:off x="6406755" y="5180161"/>
              <a:ext cx="157163" cy="15557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1" name="Freeform 23"/>
            <p:cNvSpPr>
              <a:spLocks noEditPoints="1"/>
            </p:cNvSpPr>
            <p:nvPr/>
          </p:nvSpPr>
          <p:spPr bwMode="auto">
            <a:xfrm>
              <a:off x="6543280" y="5102373"/>
              <a:ext cx="155575" cy="15557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4"/>
            <p:cNvSpPr>
              <a:spLocks noEditPoints="1"/>
            </p:cNvSpPr>
            <p:nvPr/>
          </p:nvSpPr>
          <p:spPr bwMode="auto">
            <a:xfrm>
              <a:off x="6332142" y="4956323"/>
              <a:ext cx="441325" cy="454025"/>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9" name="Group 398"/>
          <p:cNvGrpSpPr/>
          <p:nvPr/>
        </p:nvGrpSpPr>
        <p:grpSpPr>
          <a:xfrm>
            <a:off x="1528267" y="4052891"/>
            <a:ext cx="851197" cy="671998"/>
            <a:chOff x="1526969" y="4915416"/>
            <a:chExt cx="851438" cy="672188"/>
          </a:xfrm>
        </p:grpSpPr>
        <p:sp>
          <p:nvSpPr>
            <p:cNvPr id="284" name="Rectangle 283"/>
            <p:cNvSpPr/>
            <p:nvPr/>
          </p:nvSpPr>
          <p:spPr bwMode="auto">
            <a:xfrm>
              <a:off x="1526969" y="4915416"/>
              <a:ext cx="851438" cy="672188"/>
            </a:xfrm>
            <a:prstGeom prst="rect">
              <a:avLst/>
            </a:prstGeom>
            <a:solidFill>
              <a:srgbClr val="7FBA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Web Apps</a:t>
              </a:r>
            </a:p>
          </p:txBody>
        </p:sp>
        <p:sp>
          <p:nvSpPr>
            <p:cNvPr id="387" name="Freeform 54"/>
            <p:cNvSpPr>
              <a:spLocks noChangeAspect="1" noEditPoints="1"/>
            </p:cNvSpPr>
            <p:nvPr/>
          </p:nvSpPr>
          <p:spPr bwMode="black">
            <a:xfrm>
              <a:off x="1771845" y="4983526"/>
              <a:ext cx="399969" cy="39996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p:cNvGrpSpPr/>
          <p:nvPr/>
        </p:nvGrpSpPr>
        <p:grpSpPr>
          <a:xfrm>
            <a:off x="9809595" y="2572936"/>
            <a:ext cx="851197" cy="671998"/>
            <a:chOff x="9372728" y="118180"/>
            <a:chExt cx="851438" cy="672188"/>
          </a:xfrm>
        </p:grpSpPr>
        <p:sp>
          <p:nvSpPr>
            <p:cNvPr id="156" name="Rectangle 155"/>
            <p:cNvSpPr/>
            <p:nvPr/>
          </p:nvSpPr>
          <p:spPr bwMode="auto">
            <a:xfrm>
              <a:off x="9372728"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Virtual network</a:t>
              </a:r>
            </a:p>
          </p:txBody>
        </p:sp>
        <p:sp>
          <p:nvSpPr>
            <p:cNvPr id="159" name="Freeform 78"/>
            <p:cNvSpPr>
              <a:spLocks noEditPoints="1"/>
            </p:cNvSpPr>
            <p:nvPr/>
          </p:nvSpPr>
          <p:spPr bwMode="black">
            <a:xfrm>
              <a:off x="9604078" y="176677"/>
              <a:ext cx="388738" cy="3720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solidFill>
            <a:ln>
              <a:noFill/>
            </a:ln>
          </p:spPr>
          <p:txBody>
            <a:bodyPr vert="horz" wrap="square" lIns="82254" tIns="41127" rIns="82254" bIns="41127" numCol="1" anchor="t" anchorCtr="0" compatLnSpc="1">
              <a:prstTxWarp prst="textNoShape">
                <a:avLst/>
              </a:prstTxWarp>
            </a:bodyPr>
            <a:lstStyle/>
            <a:p>
              <a:pPr marL="0" marR="0" lvl="0" indent="0" algn="l" defTabSz="68434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68" name="Group 67"/>
          <p:cNvGrpSpPr/>
          <p:nvPr/>
        </p:nvGrpSpPr>
        <p:grpSpPr>
          <a:xfrm>
            <a:off x="9809595" y="1098225"/>
            <a:ext cx="851197" cy="671998"/>
            <a:chOff x="10259934" y="118180"/>
            <a:chExt cx="851438" cy="672188"/>
          </a:xfrm>
        </p:grpSpPr>
        <p:sp>
          <p:nvSpPr>
            <p:cNvPr id="157" name="Rectangle 156"/>
            <p:cNvSpPr/>
            <p:nvPr/>
          </p:nvSpPr>
          <p:spPr bwMode="auto">
            <a:xfrm>
              <a:off x="10259934"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Traffic manager</a:t>
              </a:r>
            </a:p>
          </p:txBody>
        </p:sp>
        <p:pic>
          <p:nvPicPr>
            <p:cNvPr id="160"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10519358" y="196395"/>
              <a:ext cx="332591" cy="3325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9809595" y="1835504"/>
            <a:ext cx="851197" cy="671998"/>
            <a:chOff x="11154884" y="118180"/>
            <a:chExt cx="851438" cy="672188"/>
          </a:xfrm>
        </p:grpSpPr>
        <p:sp>
          <p:nvSpPr>
            <p:cNvPr id="158" name="Rectangle 157"/>
            <p:cNvSpPr/>
            <p:nvPr/>
          </p:nvSpPr>
          <p:spPr bwMode="auto">
            <a:xfrm>
              <a:off x="11154884" y="118180"/>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ExpressRoute</a:t>
              </a:r>
            </a:p>
          </p:txBody>
        </p:sp>
        <p:sp>
          <p:nvSpPr>
            <p:cNvPr id="234" name="Freeform 21"/>
            <p:cNvSpPr>
              <a:spLocks noEditPoints="1"/>
            </p:cNvSpPr>
            <p:nvPr/>
          </p:nvSpPr>
          <p:spPr bwMode="black">
            <a:xfrm>
              <a:off x="11371346" y="174787"/>
              <a:ext cx="418188" cy="41818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5261" tIns="37630" rIns="75261" bIns="37630"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1" name="Group 400"/>
          <p:cNvGrpSpPr/>
          <p:nvPr/>
        </p:nvGrpSpPr>
        <p:grpSpPr>
          <a:xfrm>
            <a:off x="9809595" y="4052891"/>
            <a:ext cx="851197" cy="671998"/>
            <a:chOff x="9810647" y="4915416"/>
            <a:chExt cx="851438" cy="672188"/>
          </a:xfrm>
        </p:grpSpPr>
        <p:sp>
          <p:nvSpPr>
            <p:cNvPr id="307" name="Rectangle 306"/>
            <p:cNvSpPr/>
            <p:nvPr/>
          </p:nvSpPr>
          <p:spPr bwMode="auto">
            <a:xfrm>
              <a:off x="9810647" y="4915416"/>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App Gateway</a:t>
              </a:r>
            </a:p>
          </p:txBody>
        </p:sp>
        <p:sp>
          <p:nvSpPr>
            <p:cNvPr id="384" name="Freeform 131"/>
            <p:cNvSpPr>
              <a:spLocks/>
            </p:cNvSpPr>
            <p:nvPr/>
          </p:nvSpPr>
          <p:spPr bwMode="black">
            <a:xfrm>
              <a:off x="10282209" y="508484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5" name="Freeform 132"/>
            <p:cNvSpPr>
              <a:spLocks/>
            </p:cNvSpPr>
            <p:nvPr/>
          </p:nvSpPr>
          <p:spPr bwMode="black">
            <a:xfrm>
              <a:off x="9916138" y="508133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0" name="Group 399"/>
          <p:cNvGrpSpPr/>
          <p:nvPr/>
        </p:nvGrpSpPr>
        <p:grpSpPr>
          <a:xfrm>
            <a:off x="9809595" y="4792871"/>
            <a:ext cx="851197" cy="671998"/>
            <a:chOff x="9810647" y="5655605"/>
            <a:chExt cx="851438" cy="672188"/>
          </a:xfrm>
        </p:grpSpPr>
        <p:sp>
          <p:nvSpPr>
            <p:cNvPr id="308" name="Rectangle 307"/>
            <p:cNvSpPr/>
            <p:nvPr/>
          </p:nvSpPr>
          <p:spPr bwMode="auto">
            <a:xfrm>
              <a:off x="9810647" y="5655605"/>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VPN Gateway</a:t>
              </a:r>
            </a:p>
          </p:txBody>
        </p:sp>
        <p:sp>
          <p:nvSpPr>
            <p:cNvPr id="386" name="Freeform 385"/>
            <p:cNvSpPr>
              <a:spLocks noChangeAspect="1"/>
            </p:cNvSpPr>
            <p:nvPr/>
          </p:nvSpPr>
          <p:spPr bwMode="black">
            <a:xfrm>
              <a:off x="10060340" y="5717613"/>
              <a:ext cx="385112" cy="4372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19" tIns="74416" rIns="93019" bIns="74416" numCol="1" spcCol="0" rtlCol="0" fromWordArt="0" anchor="t" anchorCtr="0" forceAA="0" compatLnSpc="1">
              <a:prstTxWarp prst="textNoShape">
                <a:avLst/>
              </a:prstTxWarp>
              <a:noAutofit/>
            </a:bodyPr>
            <a:lstStyle/>
            <a:p>
              <a:pPr marL="0" marR="0" lvl="0" indent="0" algn="ctr" defTabSz="474209" rtl="0" eaLnBrk="1" fontAlgn="base" latinLnBrk="0" hangingPunct="1">
                <a:lnSpc>
                  <a:spcPct val="90000"/>
                </a:lnSpc>
                <a:spcBef>
                  <a:spcPct val="0"/>
                </a:spcBef>
                <a:spcAft>
                  <a:spcPct val="0"/>
                </a:spcAft>
                <a:buClrTx/>
                <a:buSzTx/>
                <a:buFontTx/>
                <a:buNone/>
                <a:tabLst/>
                <a:defRPr/>
              </a:pPr>
              <a:endParaRPr kumimoji="0" lang="en-US" sz="12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8" name="Group 397"/>
          <p:cNvGrpSpPr/>
          <p:nvPr/>
        </p:nvGrpSpPr>
        <p:grpSpPr>
          <a:xfrm>
            <a:off x="9809595" y="3312914"/>
            <a:ext cx="851197" cy="671998"/>
            <a:chOff x="9810647" y="4175228"/>
            <a:chExt cx="851438" cy="672188"/>
          </a:xfrm>
        </p:grpSpPr>
        <p:sp>
          <p:nvSpPr>
            <p:cNvPr id="309" name="Rectangle 308"/>
            <p:cNvSpPr/>
            <p:nvPr/>
          </p:nvSpPr>
          <p:spPr bwMode="auto">
            <a:xfrm>
              <a:off x="9810647" y="4175228"/>
              <a:ext cx="851438" cy="672188"/>
            </a:xfrm>
            <a:prstGeom prst="rect">
              <a:avLst/>
            </a:prstGeom>
            <a:solidFill>
              <a:srgbClr val="E8112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DNS</a:t>
              </a:r>
            </a:p>
          </p:txBody>
        </p:sp>
        <p:grpSp>
          <p:nvGrpSpPr>
            <p:cNvPr id="389" name="Group 55"/>
            <p:cNvGrpSpPr>
              <a:grpSpLocks noChangeAspect="1"/>
            </p:cNvGrpSpPr>
            <p:nvPr/>
          </p:nvGrpSpPr>
          <p:grpSpPr bwMode="auto">
            <a:xfrm>
              <a:off x="10041997" y="4244958"/>
              <a:ext cx="439737" cy="449263"/>
              <a:chOff x="3271" y="1466"/>
              <a:chExt cx="277" cy="283"/>
            </a:xfrm>
          </p:grpSpPr>
          <p:sp>
            <p:nvSpPr>
              <p:cNvPr id="390" name="AutoShape 54"/>
              <p:cNvSpPr>
                <a:spLocks noChangeAspect="1" noChangeArrowheads="1" noTextEdit="1"/>
              </p:cNvSpPr>
              <p:nvPr/>
            </p:nvSpPr>
            <p:spPr bwMode="auto">
              <a:xfrm>
                <a:off x="3271" y="1466"/>
                <a:ext cx="27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1" name="Freeform 56"/>
              <p:cNvSpPr>
                <a:spLocks noEditPoints="1"/>
              </p:cNvSpPr>
              <p:nvPr/>
            </p:nvSpPr>
            <p:spPr bwMode="auto">
              <a:xfrm>
                <a:off x="3280" y="1475"/>
                <a:ext cx="260" cy="26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3" name="Freeform 58"/>
              <p:cNvSpPr>
                <a:spLocks/>
              </p:cNvSpPr>
              <p:nvPr/>
            </p:nvSpPr>
            <p:spPr bwMode="auto">
              <a:xfrm>
                <a:off x="3380" y="1552"/>
                <a:ext cx="52" cy="124"/>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95" name="Freeform 58"/>
            <p:cNvSpPr>
              <a:spLocks/>
            </p:cNvSpPr>
            <p:nvPr/>
          </p:nvSpPr>
          <p:spPr bwMode="auto">
            <a:xfrm>
              <a:off x="10266106" y="4381483"/>
              <a:ext cx="82550" cy="196850"/>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marL="0" marR="0" lvl="0" indent="0" algn="l" defTabSz="544092"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6" name="Oval 395"/>
            <p:cNvSpPr/>
            <p:nvPr/>
          </p:nvSpPr>
          <p:spPr bwMode="auto">
            <a:xfrm>
              <a:off x="10147295" y="4404228"/>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p:cNvSpPr/>
            <p:nvPr/>
          </p:nvSpPr>
          <p:spPr bwMode="auto">
            <a:xfrm>
              <a:off x="10147295" y="4529607"/>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1" name="Picture 300"/>
          <p:cNvPicPr>
            <a:picLocks noChangeAspect="1"/>
          </p:cNvPicPr>
          <p:nvPr/>
        </p:nvPicPr>
        <p:blipFill rotWithShape="1">
          <a:blip r:embed="rId7"/>
          <a:srcRect l="643" t="1" r="281" b="54061"/>
          <a:stretch/>
        </p:blipFill>
        <p:spPr>
          <a:xfrm>
            <a:off x="1" y="5145330"/>
            <a:ext cx="12191999" cy="1726678"/>
          </a:xfrm>
          <a:prstGeom prst="rect">
            <a:avLst/>
          </a:prstGeom>
        </p:spPr>
      </p:pic>
    </p:spTree>
    <p:extLst>
      <p:ext uri="{BB962C8B-B14F-4D97-AF65-F5344CB8AC3E}">
        <p14:creationId xmlns:p14="http://schemas.microsoft.com/office/powerpoint/2010/main" val="10251703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sz="3921" dirty="0"/>
              <a:t>Azure Networking</a:t>
            </a:r>
          </a:p>
        </p:txBody>
      </p:sp>
      <p:grpSp>
        <p:nvGrpSpPr>
          <p:cNvPr id="19" name="Group 18"/>
          <p:cNvGrpSpPr/>
          <p:nvPr/>
        </p:nvGrpSpPr>
        <p:grpSpPr>
          <a:xfrm>
            <a:off x="448586" y="1559027"/>
            <a:ext cx="1613130" cy="1613130"/>
            <a:chOff x="3379883" y="1211263"/>
            <a:chExt cx="2246098" cy="2246098"/>
          </a:xfrm>
        </p:grpSpPr>
        <p:sp>
          <p:nvSpPr>
            <p:cNvPr id="20" name="Oval 19"/>
            <p:cNvSpPr/>
            <p:nvPr/>
          </p:nvSpPr>
          <p:spPr bwMode="auto">
            <a:xfrm>
              <a:off x="3379883" y="1211263"/>
              <a:ext cx="2246098" cy="2246098"/>
            </a:xfrm>
            <a:prstGeom prst="ellipse">
              <a:avLst/>
            </a:prstGeom>
            <a:solidFill>
              <a:schemeClr val="tx1">
                <a:alpha val="20000"/>
              </a:schemeClr>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sp>
            <p:nvSpPr>
              <p:cNvPr id="23" name="Oval 742"/>
              <p:cNvSpPr>
                <a:spLocks noChangeArrowheads="1"/>
              </p:cNvSpPr>
              <p:nvPr/>
            </p:nvSpPr>
            <p:spPr bwMode="auto">
              <a:xfrm>
                <a:off x="7616" y="-2816"/>
                <a:ext cx="127" cy="12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sp>
            <p:nvSpPr>
              <p:cNvPr id="25" name="Oval 744"/>
              <p:cNvSpPr>
                <a:spLocks noChangeArrowheads="1"/>
              </p:cNvSpPr>
              <p:nvPr/>
            </p:nvSpPr>
            <p:spPr bwMode="auto">
              <a:xfrm>
                <a:off x="7866" y="-2780"/>
                <a:ext cx="109" cy="10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sp>
            <p:nvSpPr>
              <p:cNvPr id="27" name="Oval 746"/>
              <p:cNvSpPr>
                <a:spLocks noChangeArrowheads="1"/>
              </p:cNvSpPr>
              <p:nvPr/>
            </p:nvSpPr>
            <p:spPr bwMode="auto">
              <a:xfrm>
                <a:off x="7384" y="-2780"/>
                <a:ext cx="109" cy="108"/>
              </a:xfrm>
              <a:prstGeom prst="ellipse">
                <a:avLst/>
              </a:prstGeom>
              <a:solidFill>
                <a:srgbClr val="0070C0"/>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a:gradFill>
                    <a:gsLst>
                      <a:gs pos="36283">
                        <a:schemeClr val="tx1"/>
                      </a:gs>
                      <a:gs pos="28000">
                        <a:schemeClr val="tx1"/>
                      </a:gs>
                    </a:gsLst>
                    <a:lin ang="5400000" scaled="0"/>
                  </a:gradFill>
                </a:endParaRPr>
              </a:p>
            </p:txBody>
          </p:sp>
        </p:grpSp>
      </p:grpSp>
      <p:grpSp>
        <p:nvGrpSpPr>
          <p:cNvPr id="35" name="Group 34"/>
          <p:cNvGrpSpPr/>
          <p:nvPr/>
        </p:nvGrpSpPr>
        <p:grpSpPr>
          <a:xfrm>
            <a:off x="2208035" y="1805171"/>
            <a:ext cx="2061777" cy="669753"/>
            <a:chOff x="2194921" y="1847069"/>
            <a:chExt cx="2103120" cy="683183"/>
          </a:xfrm>
        </p:grpSpPr>
        <p:sp>
          <p:nvSpPr>
            <p:cNvPr id="29" name="TextBox 28"/>
            <p:cNvSpPr txBox="1"/>
            <p:nvPr/>
          </p:nvSpPr>
          <p:spPr>
            <a:xfrm>
              <a:off x="2287749" y="1847069"/>
              <a:ext cx="1463040" cy="683183"/>
            </a:xfrm>
            <a:prstGeom prst="rect">
              <a:avLst/>
            </a:prstGeom>
            <a:noFill/>
          </p:spPr>
          <p:txBody>
            <a:bodyPr wrap="square" lIns="179237" tIns="143389" rIns="179237" bIns="143389"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algn="ctr" defTabSz="914192">
                <a:spcBef>
                  <a:spcPts val="1765"/>
                </a:spcBef>
                <a:defRPr/>
              </a:pPr>
              <a:r>
                <a:rPr lang="en-US" sz="1372" kern="0" dirty="0">
                  <a:latin typeface="+mn-lt"/>
                </a:rPr>
                <a:t>Internet access</a:t>
              </a:r>
            </a:p>
          </p:txBody>
        </p:sp>
        <p:cxnSp>
          <p:nvCxnSpPr>
            <p:cNvPr id="28" name="Straight Arrow Connector 27"/>
            <p:cNvCxnSpPr/>
            <p:nvPr/>
          </p:nvCxnSpPr>
          <p:spPr>
            <a:xfrm flipH="1">
              <a:off x="2194921" y="2412530"/>
              <a:ext cx="2103120" cy="0"/>
            </a:xfrm>
            <a:prstGeom prst="straightConnector1">
              <a:avLst/>
            </a:prstGeom>
            <a:ln w="85725" cap="flat">
              <a:solidFill>
                <a:schemeClr val="accent3">
                  <a:alpha val="70000"/>
                </a:scheme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654152" y="1187963"/>
            <a:ext cx="4883696" cy="2689274"/>
            <a:chOff x="3932262" y="1211287"/>
            <a:chExt cx="4981624" cy="2743200"/>
          </a:xfrm>
        </p:grpSpPr>
        <p:sp>
          <p:nvSpPr>
            <p:cNvPr id="301" name="Freeform 128"/>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02" name="Rectangle 301"/>
            <p:cNvSpPr/>
            <p:nvPr/>
          </p:nvSpPr>
          <p:spPr>
            <a:xfrm>
              <a:off x="4034965" y="2857189"/>
              <a:ext cx="1421687" cy="1043363"/>
            </a:xfrm>
            <a:prstGeom prst="rect">
              <a:avLst/>
            </a:prstGeom>
          </p:spPr>
          <p:txBody>
            <a:bodyPr wrap="square" lIns="179285" tIns="143428" rIns="179285" bIns="143428">
              <a:spAutoFit/>
            </a:bodyPr>
            <a:lstStyle/>
            <a:p>
              <a:pPr defTabSz="914192">
                <a:lnSpc>
                  <a:spcPct val="90000"/>
                </a:lnSpc>
                <a:spcBef>
                  <a:spcPts val="1176"/>
                </a:spcBef>
                <a:buSzPct val="80000"/>
                <a:defRPr/>
              </a:pPr>
              <a:r>
                <a:rPr lang="en-US" sz="1765" kern="0" dirty="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rPr>
                <a:t>Azure virtual network</a:t>
              </a:r>
            </a:p>
          </p:txBody>
        </p:sp>
        <p:grpSp>
          <p:nvGrpSpPr>
            <p:cNvPr id="30" name="Group 29"/>
            <p:cNvGrpSpPr>
              <a:grpSpLocks noChangeAspect="1"/>
            </p:cNvGrpSpPr>
            <p:nvPr/>
          </p:nvGrpSpPr>
          <p:grpSpPr>
            <a:xfrm>
              <a:off x="5223672" y="2163607"/>
              <a:ext cx="2849880" cy="1554480"/>
              <a:chOff x="6464687" y="1851342"/>
              <a:chExt cx="3017520" cy="1645920"/>
            </a:xfrm>
          </p:grpSpPr>
          <p:sp>
            <p:nvSpPr>
              <p:cNvPr id="303" name="Rounded Rectangle 31"/>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dirty="0">
                  <a:gradFill>
                    <a:gsLst>
                      <a:gs pos="36283">
                        <a:schemeClr val="tx1"/>
                      </a:gs>
                      <a:gs pos="28000">
                        <a:schemeClr val="tx1"/>
                      </a:gs>
                    </a:gsLst>
                    <a:lin ang="5400000" scaled="0"/>
                  </a:gradFill>
                </a:endParaRPr>
              </a:p>
            </p:txBody>
          </p:sp>
          <p:grpSp>
            <p:nvGrpSpPr>
              <p:cNvPr id="304" name="Group 303"/>
              <p:cNvGrpSpPr/>
              <p:nvPr/>
            </p:nvGrpSpPr>
            <p:grpSpPr>
              <a:xfrm>
                <a:off x="6647271" y="2034221"/>
                <a:ext cx="2652034" cy="1273084"/>
                <a:chOff x="8183865" y="2034221"/>
                <a:chExt cx="2652034" cy="1273084"/>
              </a:xfrm>
            </p:grpSpPr>
            <p:sp>
              <p:nvSpPr>
                <p:cNvPr id="30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0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0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0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0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1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11"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12"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sp>
              <p:nvSpPr>
                <p:cNvPr id="313"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endParaRPr>
                </a:p>
              </p:txBody>
            </p:sp>
          </p:grpSp>
        </p:grpSp>
      </p:grpSp>
      <p:sp>
        <p:nvSpPr>
          <p:cNvPr id="61" name="TextBox 60"/>
          <p:cNvSpPr txBox="1"/>
          <p:nvPr/>
        </p:nvSpPr>
        <p:spPr>
          <a:xfrm>
            <a:off x="8695604" y="1587185"/>
            <a:ext cx="2999314" cy="2290023"/>
          </a:xfrm>
          <a:prstGeom prst="rect">
            <a:avLst/>
          </a:prstGeom>
          <a:noFill/>
        </p:spPr>
        <p:txBody>
          <a:bodyPr wrap="square" lIns="179237" tIns="143389" rIns="179237" bIns="143389" rtlCol="0" anchor="b" anchorCtr="0">
            <a:spAutoFit/>
          </a:bodyPr>
          <a:lstStyle/>
          <a:p>
            <a:pPr defTabSz="914192">
              <a:lnSpc>
                <a:spcPct val="90000"/>
              </a:lnSpc>
              <a:spcBef>
                <a:spcPts val="1176"/>
              </a:spcBef>
              <a:buSzPct val="80000"/>
              <a:defRPr/>
            </a:pPr>
            <a:r>
              <a:rPr lang="en-US" sz="1765" kern="0" dirty="0">
                <a:gradFill>
                  <a:gsLst>
                    <a:gs pos="1250">
                      <a:schemeClr val="accent2"/>
                    </a:gs>
                    <a:gs pos="100000">
                      <a:schemeClr val="accent2"/>
                    </a:gs>
                  </a:gsLst>
                  <a:lin ang="5400000" scaled="0"/>
                </a:gradFill>
                <a:latin typeface="Segoe UI Semibold" panose="020B0702040204020203" pitchFamily="34" charset="0"/>
                <a:cs typeface="Segoe UI Semibold" panose="020B0702040204020203" pitchFamily="34" charset="0"/>
              </a:rPr>
              <a:t>Virtual network</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Private IP addresses, Network-level isolation</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Segment with subnets </a:t>
            </a:r>
            <a:br>
              <a:rPr lang="en-US" sz="1568" kern="0" dirty="0">
                <a:gradFill>
                  <a:gsLst>
                    <a:gs pos="100000">
                      <a:schemeClr val="tx1"/>
                    </a:gs>
                    <a:gs pos="0">
                      <a:schemeClr val="tx1"/>
                    </a:gs>
                  </a:gsLst>
                  <a:lin ang="5400000" scaled="0"/>
                </a:gradFill>
                <a:latin typeface="Segoe UI"/>
              </a:rPr>
            </a:br>
            <a:r>
              <a:rPr lang="en-US" sz="1568" kern="0" dirty="0">
                <a:gradFill>
                  <a:gsLst>
                    <a:gs pos="100000">
                      <a:schemeClr val="tx1"/>
                    </a:gs>
                    <a:gs pos="0">
                      <a:schemeClr val="tx1"/>
                    </a:gs>
                  </a:gsLst>
                  <a:lin ang="5400000" scaled="0"/>
                </a:gradFill>
                <a:latin typeface="Segoe UI"/>
              </a:rPr>
              <a:t>and security groups</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Control traffic flow with user-defined routes</a:t>
            </a:r>
          </a:p>
        </p:txBody>
      </p:sp>
      <p:sp>
        <p:nvSpPr>
          <p:cNvPr id="63" name="TextBox 62"/>
          <p:cNvSpPr txBox="1"/>
          <p:nvPr/>
        </p:nvSpPr>
        <p:spPr>
          <a:xfrm>
            <a:off x="8678999" y="3865389"/>
            <a:ext cx="3204781" cy="2669782"/>
          </a:xfrm>
          <a:prstGeom prst="rect">
            <a:avLst/>
          </a:prstGeom>
          <a:noFill/>
        </p:spPr>
        <p:txBody>
          <a:bodyPr wrap="square" lIns="179237" tIns="143389" rIns="179237" bIns="143389" rtlCol="0" anchor="b" anchorCtr="0">
            <a:spAutoFit/>
          </a:bodyPr>
          <a:lstStyle/>
          <a:p>
            <a:pPr defTabSz="914192">
              <a:lnSpc>
                <a:spcPct val="90000"/>
              </a:lnSpc>
              <a:spcBef>
                <a:spcPts val="1176"/>
              </a:spcBef>
              <a:buSzPct val="80000"/>
              <a:defRPr/>
            </a:pPr>
            <a:r>
              <a:rPr lang="en-US" sz="1765" kern="0" dirty="0">
                <a:gradFill>
                  <a:gsLst>
                    <a:gs pos="1250">
                      <a:schemeClr val="accent2"/>
                    </a:gs>
                    <a:gs pos="100000">
                      <a:schemeClr val="accent2"/>
                    </a:gs>
                  </a:gsLst>
                  <a:lin ang="5400000" scaled="0"/>
                </a:gradFill>
                <a:latin typeface="Segoe UI Semibold" panose="020B0702040204020203" pitchFamily="34" charset="0"/>
                <a:cs typeface="Segoe UI Semibold" panose="020B0702040204020203" pitchFamily="34" charset="0"/>
              </a:rPr>
              <a:t>Hybrid connectivity</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Point-to-site for dev/test</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VPN gateways for secure </a:t>
            </a:r>
            <a:br>
              <a:rPr lang="en-US" sz="1568" kern="0" dirty="0">
                <a:gradFill>
                  <a:gsLst>
                    <a:gs pos="100000">
                      <a:schemeClr val="tx1"/>
                    </a:gs>
                    <a:gs pos="0">
                      <a:schemeClr val="tx1"/>
                    </a:gs>
                  </a:gsLst>
                  <a:lin ang="5400000" scaled="0"/>
                </a:gradFill>
                <a:latin typeface="Segoe UI"/>
              </a:rPr>
            </a:br>
            <a:r>
              <a:rPr lang="en-US" sz="1568" kern="0" dirty="0">
                <a:gradFill>
                  <a:gsLst>
                    <a:gs pos="100000">
                      <a:schemeClr val="tx1"/>
                    </a:gs>
                    <a:gs pos="0">
                      <a:schemeClr val="tx1"/>
                    </a:gs>
                  </a:gsLst>
                  <a:lin ang="5400000" scaled="0"/>
                </a:gradFill>
                <a:latin typeface="Segoe UI"/>
              </a:rPr>
              <a:t>site-to-site connectivity</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ExpressRoute for private enterprise grade connectivity</a:t>
            </a:r>
          </a:p>
          <a:p>
            <a:pPr marL="224097" indent="-224097" defTabSz="914192">
              <a:lnSpc>
                <a:spcPct val="90000"/>
              </a:lnSpc>
              <a:spcBef>
                <a:spcPts val="1176"/>
              </a:spcBef>
              <a:buFont typeface="Arial" panose="020B0604020202020204" pitchFamily="34" charset="0"/>
              <a:buChar char="•"/>
              <a:defRPr/>
            </a:pPr>
            <a:r>
              <a:rPr lang="en-US" sz="1568" kern="0" dirty="0">
                <a:gradFill>
                  <a:gsLst>
                    <a:gs pos="100000">
                      <a:schemeClr val="tx1"/>
                    </a:gs>
                    <a:gs pos="0">
                      <a:schemeClr val="tx1"/>
                    </a:gs>
                  </a:gsLst>
                  <a:lin ang="5400000" scaled="0"/>
                </a:gradFill>
                <a:latin typeface="Segoe UI"/>
              </a:rPr>
              <a:t>Domain-join with on-premises</a:t>
            </a:r>
          </a:p>
        </p:txBody>
      </p:sp>
      <p:grpSp>
        <p:nvGrpSpPr>
          <p:cNvPr id="34" name="Group 33"/>
          <p:cNvGrpSpPr/>
          <p:nvPr/>
        </p:nvGrpSpPr>
        <p:grpSpPr>
          <a:xfrm>
            <a:off x="3854963" y="3843162"/>
            <a:ext cx="3768716" cy="3013866"/>
            <a:chOff x="3932262" y="3919729"/>
            <a:chExt cx="3844287" cy="3074300"/>
          </a:xfrm>
        </p:grpSpPr>
        <p:grpSp>
          <p:nvGrpSpPr>
            <p:cNvPr id="3" name="Group 2"/>
            <p:cNvGrpSpPr/>
            <p:nvPr/>
          </p:nvGrpSpPr>
          <p:grpSpPr>
            <a:xfrm>
              <a:off x="5240999" y="3919729"/>
              <a:ext cx="2440261" cy="2302607"/>
              <a:chOff x="5869584" y="3919792"/>
              <a:chExt cx="2440607" cy="2302943"/>
            </a:xfrm>
          </p:grpSpPr>
          <p:sp>
            <p:nvSpPr>
              <p:cNvPr id="70" name="TextBox 69"/>
              <p:cNvSpPr txBox="1"/>
              <p:nvPr/>
            </p:nvSpPr>
            <p:spPr>
              <a:xfrm>
                <a:off x="6298247" y="3954527"/>
                <a:ext cx="1703419" cy="760238"/>
              </a:xfrm>
              <a:prstGeom prst="rect">
                <a:avLst/>
              </a:prstGeom>
              <a:noFill/>
            </p:spPr>
            <p:txBody>
              <a:bodyPr wrap="square" lIns="179237" tIns="143389" rIns="179237" bIns="143389"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algn="l" defTabSz="914192">
                  <a:spcBef>
                    <a:spcPts val="588"/>
                  </a:spcBef>
                  <a:defRPr/>
                </a:pPr>
                <a:r>
                  <a:rPr lang="en-US" sz="1372" kern="0" dirty="0">
                    <a:latin typeface="+mn-lt"/>
                    <a:cs typeface="+mn-cs"/>
                  </a:rPr>
                  <a:t>ExpressRoute</a:t>
                </a:r>
              </a:p>
              <a:p>
                <a:pPr algn="l" defTabSz="914192">
                  <a:spcBef>
                    <a:spcPts val="588"/>
                  </a:spcBef>
                  <a:defRPr/>
                </a:pPr>
                <a:r>
                  <a:rPr lang="en-US" sz="1372" kern="0" dirty="0">
                    <a:latin typeface="+mn-lt"/>
                    <a:cs typeface="+mn-cs"/>
                  </a:rPr>
                  <a:t>VPN gateways</a:t>
                </a:r>
              </a:p>
            </p:txBody>
          </p:sp>
          <p:sp>
            <p:nvSpPr>
              <p:cNvPr id="168" name="Up-Down Arrow 167"/>
              <p:cNvSpPr/>
              <p:nvPr/>
            </p:nvSpPr>
            <p:spPr bwMode="auto">
              <a:xfrm>
                <a:off x="5869584" y="3989696"/>
                <a:ext cx="365812" cy="1280343"/>
              </a:xfrm>
              <a:prstGeom prst="upDownArrow">
                <a:avLst>
                  <a:gd name="adj1" fmla="val 48203"/>
                  <a:gd name="adj2" fmla="val 59506"/>
                </a:avLst>
              </a:prstGeom>
              <a:solidFill>
                <a:srgbClr val="0070C0"/>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defRPr/>
                </a:pPr>
                <a:endParaRPr lang="en-US" sz="1961" kern="0" dirty="0">
                  <a:solidFill>
                    <a:srgbClr val="000000"/>
                  </a:solidFill>
                  <a:latin typeface="Segoe UI"/>
                </a:endParaRPr>
              </a:p>
            </p:txBody>
          </p:sp>
          <p:grpSp>
            <p:nvGrpSpPr>
              <p:cNvPr id="169" name="Group 168"/>
              <p:cNvGrpSpPr/>
              <p:nvPr/>
            </p:nvGrpSpPr>
            <p:grpSpPr>
              <a:xfrm rot="10800000">
                <a:off x="8085343" y="3954697"/>
                <a:ext cx="224848" cy="2268038"/>
                <a:chOff x="2990234" y="3886893"/>
                <a:chExt cx="776660" cy="2396174"/>
              </a:xfrm>
            </p:grpSpPr>
            <p:cxnSp>
              <p:nvCxnSpPr>
                <p:cNvPr id="171" name="Straight Connector 170"/>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172" name="Straight Connector 171"/>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170" name="Straight Connector 169"/>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87" name="Picture 2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56" name="Group 55"/>
            <p:cNvGrpSpPr/>
            <p:nvPr/>
          </p:nvGrpSpPr>
          <p:grpSpPr>
            <a:xfrm>
              <a:off x="3932262" y="4696986"/>
              <a:ext cx="1893243" cy="2297043"/>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grpSp>
        <p:grpSp>
          <p:nvGrpSpPr>
            <p:cNvPr id="182" name="Group 181"/>
            <p:cNvGrpSpPr/>
            <p:nvPr/>
          </p:nvGrpSpPr>
          <p:grpSpPr>
            <a:xfrm>
              <a:off x="6884999" y="5906109"/>
              <a:ext cx="891550" cy="1087920"/>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FFFFFF"/>
                  </a:solidFill>
                  <a:latin typeface="Segoe UI"/>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370" y="4179571"/>
            <a:ext cx="441824" cy="441824"/>
          </a:xfrm>
          <a:prstGeom prst="rect">
            <a:avLst/>
          </a:prstGeom>
        </p:spPr>
      </p:pic>
      <p:grpSp>
        <p:nvGrpSpPr>
          <p:cNvPr id="295" name="Group 294"/>
          <p:cNvGrpSpPr/>
          <p:nvPr/>
        </p:nvGrpSpPr>
        <p:grpSpPr>
          <a:xfrm>
            <a:off x="9035029" y="476235"/>
            <a:ext cx="851604" cy="631855"/>
            <a:chOff x="10332992" y="479425"/>
            <a:chExt cx="868680" cy="644525"/>
          </a:xfrm>
        </p:grpSpPr>
        <p:sp>
          <p:nvSpPr>
            <p:cNvPr id="296" name="TextBox 295"/>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298" name="Group 297"/>
          <p:cNvGrpSpPr/>
          <p:nvPr/>
        </p:nvGrpSpPr>
        <p:grpSpPr>
          <a:xfrm>
            <a:off x="9886743" y="476234"/>
            <a:ext cx="941117" cy="634968"/>
            <a:chOff x="11201784" y="479425"/>
            <a:chExt cx="959988" cy="647700"/>
          </a:xfrm>
        </p:grpSpPr>
        <p:sp>
          <p:nvSpPr>
            <p:cNvPr id="299" name="TextBox 298"/>
            <p:cNvSpPr txBox="1"/>
            <p:nvPr/>
          </p:nvSpPr>
          <p:spPr>
            <a:xfrm>
              <a:off x="11201784" y="479425"/>
              <a:ext cx="959988" cy="258532"/>
            </a:xfrm>
            <a:prstGeom prst="rect">
              <a:avLst/>
            </a:prstGeom>
            <a:noFill/>
          </p:spPr>
          <p:txBody>
            <a:bodyPr wrap="square" lIns="44821" tIns="44821" rIns="44821" bIns="44821" rtlCol="0">
              <a:spAutoFit/>
            </a:bodyPr>
            <a:lstStyle/>
            <a:p>
              <a:pPr algn="ctr">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
        <p:nvSpPr>
          <p:cNvPr id="314" name="TextBox 313"/>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15" name="Freeform 5"/>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317" name="Rectangle 316"/>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318" name="Group 317"/>
          <p:cNvGrpSpPr/>
          <p:nvPr/>
        </p:nvGrpSpPr>
        <p:grpSpPr>
          <a:xfrm>
            <a:off x="8253196" y="470488"/>
            <a:ext cx="851604" cy="631855"/>
            <a:chOff x="9418637" y="479425"/>
            <a:chExt cx="868680" cy="644525"/>
          </a:xfrm>
        </p:grpSpPr>
        <p:sp>
          <p:nvSpPr>
            <p:cNvPr id="329" name="TextBox 328"/>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505050"/>
                </a:solidFill>
              </a:endParaRPr>
            </a:p>
          </p:txBody>
        </p:sp>
      </p:grpSp>
    </p:spTree>
    <p:extLst>
      <p:ext uri="{BB962C8B-B14F-4D97-AF65-F5344CB8AC3E}">
        <p14:creationId xmlns:p14="http://schemas.microsoft.com/office/powerpoint/2010/main" val="13415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Options to Azure</a:t>
            </a:r>
          </a:p>
        </p:txBody>
      </p:sp>
      <p:grpSp>
        <p:nvGrpSpPr>
          <p:cNvPr id="83" name="Group 82">
            <a:extLst>
              <a:ext uri="{FF2B5EF4-FFF2-40B4-BE49-F238E27FC236}">
                <a16:creationId xmlns:a16="http://schemas.microsoft.com/office/drawing/2014/main" id="{66D60B28-77DF-4D7F-A657-14B861AE383D}"/>
              </a:ext>
            </a:extLst>
          </p:cNvPr>
          <p:cNvGrpSpPr/>
          <p:nvPr/>
        </p:nvGrpSpPr>
        <p:grpSpPr>
          <a:xfrm>
            <a:off x="9035029" y="476235"/>
            <a:ext cx="851604" cy="631855"/>
            <a:chOff x="10332992" y="479425"/>
            <a:chExt cx="868680" cy="644525"/>
          </a:xfrm>
        </p:grpSpPr>
        <p:sp>
          <p:nvSpPr>
            <p:cNvPr id="84" name="TextBox 83">
              <a:extLst>
                <a:ext uri="{FF2B5EF4-FFF2-40B4-BE49-F238E27FC236}">
                  <a16:creationId xmlns:a16="http://schemas.microsoft.com/office/drawing/2014/main" id="{907957AE-F5B6-4313-AC07-05C6280CBD2C}"/>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85" name="Freeform 9">
              <a:extLst>
                <a:ext uri="{FF2B5EF4-FFF2-40B4-BE49-F238E27FC236}">
                  <a16:creationId xmlns:a16="http://schemas.microsoft.com/office/drawing/2014/main" id="{E7E71425-CFBC-4EF5-AF13-F1794CF9A45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86" name="Group 85">
            <a:extLst>
              <a:ext uri="{FF2B5EF4-FFF2-40B4-BE49-F238E27FC236}">
                <a16:creationId xmlns:a16="http://schemas.microsoft.com/office/drawing/2014/main" id="{03B6F5ED-AF58-4F81-9302-9D7D5EB6368C}"/>
              </a:ext>
            </a:extLst>
          </p:cNvPr>
          <p:cNvGrpSpPr/>
          <p:nvPr/>
        </p:nvGrpSpPr>
        <p:grpSpPr>
          <a:xfrm>
            <a:off x="9886743" y="476234"/>
            <a:ext cx="941117" cy="634968"/>
            <a:chOff x="11201784" y="479425"/>
            <a:chExt cx="959988" cy="647700"/>
          </a:xfrm>
        </p:grpSpPr>
        <p:sp>
          <p:nvSpPr>
            <p:cNvPr id="87" name="TextBox 86">
              <a:extLst>
                <a:ext uri="{FF2B5EF4-FFF2-40B4-BE49-F238E27FC236}">
                  <a16:creationId xmlns:a16="http://schemas.microsoft.com/office/drawing/2014/main" id="{2952688F-49AC-4EDE-BCFE-EB2ED422F6B5}"/>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88" name="Freeform 13">
              <a:extLst>
                <a:ext uri="{FF2B5EF4-FFF2-40B4-BE49-F238E27FC236}">
                  <a16:creationId xmlns:a16="http://schemas.microsoft.com/office/drawing/2014/main" id="{962F1B2F-8D2C-47B7-93C3-FC865C7DC11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
        <p:nvSpPr>
          <p:cNvPr id="89" name="TextBox 88">
            <a:extLst>
              <a:ext uri="{FF2B5EF4-FFF2-40B4-BE49-F238E27FC236}">
                <a16:creationId xmlns:a16="http://schemas.microsoft.com/office/drawing/2014/main" id="{008754E6-B3B4-49EF-8C7E-665D702EBB66}"/>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90" name="Freeform 5">
            <a:extLst>
              <a:ext uri="{FF2B5EF4-FFF2-40B4-BE49-F238E27FC236}">
                <a16:creationId xmlns:a16="http://schemas.microsoft.com/office/drawing/2014/main" id="{48C2126D-648E-471B-A1A7-96D36F50EE15}"/>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91" name="Rectangle 90">
            <a:extLst>
              <a:ext uri="{FF2B5EF4-FFF2-40B4-BE49-F238E27FC236}">
                <a16:creationId xmlns:a16="http://schemas.microsoft.com/office/drawing/2014/main" id="{89E524B8-2372-4212-91AF-E4106FE96120}"/>
              </a:ext>
            </a:extLst>
          </p:cNvPr>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92" name="Group 91">
            <a:extLst>
              <a:ext uri="{FF2B5EF4-FFF2-40B4-BE49-F238E27FC236}">
                <a16:creationId xmlns:a16="http://schemas.microsoft.com/office/drawing/2014/main" id="{04F11AF4-6721-4227-8869-727C408526D3}"/>
              </a:ext>
            </a:extLst>
          </p:cNvPr>
          <p:cNvGrpSpPr/>
          <p:nvPr/>
        </p:nvGrpSpPr>
        <p:grpSpPr>
          <a:xfrm>
            <a:off x="8253196" y="470488"/>
            <a:ext cx="851604" cy="631855"/>
            <a:chOff x="9418637" y="479425"/>
            <a:chExt cx="868680" cy="644525"/>
          </a:xfrm>
        </p:grpSpPr>
        <p:sp>
          <p:nvSpPr>
            <p:cNvPr id="93" name="TextBox 92">
              <a:extLst>
                <a:ext uri="{FF2B5EF4-FFF2-40B4-BE49-F238E27FC236}">
                  <a16:creationId xmlns:a16="http://schemas.microsoft.com/office/drawing/2014/main" id="{7B72EC41-B205-4AA2-B787-3D34FE6BA01A}"/>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94" name="Freeform 5">
              <a:extLst>
                <a:ext uri="{FF2B5EF4-FFF2-40B4-BE49-F238E27FC236}">
                  <a16:creationId xmlns:a16="http://schemas.microsoft.com/office/drawing/2014/main" id="{63DBEB4C-EA7C-4A66-8237-EC86ECD8F17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505050"/>
                </a:solidFill>
              </a:endParaRPr>
            </a:p>
          </p:txBody>
        </p:sp>
      </p:grpSp>
      <p:sp>
        <p:nvSpPr>
          <p:cNvPr id="99" name="Rectangle 98">
            <a:extLst>
              <a:ext uri="{FF2B5EF4-FFF2-40B4-BE49-F238E27FC236}">
                <a16:creationId xmlns:a16="http://schemas.microsoft.com/office/drawing/2014/main" id="{4F8D8C54-C304-4489-BBA3-96EAFC82A340}"/>
              </a:ext>
            </a:extLst>
          </p:cNvPr>
          <p:cNvSpPr/>
          <p:nvPr/>
        </p:nvSpPr>
        <p:spPr>
          <a:xfrm>
            <a:off x="319114" y="3288342"/>
            <a:ext cx="11541469" cy="10792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2353" kern="0" dirty="0">
              <a:solidFill>
                <a:schemeClr val="bg1"/>
              </a:solidFill>
              <a:cs typeface="Segoe UI" panose="020B0502040204020203" pitchFamily="34" charset="0"/>
            </a:endParaRPr>
          </a:p>
        </p:txBody>
      </p:sp>
      <p:sp>
        <p:nvSpPr>
          <p:cNvPr id="100" name="Freeform 52">
            <a:extLst>
              <a:ext uri="{FF2B5EF4-FFF2-40B4-BE49-F238E27FC236}">
                <a16:creationId xmlns:a16="http://schemas.microsoft.com/office/drawing/2014/main" id="{300A3F27-64CA-4CE1-A292-79B0C5081CA1}"/>
              </a:ext>
            </a:extLst>
          </p:cNvPr>
          <p:cNvSpPr/>
          <p:nvPr/>
        </p:nvSpPr>
        <p:spPr>
          <a:xfrm rot="5400000">
            <a:off x="6229082" y="2821727"/>
            <a:ext cx="1078761"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sp>
        <p:nvSpPr>
          <p:cNvPr id="102" name="Freeform 53">
            <a:extLst>
              <a:ext uri="{FF2B5EF4-FFF2-40B4-BE49-F238E27FC236}">
                <a16:creationId xmlns:a16="http://schemas.microsoft.com/office/drawing/2014/main" id="{A7CCA9DF-AAA0-43A1-8430-50BA7DB46A46}"/>
              </a:ext>
            </a:extLst>
          </p:cNvPr>
          <p:cNvSpPr/>
          <p:nvPr/>
        </p:nvSpPr>
        <p:spPr>
          <a:xfrm rot="5400000">
            <a:off x="785736" y="2821727"/>
            <a:ext cx="1078763"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grpSp>
        <p:nvGrpSpPr>
          <p:cNvPr id="107" name="Group 106">
            <a:extLst>
              <a:ext uri="{FF2B5EF4-FFF2-40B4-BE49-F238E27FC236}">
                <a16:creationId xmlns:a16="http://schemas.microsoft.com/office/drawing/2014/main" id="{DD837139-6276-419E-BA1A-E43F24CECFA3}"/>
              </a:ext>
            </a:extLst>
          </p:cNvPr>
          <p:cNvGrpSpPr/>
          <p:nvPr/>
        </p:nvGrpSpPr>
        <p:grpSpPr>
          <a:xfrm>
            <a:off x="876571" y="3317363"/>
            <a:ext cx="538666" cy="735538"/>
            <a:chOff x="5293615" y="2178868"/>
            <a:chExt cx="1189325" cy="1488408"/>
          </a:xfrm>
        </p:grpSpPr>
        <p:pic>
          <p:nvPicPr>
            <p:cNvPr id="112" name="Picture 2">
              <a:extLst>
                <a:ext uri="{FF2B5EF4-FFF2-40B4-BE49-F238E27FC236}">
                  <a16:creationId xmlns:a16="http://schemas.microsoft.com/office/drawing/2014/main" id="{FAEC1713-4A8E-4D43-9027-5068EA984576}"/>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13" name="Isosceles Triangle 112">
              <a:extLst>
                <a:ext uri="{FF2B5EF4-FFF2-40B4-BE49-F238E27FC236}">
                  <a16:creationId xmlns:a16="http://schemas.microsoft.com/office/drawing/2014/main" id="{E1F11B3E-0BE4-469B-B5BE-646FD462501B}"/>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solidFill>
                  <a:schemeClr val="bg1"/>
                </a:solidFill>
                <a:cs typeface="Segoe UI" panose="020B0502040204020203" pitchFamily="34" charset="0"/>
              </a:endParaRPr>
            </a:p>
          </p:txBody>
        </p:sp>
      </p:grpSp>
      <p:cxnSp>
        <p:nvCxnSpPr>
          <p:cNvPr id="116" name="Straight Connector 115">
            <a:extLst>
              <a:ext uri="{FF2B5EF4-FFF2-40B4-BE49-F238E27FC236}">
                <a16:creationId xmlns:a16="http://schemas.microsoft.com/office/drawing/2014/main" id="{53CC4B0D-B519-4C90-B46C-DACD005CE5FF}"/>
              </a:ext>
            </a:extLst>
          </p:cNvPr>
          <p:cNvCxnSpPr/>
          <p:nvPr/>
        </p:nvCxnSpPr>
        <p:spPr>
          <a:xfrm flipH="1">
            <a:off x="2173515" y="3831012"/>
            <a:ext cx="9226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B13B52A-79AB-4861-9D96-DE9C5EE77273}"/>
              </a:ext>
            </a:extLst>
          </p:cNvPr>
          <p:cNvSpPr/>
          <p:nvPr/>
        </p:nvSpPr>
        <p:spPr>
          <a:xfrm>
            <a:off x="2821633" y="3561524"/>
            <a:ext cx="2484589" cy="555153"/>
          </a:xfrm>
          <a:prstGeom prst="rect">
            <a:avLst/>
          </a:prstGeom>
        </p:spPr>
        <p:txBody>
          <a:bodyPr wrap="square" lIns="119497" tIns="59750" rIns="119497" bIns="59750">
            <a:spAutoFit/>
          </a:bodyPr>
          <a:lstStyle/>
          <a:p>
            <a:pPr algn="ctr" defTabSz="466650" fontAlgn="base">
              <a:lnSpc>
                <a:spcPct val="80000"/>
              </a:lnSpc>
              <a:defRPr/>
            </a:pPr>
            <a:r>
              <a:rPr lang="en-US" sz="1765" kern="0" dirty="0">
                <a:solidFill>
                  <a:schemeClr val="bg1"/>
                </a:solidFill>
                <a:effectLst>
                  <a:outerShdw blurRad="38100" dist="38100" dir="2700000" algn="tl">
                    <a:srgbClr val="000000">
                      <a:alpha val="43137"/>
                    </a:srgbClr>
                  </a:outerShdw>
                </a:effectLst>
                <a:cs typeface="Segoe UI" panose="020B0502040204020203" pitchFamily="34" charset="0"/>
              </a:rPr>
              <a:t>Secure site-to-site </a:t>
            </a:r>
          </a:p>
          <a:p>
            <a:pPr algn="ctr" defTabSz="466650" fontAlgn="base">
              <a:lnSpc>
                <a:spcPct val="80000"/>
              </a:lnSpc>
              <a:defRPr/>
            </a:pPr>
            <a:r>
              <a:rPr lang="en-US" sz="1765" kern="0" dirty="0">
                <a:solidFill>
                  <a:schemeClr val="bg1"/>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118" name="Straight Connector 117">
            <a:extLst>
              <a:ext uri="{FF2B5EF4-FFF2-40B4-BE49-F238E27FC236}">
                <a16:creationId xmlns:a16="http://schemas.microsoft.com/office/drawing/2014/main" id="{4D07EE2D-3B3E-477A-A7AD-73B60BAF3D49}"/>
              </a:ext>
            </a:extLst>
          </p:cNvPr>
          <p:cNvCxnSpPr/>
          <p:nvPr/>
        </p:nvCxnSpPr>
        <p:spPr>
          <a:xfrm>
            <a:off x="5062695" y="3831012"/>
            <a:ext cx="91172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9" name="Rectangle 77">
            <a:extLst>
              <a:ext uri="{FF2B5EF4-FFF2-40B4-BE49-F238E27FC236}">
                <a16:creationId xmlns:a16="http://schemas.microsoft.com/office/drawing/2014/main" id="{F22E10FD-2695-4545-A10B-EDAA01D41014}"/>
              </a:ext>
            </a:extLst>
          </p:cNvPr>
          <p:cNvSpPr/>
          <p:nvPr/>
        </p:nvSpPr>
        <p:spPr>
          <a:xfrm>
            <a:off x="7789870" y="3416448"/>
            <a:ext cx="3145526" cy="868972"/>
          </a:xfrm>
          <a:prstGeom prst="rect">
            <a:avLst/>
          </a:prstGeom>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Connect to Azure compute from on-premises or another Azure region </a:t>
            </a:r>
          </a:p>
        </p:txBody>
      </p:sp>
      <p:sp>
        <p:nvSpPr>
          <p:cNvPr id="120" name="Freeform 539">
            <a:extLst>
              <a:ext uri="{FF2B5EF4-FFF2-40B4-BE49-F238E27FC236}">
                <a16:creationId xmlns:a16="http://schemas.microsoft.com/office/drawing/2014/main" id="{8661853D-2AC8-433E-89B7-78879D967EE7}"/>
              </a:ext>
            </a:extLst>
          </p:cNvPr>
          <p:cNvSpPr>
            <a:spLocks noChangeAspect="1"/>
          </p:cNvSpPr>
          <p:nvPr/>
        </p:nvSpPr>
        <p:spPr bwMode="auto">
          <a:xfrm>
            <a:off x="1170640" y="3857100"/>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solidFill>
                <a:schemeClr val="bg1"/>
              </a:solidFill>
              <a:cs typeface="Segoe UI" panose="020B0502040204020203" pitchFamily="34" charset="0"/>
            </a:endParaRPr>
          </a:p>
        </p:txBody>
      </p:sp>
      <p:pic>
        <p:nvPicPr>
          <p:cNvPr id="121" name="Picture 2">
            <a:extLst>
              <a:ext uri="{FF2B5EF4-FFF2-40B4-BE49-F238E27FC236}">
                <a16:creationId xmlns:a16="http://schemas.microsoft.com/office/drawing/2014/main" id="{2AB29DD0-81EF-495B-8B7C-5D4A376472D2}"/>
              </a:ext>
            </a:extLst>
          </p:cNvPr>
          <p:cNvPicPr>
            <a:picLocks noChangeAspect="1" noChangeArrowheads="1"/>
          </p:cNvPicPr>
          <p:nvPr/>
        </p:nvPicPr>
        <p:blipFill>
          <a:blip r:embed="rId4" cstate="print">
            <a:lum bright="100000" contrast="100000"/>
          </a:blip>
          <a:srcRect/>
          <a:stretch>
            <a:fillRect/>
          </a:stretch>
        </p:blipFill>
        <p:spPr bwMode="auto">
          <a:xfrm>
            <a:off x="6326844" y="3191501"/>
            <a:ext cx="985968" cy="1204548"/>
          </a:xfrm>
          <a:prstGeom prst="rect">
            <a:avLst/>
          </a:prstGeom>
          <a:noFill/>
          <a:ln w="9525">
            <a:noFill/>
            <a:miter lim="800000"/>
            <a:headEnd/>
            <a:tailEnd/>
          </a:ln>
          <a:effectLst/>
        </p:spPr>
      </p:pic>
      <p:sp>
        <p:nvSpPr>
          <p:cNvPr id="122" name="Rectangle 121">
            <a:extLst>
              <a:ext uri="{FF2B5EF4-FFF2-40B4-BE49-F238E27FC236}">
                <a16:creationId xmlns:a16="http://schemas.microsoft.com/office/drawing/2014/main" id="{D8D3565A-C1FF-4B18-84F3-BF915E654B7E}"/>
              </a:ext>
            </a:extLst>
          </p:cNvPr>
          <p:cNvSpPr/>
          <p:nvPr/>
        </p:nvSpPr>
        <p:spPr>
          <a:xfrm>
            <a:off x="319114" y="2159066"/>
            <a:ext cx="11541468" cy="10747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2353" kern="0" dirty="0">
              <a:solidFill>
                <a:schemeClr val="bg1"/>
              </a:solidFill>
              <a:cs typeface="Segoe UI" panose="020B0502040204020203" pitchFamily="34" charset="0"/>
            </a:endParaRPr>
          </a:p>
        </p:txBody>
      </p:sp>
      <p:grpSp>
        <p:nvGrpSpPr>
          <p:cNvPr id="123" name="Group 122">
            <a:extLst>
              <a:ext uri="{FF2B5EF4-FFF2-40B4-BE49-F238E27FC236}">
                <a16:creationId xmlns:a16="http://schemas.microsoft.com/office/drawing/2014/main" id="{456F0D36-0E0A-4053-84E6-2F6986973B1C}"/>
              </a:ext>
            </a:extLst>
          </p:cNvPr>
          <p:cNvGrpSpPr/>
          <p:nvPr/>
        </p:nvGrpSpPr>
        <p:grpSpPr>
          <a:xfrm>
            <a:off x="319115" y="2159057"/>
            <a:ext cx="7455343" cy="1105721"/>
            <a:chOff x="2916922" y="5310943"/>
            <a:chExt cx="8816693" cy="980720"/>
          </a:xfrm>
        </p:grpSpPr>
        <p:sp>
          <p:nvSpPr>
            <p:cNvPr id="124" name="Freeform 97">
              <a:extLst>
                <a:ext uri="{FF2B5EF4-FFF2-40B4-BE49-F238E27FC236}">
                  <a16:creationId xmlns:a16="http://schemas.microsoft.com/office/drawing/2014/main" id="{2521C74F-3CDC-41D2-A8EA-4D65B07B9BB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sp>
          <p:nvSpPr>
            <p:cNvPr id="125" name="Freeform 100">
              <a:extLst>
                <a:ext uri="{FF2B5EF4-FFF2-40B4-BE49-F238E27FC236}">
                  <a16:creationId xmlns:a16="http://schemas.microsoft.com/office/drawing/2014/main" id="{9E5C29FB-C1DC-4C98-AD81-EB926540611A}"/>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pic>
          <p:nvPicPr>
            <p:cNvPr id="126" name="Picture 6" descr="\\magnum\Projects\Microsoft\Cloud Power FY12\Design\Icons\PNGs\Server_2.png">
              <a:extLst>
                <a:ext uri="{FF2B5EF4-FFF2-40B4-BE49-F238E27FC236}">
                  <a16:creationId xmlns:a16="http://schemas.microsoft.com/office/drawing/2014/main" id="{58C45474-2499-48C5-A918-BD24449935BA}"/>
                </a:ext>
              </a:extLst>
            </p:cNvPr>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27" name="Rectangle 126">
              <a:extLst>
                <a:ext uri="{FF2B5EF4-FFF2-40B4-BE49-F238E27FC236}">
                  <a16:creationId xmlns:a16="http://schemas.microsoft.com/office/drawing/2014/main" id="{0C31D8B0-050A-4D91-872B-4DAFDAAB54B0}"/>
                </a:ext>
              </a:extLst>
            </p:cNvPr>
            <p:cNvSpPr/>
            <p:nvPr/>
          </p:nvSpPr>
          <p:spPr>
            <a:xfrm>
              <a:off x="5853434" y="5535541"/>
              <a:ext cx="2938276" cy="492393"/>
            </a:xfrm>
            <a:prstGeom prst="rect">
              <a:avLst/>
            </a:prstGeom>
          </p:spPr>
          <p:txBody>
            <a:bodyPr wrap="square" lIns="119497" tIns="59750" rIns="119497" bIns="59750">
              <a:spAutoFit/>
            </a:bodyPr>
            <a:lstStyle/>
            <a:p>
              <a:pPr algn="ctr" defTabSz="466650" fontAlgn="base">
                <a:lnSpc>
                  <a:spcPct val="80000"/>
                </a:lnSpc>
                <a:defRPr/>
              </a:pPr>
              <a:r>
                <a:rPr lang="en-US" sz="1765" kern="0" dirty="0">
                  <a:solidFill>
                    <a:schemeClr val="bg1"/>
                  </a:solidFill>
                  <a:effectLst>
                    <a:outerShdw blurRad="38100" dist="38100" dir="2700000" algn="tl">
                      <a:srgbClr val="000000">
                        <a:alpha val="43137"/>
                      </a:srgbClr>
                    </a:outerShdw>
                  </a:effectLst>
                  <a:cs typeface="Segoe UI" panose="020B0502040204020203" pitchFamily="34" charset="0"/>
                </a:rPr>
                <a:t>Secure point-to-site connectivity</a:t>
              </a:r>
            </a:p>
          </p:txBody>
        </p:sp>
        <p:cxnSp>
          <p:nvCxnSpPr>
            <p:cNvPr id="128" name="Straight Connector 127">
              <a:extLst>
                <a:ext uri="{FF2B5EF4-FFF2-40B4-BE49-F238E27FC236}">
                  <a16:creationId xmlns:a16="http://schemas.microsoft.com/office/drawing/2014/main" id="{950B2830-BE67-48E9-80C3-13685A200775}"/>
                </a:ext>
              </a:extLst>
            </p:cNvPr>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DB79A76-5168-4B1B-82EC-BEEA23611239}"/>
                </a:ext>
              </a:extLst>
            </p:cNvPr>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30" name="Picture 2">
            <a:extLst>
              <a:ext uri="{FF2B5EF4-FFF2-40B4-BE49-F238E27FC236}">
                <a16:creationId xmlns:a16="http://schemas.microsoft.com/office/drawing/2014/main" id="{DBA24464-A591-4414-84A7-D5847DEF93C3}"/>
              </a:ext>
            </a:extLst>
          </p:cNvPr>
          <p:cNvPicPr>
            <a:picLocks noChangeAspect="1" noChangeArrowheads="1"/>
          </p:cNvPicPr>
          <p:nvPr/>
        </p:nvPicPr>
        <p:blipFill>
          <a:blip r:embed="rId4" cstate="print">
            <a:lum bright="100000" contrast="100000"/>
          </a:blip>
          <a:srcRect/>
          <a:stretch>
            <a:fillRect/>
          </a:stretch>
        </p:blipFill>
        <p:spPr bwMode="auto">
          <a:xfrm>
            <a:off x="876571" y="2165101"/>
            <a:ext cx="533711" cy="533571"/>
          </a:xfrm>
          <a:prstGeom prst="rect">
            <a:avLst/>
          </a:prstGeom>
          <a:noFill/>
          <a:ln w="9525">
            <a:noFill/>
            <a:miter lim="800000"/>
            <a:headEnd/>
            <a:tailEnd/>
          </a:ln>
          <a:effectLst/>
        </p:spPr>
      </p:pic>
      <p:sp>
        <p:nvSpPr>
          <p:cNvPr id="131" name="Isosceles Triangle 130">
            <a:extLst>
              <a:ext uri="{FF2B5EF4-FFF2-40B4-BE49-F238E27FC236}">
                <a16:creationId xmlns:a16="http://schemas.microsoft.com/office/drawing/2014/main" id="{DD605937-A30F-4DE3-B3D6-6DE856E20F04}"/>
              </a:ext>
            </a:extLst>
          </p:cNvPr>
          <p:cNvSpPr/>
          <p:nvPr/>
        </p:nvSpPr>
        <p:spPr bwMode="auto">
          <a:xfrm rot="9180217">
            <a:off x="1151564" y="2540265"/>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solidFill>
                <a:schemeClr val="bg1"/>
              </a:solidFill>
              <a:cs typeface="Segoe UI" panose="020B0502040204020203" pitchFamily="34" charset="0"/>
            </a:endParaRPr>
          </a:p>
        </p:txBody>
      </p:sp>
      <p:sp>
        <p:nvSpPr>
          <p:cNvPr id="132" name="Rectangle 77">
            <a:extLst>
              <a:ext uri="{FF2B5EF4-FFF2-40B4-BE49-F238E27FC236}">
                <a16:creationId xmlns:a16="http://schemas.microsoft.com/office/drawing/2014/main" id="{E786C380-0F01-4BBC-A5EA-9504E101F3D7}"/>
              </a:ext>
            </a:extLst>
          </p:cNvPr>
          <p:cNvSpPr/>
          <p:nvPr/>
        </p:nvSpPr>
        <p:spPr>
          <a:xfrm>
            <a:off x="7818657" y="2285966"/>
            <a:ext cx="2851650" cy="868972"/>
          </a:xfrm>
          <a:prstGeom prst="rect">
            <a:avLst/>
          </a:prstGeom>
          <a:solidFill>
            <a:srgbClr val="0070C0"/>
          </a:solidFill>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POC Efforts</a:t>
            </a:r>
          </a:p>
          <a:p>
            <a:pPr marL="168072" indent="-168072" defTabSz="466650" fontAlgn="base">
              <a:lnSpc>
                <a:spcPct val="8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Small scale deployments</a:t>
            </a:r>
          </a:p>
          <a:p>
            <a:pPr marL="168072" indent="-168072" defTabSz="466650" fontAlgn="base">
              <a:lnSpc>
                <a:spcPct val="8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133" name="Freeform 539">
            <a:extLst>
              <a:ext uri="{FF2B5EF4-FFF2-40B4-BE49-F238E27FC236}">
                <a16:creationId xmlns:a16="http://schemas.microsoft.com/office/drawing/2014/main" id="{0D66DAFB-8979-46F5-B8FF-90D371F1313B}"/>
              </a:ext>
            </a:extLst>
          </p:cNvPr>
          <p:cNvSpPr>
            <a:spLocks noChangeAspect="1"/>
          </p:cNvSpPr>
          <p:nvPr/>
        </p:nvSpPr>
        <p:spPr bwMode="auto">
          <a:xfrm>
            <a:off x="1170640" y="2694981"/>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solidFill>
                <a:schemeClr val="bg1"/>
              </a:solidFill>
              <a:cs typeface="Segoe UI" panose="020B0502040204020203" pitchFamily="34" charset="0"/>
            </a:endParaRPr>
          </a:p>
        </p:txBody>
      </p:sp>
      <p:sp>
        <p:nvSpPr>
          <p:cNvPr id="134" name="Rectangle 133">
            <a:extLst>
              <a:ext uri="{FF2B5EF4-FFF2-40B4-BE49-F238E27FC236}">
                <a16:creationId xmlns:a16="http://schemas.microsoft.com/office/drawing/2014/main" id="{9FB59D76-15F3-40DD-AB9E-FC9A20003BB5}"/>
              </a:ext>
            </a:extLst>
          </p:cNvPr>
          <p:cNvSpPr/>
          <p:nvPr/>
        </p:nvSpPr>
        <p:spPr>
          <a:xfrm>
            <a:off x="319113" y="5372881"/>
            <a:ext cx="11541469" cy="1067862"/>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2353" kern="0" dirty="0">
              <a:ln w="76200">
                <a:solidFill>
                  <a:srgbClr val="505050"/>
                </a:solidFill>
              </a:ln>
              <a:solidFill>
                <a:schemeClr val="bg1"/>
              </a:solidFill>
              <a:cs typeface="Segoe UI" panose="020B0502040204020203" pitchFamily="34" charset="0"/>
            </a:endParaRPr>
          </a:p>
        </p:txBody>
      </p:sp>
      <p:sp>
        <p:nvSpPr>
          <p:cNvPr id="135" name="Freeform 45">
            <a:extLst>
              <a:ext uri="{FF2B5EF4-FFF2-40B4-BE49-F238E27FC236}">
                <a16:creationId xmlns:a16="http://schemas.microsoft.com/office/drawing/2014/main" id="{256B8B1D-FF13-44B1-B1DE-3F37CEEB1A6E}"/>
              </a:ext>
            </a:extLst>
          </p:cNvPr>
          <p:cNvSpPr/>
          <p:nvPr/>
        </p:nvSpPr>
        <p:spPr>
          <a:xfrm rot="5400000">
            <a:off x="6237184" y="4897683"/>
            <a:ext cx="1062551"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sp>
        <p:nvSpPr>
          <p:cNvPr id="136" name="Freeform 46">
            <a:extLst>
              <a:ext uri="{FF2B5EF4-FFF2-40B4-BE49-F238E27FC236}">
                <a16:creationId xmlns:a16="http://schemas.microsoft.com/office/drawing/2014/main" id="{A1EAF2BD-9819-43CE-A529-2D3CCA82E1C7}"/>
              </a:ext>
            </a:extLst>
          </p:cNvPr>
          <p:cNvSpPr/>
          <p:nvPr/>
        </p:nvSpPr>
        <p:spPr>
          <a:xfrm rot="5400000">
            <a:off x="793837" y="4897682"/>
            <a:ext cx="1062552" cy="2011999"/>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grpSp>
        <p:nvGrpSpPr>
          <p:cNvPr id="137" name="Group 136">
            <a:extLst>
              <a:ext uri="{FF2B5EF4-FFF2-40B4-BE49-F238E27FC236}">
                <a16:creationId xmlns:a16="http://schemas.microsoft.com/office/drawing/2014/main" id="{F94986B8-2210-4FC8-A866-E3080C727E84}"/>
              </a:ext>
            </a:extLst>
          </p:cNvPr>
          <p:cNvGrpSpPr/>
          <p:nvPr/>
        </p:nvGrpSpPr>
        <p:grpSpPr>
          <a:xfrm>
            <a:off x="876570" y="5447647"/>
            <a:ext cx="538666" cy="735538"/>
            <a:chOff x="5293615" y="2293499"/>
            <a:chExt cx="1189325" cy="1488408"/>
          </a:xfrm>
        </p:grpSpPr>
        <p:pic>
          <p:nvPicPr>
            <p:cNvPr id="138" name="Picture 2">
              <a:extLst>
                <a:ext uri="{FF2B5EF4-FFF2-40B4-BE49-F238E27FC236}">
                  <a16:creationId xmlns:a16="http://schemas.microsoft.com/office/drawing/2014/main" id="{06FEFB65-747A-4DB1-9A72-2A819901C5C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139" name="Isosceles Triangle 138">
              <a:extLst>
                <a:ext uri="{FF2B5EF4-FFF2-40B4-BE49-F238E27FC236}">
                  <a16:creationId xmlns:a16="http://schemas.microsoft.com/office/drawing/2014/main" id="{AB9EDC6E-0BDA-453E-B482-5E5B2EE520A1}"/>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solidFill>
                  <a:schemeClr val="bg1"/>
                </a:solidFill>
                <a:cs typeface="Segoe UI" panose="020B0502040204020203" pitchFamily="34" charset="0"/>
              </a:endParaRPr>
            </a:p>
          </p:txBody>
        </p:sp>
      </p:grpSp>
      <p:pic>
        <p:nvPicPr>
          <p:cNvPr id="140" name="Picture 2">
            <a:extLst>
              <a:ext uri="{FF2B5EF4-FFF2-40B4-BE49-F238E27FC236}">
                <a16:creationId xmlns:a16="http://schemas.microsoft.com/office/drawing/2014/main" id="{1533309F-BCCA-433A-A6F8-C547F93E86A4}"/>
              </a:ext>
            </a:extLst>
          </p:cNvPr>
          <p:cNvPicPr>
            <a:picLocks noChangeAspect="1" noChangeArrowheads="1"/>
          </p:cNvPicPr>
          <p:nvPr/>
        </p:nvPicPr>
        <p:blipFill>
          <a:blip r:embed="rId4" cstate="print">
            <a:lum bright="100000" contrast="100000"/>
          </a:blip>
          <a:srcRect/>
          <a:stretch>
            <a:fillRect/>
          </a:stretch>
        </p:blipFill>
        <p:spPr bwMode="auto">
          <a:xfrm>
            <a:off x="6326843" y="5311464"/>
            <a:ext cx="985968" cy="1195458"/>
          </a:xfrm>
          <a:prstGeom prst="rect">
            <a:avLst/>
          </a:prstGeom>
          <a:noFill/>
          <a:ln w="9525">
            <a:noFill/>
            <a:miter lim="800000"/>
            <a:headEnd/>
            <a:tailEnd/>
          </a:ln>
          <a:effectLst/>
        </p:spPr>
      </p:pic>
      <p:cxnSp>
        <p:nvCxnSpPr>
          <p:cNvPr id="141" name="Straight Connector 140">
            <a:extLst>
              <a:ext uri="{FF2B5EF4-FFF2-40B4-BE49-F238E27FC236}">
                <a16:creationId xmlns:a16="http://schemas.microsoft.com/office/drawing/2014/main" id="{53895257-8530-4BA7-97C8-9DC350D09F4F}"/>
              </a:ext>
            </a:extLst>
          </p:cNvPr>
          <p:cNvCxnSpPr/>
          <p:nvPr/>
        </p:nvCxnSpPr>
        <p:spPr>
          <a:xfrm flipH="1">
            <a:off x="2173514" y="5904648"/>
            <a:ext cx="9226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B18366D-9379-4E48-9973-C944BBEE3237}"/>
              </a:ext>
            </a:extLst>
          </p:cNvPr>
          <p:cNvSpPr/>
          <p:nvPr/>
        </p:nvSpPr>
        <p:spPr>
          <a:xfrm>
            <a:off x="2821632" y="5639843"/>
            <a:ext cx="2493503" cy="555153"/>
          </a:xfrm>
          <a:prstGeom prst="rect">
            <a:avLst/>
          </a:prstGeom>
        </p:spPr>
        <p:txBody>
          <a:bodyPr wrap="square" lIns="119497" tIns="59750" rIns="119497" bIns="59750">
            <a:spAutoFit/>
          </a:bodyPr>
          <a:lstStyle/>
          <a:p>
            <a:pPr algn="ctr" defTabSz="466650" fontAlgn="base">
              <a:lnSpc>
                <a:spcPct val="80000"/>
              </a:lnSpc>
              <a:defRPr/>
            </a:pPr>
            <a:r>
              <a:rPr lang="en-US" sz="1765" kern="0" dirty="0" err="1">
                <a:solidFill>
                  <a:schemeClr val="bg1"/>
                </a:solidFill>
                <a:effectLst>
                  <a:outerShdw blurRad="38100" dist="38100" dir="2700000" algn="tl">
                    <a:srgbClr val="000000">
                      <a:alpha val="43137"/>
                    </a:srgbClr>
                  </a:outerShdw>
                </a:effectLst>
                <a:cs typeface="Segoe UI" panose="020B0502040204020203" pitchFamily="34" charset="0"/>
              </a:rPr>
              <a:t>ExpressRoute</a:t>
            </a:r>
            <a:r>
              <a:rPr lang="en-US" sz="1765" kern="0" dirty="0">
                <a:solidFill>
                  <a:schemeClr val="bg1"/>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143" name="Straight Connector 142">
            <a:extLst>
              <a:ext uri="{FF2B5EF4-FFF2-40B4-BE49-F238E27FC236}">
                <a16:creationId xmlns:a16="http://schemas.microsoft.com/office/drawing/2014/main" id="{E050DC01-8516-4AFE-975F-5B4CF0A74CA2}"/>
              </a:ext>
            </a:extLst>
          </p:cNvPr>
          <p:cNvCxnSpPr/>
          <p:nvPr/>
        </p:nvCxnSpPr>
        <p:spPr>
          <a:xfrm>
            <a:off x="5062694" y="5904648"/>
            <a:ext cx="91172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4" name="Rectangle 77">
            <a:extLst>
              <a:ext uri="{FF2B5EF4-FFF2-40B4-BE49-F238E27FC236}">
                <a16:creationId xmlns:a16="http://schemas.microsoft.com/office/drawing/2014/main" id="{88504196-FB94-47CD-88C7-C3043C38FB6A}"/>
              </a:ext>
            </a:extLst>
          </p:cNvPr>
          <p:cNvSpPr/>
          <p:nvPr/>
        </p:nvSpPr>
        <p:spPr>
          <a:xfrm>
            <a:off x="7793716" y="5372878"/>
            <a:ext cx="3195939" cy="1062077"/>
          </a:xfrm>
          <a:prstGeom prst="rect">
            <a:avLst/>
          </a:prstGeom>
        </p:spPr>
        <p:txBody>
          <a:bodyPr wrap="square" lIns="179285" tIns="143428" rIns="179285" bIns="143428">
            <a:spAutoFit/>
          </a:bodyPr>
          <a:lstStyle/>
          <a:p>
            <a:pPr marL="168072" indent="-168072" defTabSz="466650" fontAlgn="base">
              <a:lnSpc>
                <a:spcPct val="8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Private connectivity from your on-premises data center to Azure virtual networks and PaaS Services</a:t>
            </a:r>
          </a:p>
        </p:txBody>
      </p:sp>
      <p:sp>
        <p:nvSpPr>
          <p:cNvPr id="145" name="Rectangle 144">
            <a:extLst>
              <a:ext uri="{FF2B5EF4-FFF2-40B4-BE49-F238E27FC236}">
                <a16:creationId xmlns:a16="http://schemas.microsoft.com/office/drawing/2014/main" id="{35420F6A-3EDE-42C3-86E2-EFA460C7B823}"/>
              </a:ext>
            </a:extLst>
          </p:cNvPr>
          <p:cNvSpPr/>
          <p:nvPr/>
        </p:nvSpPr>
        <p:spPr bwMode="auto">
          <a:xfrm>
            <a:off x="319114" y="5372878"/>
            <a:ext cx="10937110" cy="1067863"/>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2745" kern="0" spc="-49" dirty="0">
              <a:solidFill>
                <a:schemeClr val="bg1"/>
              </a:solidFill>
              <a:cs typeface="Segoe UI" panose="020B0502040204020203" pitchFamily="34" charset="0"/>
            </a:endParaRPr>
          </a:p>
        </p:txBody>
      </p:sp>
      <p:sp>
        <p:nvSpPr>
          <p:cNvPr id="146" name="Freeform 539">
            <a:extLst>
              <a:ext uri="{FF2B5EF4-FFF2-40B4-BE49-F238E27FC236}">
                <a16:creationId xmlns:a16="http://schemas.microsoft.com/office/drawing/2014/main" id="{A5067A3A-4486-491E-AA07-F03DF3811996}"/>
              </a:ext>
            </a:extLst>
          </p:cNvPr>
          <p:cNvSpPr>
            <a:spLocks noChangeAspect="1"/>
          </p:cNvSpPr>
          <p:nvPr/>
        </p:nvSpPr>
        <p:spPr bwMode="auto">
          <a:xfrm>
            <a:off x="1170639" y="5991590"/>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solidFill>
                <a:schemeClr val="bg1"/>
              </a:solidFill>
              <a:cs typeface="Segoe UI" panose="020B0502040204020203" pitchFamily="34" charset="0"/>
            </a:endParaRPr>
          </a:p>
        </p:txBody>
      </p:sp>
      <p:sp>
        <p:nvSpPr>
          <p:cNvPr id="147" name="Rectangle 146">
            <a:extLst>
              <a:ext uri="{FF2B5EF4-FFF2-40B4-BE49-F238E27FC236}">
                <a16:creationId xmlns:a16="http://schemas.microsoft.com/office/drawing/2014/main" id="{BD22C84A-45BB-473D-8422-520EDE5A9777}"/>
              </a:ext>
            </a:extLst>
          </p:cNvPr>
          <p:cNvSpPr/>
          <p:nvPr/>
        </p:nvSpPr>
        <p:spPr>
          <a:xfrm>
            <a:off x="319114" y="4413260"/>
            <a:ext cx="11541469" cy="8964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2353" kern="0" dirty="0">
              <a:solidFill>
                <a:schemeClr val="bg1"/>
              </a:solidFill>
              <a:cs typeface="Segoe UI" panose="020B0502040204020203" pitchFamily="34" charset="0"/>
            </a:endParaRPr>
          </a:p>
        </p:txBody>
      </p:sp>
      <p:sp>
        <p:nvSpPr>
          <p:cNvPr id="148" name="Freeform 97">
            <a:extLst>
              <a:ext uri="{FF2B5EF4-FFF2-40B4-BE49-F238E27FC236}">
                <a16:creationId xmlns:a16="http://schemas.microsoft.com/office/drawing/2014/main" id="{08ADCBB9-7687-4F22-81FE-1126DE3FD16E}"/>
              </a:ext>
            </a:extLst>
          </p:cNvPr>
          <p:cNvSpPr/>
          <p:nvPr/>
        </p:nvSpPr>
        <p:spPr>
          <a:xfrm rot="5400000">
            <a:off x="6320247" y="3855475"/>
            <a:ext cx="896425" cy="201199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B900"/>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sp>
        <p:nvSpPr>
          <p:cNvPr id="149" name="Freeform 100">
            <a:extLst>
              <a:ext uri="{FF2B5EF4-FFF2-40B4-BE49-F238E27FC236}">
                <a16:creationId xmlns:a16="http://schemas.microsoft.com/office/drawing/2014/main" id="{044E3580-EFE4-476E-827D-1EF7CEF89EAC}"/>
              </a:ext>
            </a:extLst>
          </p:cNvPr>
          <p:cNvSpPr/>
          <p:nvPr/>
        </p:nvSpPr>
        <p:spPr>
          <a:xfrm rot="5400000">
            <a:off x="880055" y="3858625"/>
            <a:ext cx="896425" cy="200568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indent="-234914" defTabSz="466572">
              <a:lnSpc>
                <a:spcPct val="90000"/>
              </a:lnSpc>
              <a:spcBef>
                <a:spcPct val="20000"/>
              </a:spcBef>
              <a:buSzPct val="90000"/>
              <a:buBlip>
                <a:blip r:embed="rId3"/>
              </a:buBlip>
              <a:defRPr/>
            </a:pPr>
            <a:endParaRPr lang="en-US" sz="2353" kern="0" dirty="0">
              <a:solidFill>
                <a:schemeClr val="bg1"/>
              </a:solidFill>
              <a:cs typeface="Segoe UI" panose="020B0502040204020203" pitchFamily="34" charset="0"/>
            </a:endParaRPr>
          </a:p>
        </p:txBody>
      </p:sp>
      <p:sp>
        <p:nvSpPr>
          <p:cNvPr id="150" name="Rectangle 149">
            <a:extLst>
              <a:ext uri="{FF2B5EF4-FFF2-40B4-BE49-F238E27FC236}">
                <a16:creationId xmlns:a16="http://schemas.microsoft.com/office/drawing/2014/main" id="{29E893BB-D59F-4994-A346-7FB5CEE6A8A2}"/>
              </a:ext>
            </a:extLst>
          </p:cNvPr>
          <p:cNvSpPr/>
          <p:nvPr/>
        </p:nvSpPr>
        <p:spPr>
          <a:xfrm>
            <a:off x="2746931" y="4562658"/>
            <a:ext cx="2484589" cy="573256"/>
          </a:xfrm>
          <a:prstGeom prst="rect">
            <a:avLst/>
          </a:prstGeom>
        </p:spPr>
        <p:txBody>
          <a:bodyPr wrap="square" lIns="119497" tIns="59750" rIns="119497" bIns="59750">
            <a:spAutoFit/>
          </a:bodyPr>
          <a:lstStyle/>
          <a:p>
            <a:pPr algn="ctr" defTabSz="466650" fontAlgn="base">
              <a:defRPr/>
            </a:pPr>
            <a:r>
              <a:rPr lang="en-US" sz="1765" kern="0" dirty="0">
                <a:solidFill>
                  <a:schemeClr val="bg1"/>
                </a:solidFill>
                <a:effectLst>
                  <a:outerShdw blurRad="38100" dist="38100" dir="2700000" algn="tl">
                    <a:srgbClr val="000000">
                      <a:alpha val="43137"/>
                    </a:srgbClr>
                  </a:outerShdw>
                </a:effectLst>
                <a:cs typeface="Segoe UI" panose="020B0502040204020203" pitchFamily="34" charset="0"/>
              </a:rPr>
              <a:t>VNet Peering</a:t>
            </a:r>
          </a:p>
          <a:p>
            <a:pPr algn="ctr" defTabSz="466650" fontAlgn="base">
              <a:defRPr/>
            </a:pPr>
            <a:r>
              <a:rPr lang="en-US" sz="1176" kern="0" dirty="0">
                <a:solidFill>
                  <a:schemeClr val="bg1"/>
                </a:solidFill>
                <a:effectLst>
                  <a:outerShdw blurRad="38100" dist="38100" dir="2700000" algn="tl">
                    <a:srgbClr val="000000">
                      <a:alpha val="43137"/>
                    </a:srgbClr>
                  </a:outerShdw>
                </a:effectLst>
                <a:cs typeface="Segoe UI" panose="020B0502040204020203" pitchFamily="34" charset="0"/>
              </a:rPr>
              <a:t>within region</a:t>
            </a:r>
          </a:p>
        </p:txBody>
      </p:sp>
      <p:cxnSp>
        <p:nvCxnSpPr>
          <p:cNvPr id="151" name="Straight Connector 150">
            <a:extLst>
              <a:ext uri="{FF2B5EF4-FFF2-40B4-BE49-F238E27FC236}">
                <a16:creationId xmlns:a16="http://schemas.microsoft.com/office/drawing/2014/main" id="{D6CA0190-B952-45AB-9789-9E3956FC8CEF}"/>
              </a:ext>
            </a:extLst>
          </p:cNvPr>
          <p:cNvCxnSpPr/>
          <p:nvPr/>
        </p:nvCxnSpPr>
        <p:spPr>
          <a:xfrm>
            <a:off x="5079942" y="4869187"/>
            <a:ext cx="89754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ECE5638-F92D-45D0-9926-4EC9CE7DC8A0}"/>
              </a:ext>
            </a:extLst>
          </p:cNvPr>
          <p:cNvCxnSpPr/>
          <p:nvPr/>
        </p:nvCxnSpPr>
        <p:spPr>
          <a:xfrm flipH="1">
            <a:off x="2176587" y="4869187"/>
            <a:ext cx="936793"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153" name="Picture 2">
            <a:extLst>
              <a:ext uri="{FF2B5EF4-FFF2-40B4-BE49-F238E27FC236}">
                <a16:creationId xmlns:a16="http://schemas.microsoft.com/office/drawing/2014/main" id="{AB80F641-2CEA-4FD9-B4CA-8C86330EDA07}"/>
              </a:ext>
            </a:extLst>
          </p:cNvPr>
          <p:cNvPicPr>
            <a:picLocks noChangeAspect="1" noChangeArrowheads="1"/>
          </p:cNvPicPr>
          <p:nvPr/>
        </p:nvPicPr>
        <p:blipFill>
          <a:blip r:embed="rId4" cstate="print">
            <a:lum bright="100000" contrast="100000"/>
          </a:blip>
          <a:srcRect/>
          <a:stretch>
            <a:fillRect/>
          </a:stretch>
        </p:blipFill>
        <p:spPr bwMode="auto">
          <a:xfrm>
            <a:off x="876571" y="4419296"/>
            <a:ext cx="533711" cy="533571"/>
          </a:xfrm>
          <a:prstGeom prst="rect">
            <a:avLst/>
          </a:prstGeom>
          <a:noFill/>
          <a:ln w="9525">
            <a:noFill/>
            <a:miter lim="800000"/>
            <a:headEnd/>
            <a:tailEnd/>
          </a:ln>
          <a:effectLst/>
        </p:spPr>
      </p:pic>
      <p:sp>
        <p:nvSpPr>
          <p:cNvPr id="154" name="Isosceles Triangle 153">
            <a:extLst>
              <a:ext uri="{FF2B5EF4-FFF2-40B4-BE49-F238E27FC236}">
                <a16:creationId xmlns:a16="http://schemas.microsoft.com/office/drawing/2014/main" id="{DF46C2D5-31F6-4B29-AA02-3C4D9697153A}"/>
              </a:ext>
            </a:extLst>
          </p:cNvPr>
          <p:cNvSpPr/>
          <p:nvPr/>
        </p:nvSpPr>
        <p:spPr bwMode="auto">
          <a:xfrm rot="9180217">
            <a:off x="1151564" y="4794461"/>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solidFill>
                <a:schemeClr val="bg1"/>
              </a:solidFill>
              <a:cs typeface="Segoe UI" panose="020B0502040204020203" pitchFamily="34" charset="0"/>
            </a:endParaRPr>
          </a:p>
        </p:txBody>
      </p:sp>
      <p:sp>
        <p:nvSpPr>
          <p:cNvPr id="155" name="Rectangle 77">
            <a:extLst>
              <a:ext uri="{FF2B5EF4-FFF2-40B4-BE49-F238E27FC236}">
                <a16:creationId xmlns:a16="http://schemas.microsoft.com/office/drawing/2014/main" id="{5A86625D-ADAA-4F8C-9990-EE487E92AFEE}"/>
              </a:ext>
            </a:extLst>
          </p:cNvPr>
          <p:cNvSpPr/>
          <p:nvPr/>
        </p:nvSpPr>
        <p:spPr>
          <a:xfrm>
            <a:off x="7774457" y="4413915"/>
            <a:ext cx="4086125" cy="832764"/>
          </a:xfrm>
          <a:prstGeom prst="rect">
            <a:avLst/>
          </a:prstGeom>
          <a:solidFill>
            <a:srgbClr val="0070C0"/>
          </a:solidFill>
        </p:spPr>
        <p:txBody>
          <a:bodyPr wrap="square" lIns="89642" tIns="89642" rIns="89642" bIns="89642">
            <a:spAutoFit/>
          </a:bodyPr>
          <a:lstStyle/>
          <a:p>
            <a:pPr marL="168072" indent="-168072" defTabSz="466650" fontAlgn="base">
              <a:lnSpc>
                <a:spcPct val="9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In-region VNet-to-VNet connectivity</a:t>
            </a:r>
          </a:p>
          <a:p>
            <a:pPr marL="168072" indent="-168072" defTabSz="466650" fontAlgn="base">
              <a:lnSpc>
                <a:spcPct val="9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Direct VM-to-VM connectivity</a:t>
            </a:r>
          </a:p>
          <a:p>
            <a:pPr marL="168072" indent="-168072" defTabSz="466650" fontAlgn="base">
              <a:lnSpc>
                <a:spcPct val="90000"/>
              </a:lnSpc>
              <a:buFont typeface="Arial" pitchFamily="34" charset="0"/>
              <a:buChar char="•"/>
              <a:defRPr/>
            </a:pP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Peer </a:t>
            </a:r>
            <a:r>
              <a:rPr lang="en-US" sz="1568" kern="0" dirty="0" err="1">
                <a:solidFill>
                  <a:schemeClr val="bg1"/>
                </a:solidFill>
                <a:effectLst>
                  <a:outerShdw blurRad="38100" dist="38100" dir="2700000" algn="tl">
                    <a:srgbClr val="000000">
                      <a:alpha val="43137"/>
                    </a:srgbClr>
                  </a:outerShdw>
                </a:effectLst>
                <a:cs typeface="Segoe UI" panose="020B0502040204020203" pitchFamily="34" charset="0"/>
              </a:rPr>
              <a:t>VNets</a:t>
            </a:r>
            <a:r>
              <a:rPr lang="en-US" sz="1568" kern="0" dirty="0">
                <a:solidFill>
                  <a:schemeClr val="bg1"/>
                </a:solidFill>
                <a:effectLst>
                  <a:outerShdw blurRad="38100" dist="38100" dir="2700000" algn="tl">
                    <a:srgbClr val="000000">
                      <a:alpha val="43137"/>
                    </a:srgbClr>
                  </a:outerShdw>
                </a:effectLst>
                <a:cs typeface="Segoe UI" panose="020B0502040204020203" pitchFamily="34" charset="0"/>
              </a:rPr>
              <a:t> for routing and transit </a:t>
            </a:r>
          </a:p>
        </p:txBody>
      </p:sp>
      <p:sp>
        <p:nvSpPr>
          <p:cNvPr id="156" name="Freeform 539">
            <a:extLst>
              <a:ext uri="{FF2B5EF4-FFF2-40B4-BE49-F238E27FC236}">
                <a16:creationId xmlns:a16="http://schemas.microsoft.com/office/drawing/2014/main" id="{F6E08F9E-F269-4D6C-B953-F6EA8422AF44}"/>
              </a:ext>
            </a:extLst>
          </p:cNvPr>
          <p:cNvSpPr>
            <a:spLocks noChangeAspect="1"/>
          </p:cNvSpPr>
          <p:nvPr/>
        </p:nvSpPr>
        <p:spPr bwMode="auto">
          <a:xfrm>
            <a:off x="1170640" y="4949177"/>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solidFill>
                <a:schemeClr val="bg1"/>
              </a:solidFill>
              <a:cs typeface="Segoe UI" panose="020B0502040204020203" pitchFamily="34" charset="0"/>
            </a:endParaRPr>
          </a:p>
        </p:txBody>
      </p:sp>
      <p:pic>
        <p:nvPicPr>
          <p:cNvPr id="157" name="Picture 2">
            <a:extLst>
              <a:ext uri="{FF2B5EF4-FFF2-40B4-BE49-F238E27FC236}">
                <a16:creationId xmlns:a16="http://schemas.microsoft.com/office/drawing/2014/main" id="{E3A829C9-D8E4-4754-B198-9FA7553094E8}"/>
              </a:ext>
            </a:extLst>
          </p:cNvPr>
          <p:cNvPicPr>
            <a:picLocks noChangeAspect="1" noChangeArrowheads="1"/>
          </p:cNvPicPr>
          <p:nvPr/>
        </p:nvPicPr>
        <p:blipFill>
          <a:blip r:embed="rId4" cstate="print">
            <a:lum bright="100000" contrast="100000"/>
          </a:blip>
          <a:srcRect/>
          <a:stretch>
            <a:fillRect/>
          </a:stretch>
        </p:blipFill>
        <p:spPr bwMode="auto">
          <a:xfrm>
            <a:off x="6467139" y="4419296"/>
            <a:ext cx="533711" cy="533571"/>
          </a:xfrm>
          <a:prstGeom prst="rect">
            <a:avLst/>
          </a:prstGeom>
          <a:noFill/>
          <a:ln w="9525">
            <a:noFill/>
            <a:miter lim="800000"/>
            <a:headEnd/>
            <a:tailEnd/>
          </a:ln>
          <a:effectLst/>
        </p:spPr>
      </p:pic>
      <p:sp>
        <p:nvSpPr>
          <p:cNvPr id="158" name="Isosceles Triangle 157">
            <a:extLst>
              <a:ext uri="{FF2B5EF4-FFF2-40B4-BE49-F238E27FC236}">
                <a16:creationId xmlns:a16="http://schemas.microsoft.com/office/drawing/2014/main" id="{EDAAF03C-BE0C-438D-ABB7-C793885B9842}"/>
              </a:ext>
            </a:extLst>
          </p:cNvPr>
          <p:cNvSpPr/>
          <p:nvPr/>
        </p:nvSpPr>
        <p:spPr bwMode="auto">
          <a:xfrm rot="9180217">
            <a:off x="6742133" y="4794461"/>
            <a:ext cx="263671" cy="360374"/>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559975">
              <a:defRPr/>
            </a:pPr>
            <a:endParaRPr lang="en-US" sz="1372" kern="0" dirty="0">
              <a:solidFill>
                <a:schemeClr val="bg1"/>
              </a:solidFill>
              <a:cs typeface="Segoe UI" panose="020B0502040204020203" pitchFamily="34" charset="0"/>
            </a:endParaRPr>
          </a:p>
        </p:txBody>
      </p:sp>
      <p:sp>
        <p:nvSpPr>
          <p:cNvPr id="159" name="Freeform 539">
            <a:extLst>
              <a:ext uri="{FF2B5EF4-FFF2-40B4-BE49-F238E27FC236}">
                <a16:creationId xmlns:a16="http://schemas.microsoft.com/office/drawing/2014/main" id="{7215A80A-771E-4F79-93E4-FA4690606E35}"/>
              </a:ext>
            </a:extLst>
          </p:cNvPr>
          <p:cNvSpPr>
            <a:spLocks noChangeAspect="1"/>
          </p:cNvSpPr>
          <p:nvPr/>
        </p:nvSpPr>
        <p:spPr bwMode="auto">
          <a:xfrm>
            <a:off x="6761208" y="4949177"/>
            <a:ext cx="447208" cy="24586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2353" kern="0">
              <a:solidFill>
                <a:schemeClr val="bg1"/>
              </a:solidFill>
              <a:cs typeface="Segoe UI" panose="020B0502040204020203" pitchFamily="34" charset="0"/>
            </a:endParaRPr>
          </a:p>
        </p:txBody>
      </p:sp>
    </p:spTree>
    <p:extLst>
      <p:ext uri="{BB962C8B-B14F-4D97-AF65-F5344CB8AC3E}">
        <p14:creationId xmlns:p14="http://schemas.microsoft.com/office/powerpoint/2010/main" val="228692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sz="3921" dirty="0"/>
              <a:t>Load Balancing</a:t>
            </a:r>
          </a:p>
        </p:txBody>
      </p:sp>
      <p:sp>
        <p:nvSpPr>
          <p:cNvPr id="15" name="Text Placeholder 2">
            <a:extLst>
              <a:ext uri="{FF2B5EF4-FFF2-40B4-BE49-F238E27FC236}">
                <a16:creationId xmlns:a16="http://schemas.microsoft.com/office/drawing/2014/main" id="{1B372BBC-4209-4E95-9770-86D49406D416}"/>
              </a:ext>
            </a:extLst>
          </p:cNvPr>
          <p:cNvSpPr txBox="1">
            <a:spLocks/>
          </p:cNvSpPr>
          <p:nvPr/>
        </p:nvSpPr>
        <p:spPr>
          <a:xfrm>
            <a:off x="2481659" y="1648431"/>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solidFill>
                  <a:schemeClr val="tx1"/>
                </a:solidFill>
              </a:rPr>
              <a:t>Load Balancer</a:t>
            </a:r>
          </a:p>
        </p:txBody>
      </p:sp>
      <p:pic>
        <p:nvPicPr>
          <p:cNvPr id="16" name="Picture 15">
            <a:extLst>
              <a:ext uri="{FF2B5EF4-FFF2-40B4-BE49-F238E27FC236}">
                <a16:creationId xmlns:a16="http://schemas.microsoft.com/office/drawing/2014/main" id="{8638DEB8-1192-487C-93E1-00C31BAC5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962" y="1511563"/>
            <a:ext cx="1012571" cy="1012571"/>
          </a:xfrm>
          <a:prstGeom prst="rect">
            <a:avLst/>
          </a:prstGeom>
        </p:spPr>
      </p:pic>
      <p:pic>
        <p:nvPicPr>
          <p:cNvPr id="17" name="Picture 16">
            <a:extLst>
              <a:ext uri="{FF2B5EF4-FFF2-40B4-BE49-F238E27FC236}">
                <a16:creationId xmlns:a16="http://schemas.microsoft.com/office/drawing/2014/main" id="{67724EDF-DDDF-47E8-B402-C5CB4A7FA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962" y="2681980"/>
            <a:ext cx="1012571" cy="1012571"/>
          </a:xfrm>
          <a:prstGeom prst="rect">
            <a:avLst/>
          </a:prstGeom>
        </p:spPr>
      </p:pic>
      <p:pic>
        <p:nvPicPr>
          <p:cNvPr id="18" name="Picture 17">
            <a:extLst>
              <a:ext uri="{FF2B5EF4-FFF2-40B4-BE49-F238E27FC236}">
                <a16:creationId xmlns:a16="http://schemas.microsoft.com/office/drawing/2014/main" id="{7B5856A6-ADA7-42F8-891A-5AE4A4B72E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440" y="3852397"/>
            <a:ext cx="947613" cy="947613"/>
          </a:xfrm>
          <a:prstGeom prst="rect">
            <a:avLst/>
          </a:prstGeom>
        </p:spPr>
      </p:pic>
      <p:pic>
        <p:nvPicPr>
          <p:cNvPr id="19" name="Picture 18">
            <a:extLst>
              <a:ext uri="{FF2B5EF4-FFF2-40B4-BE49-F238E27FC236}">
                <a16:creationId xmlns:a16="http://schemas.microsoft.com/office/drawing/2014/main" id="{CC30DBC4-5F46-4A1D-A311-8756F1D947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438" y="5072446"/>
            <a:ext cx="980093" cy="980093"/>
          </a:xfrm>
          <a:prstGeom prst="rect">
            <a:avLst/>
          </a:prstGeom>
        </p:spPr>
      </p:pic>
      <p:sp>
        <p:nvSpPr>
          <p:cNvPr id="20" name="Text Placeholder 2">
            <a:extLst>
              <a:ext uri="{FF2B5EF4-FFF2-40B4-BE49-F238E27FC236}">
                <a16:creationId xmlns:a16="http://schemas.microsoft.com/office/drawing/2014/main" id="{2E0FEEB1-3C80-457A-842D-0D774C2E3EA7}"/>
              </a:ext>
            </a:extLst>
          </p:cNvPr>
          <p:cNvSpPr txBox="1">
            <a:spLocks/>
          </p:cNvSpPr>
          <p:nvPr/>
        </p:nvSpPr>
        <p:spPr>
          <a:xfrm>
            <a:off x="2510301" y="2818847"/>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solidFill>
                  <a:schemeClr val="tx1"/>
                </a:solidFill>
              </a:rPr>
              <a:t>Application Gateway with WAF </a:t>
            </a:r>
          </a:p>
        </p:txBody>
      </p:sp>
      <p:sp>
        <p:nvSpPr>
          <p:cNvPr id="21" name="Text Placeholder 2">
            <a:extLst>
              <a:ext uri="{FF2B5EF4-FFF2-40B4-BE49-F238E27FC236}">
                <a16:creationId xmlns:a16="http://schemas.microsoft.com/office/drawing/2014/main" id="{E45F81E6-897C-4E1F-B3AA-A5ABA0DE71FD}"/>
              </a:ext>
            </a:extLst>
          </p:cNvPr>
          <p:cNvSpPr txBox="1">
            <a:spLocks/>
          </p:cNvSpPr>
          <p:nvPr/>
        </p:nvSpPr>
        <p:spPr>
          <a:xfrm>
            <a:off x="2462760" y="4010330"/>
            <a:ext cx="7769015"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solidFill>
                  <a:schemeClr val="tx1"/>
                </a:solidFill>
              </a:rPr>
              <a:t>Traffic Manager</a:t>
            </a:r>
          </a:p>
        </p:txBody>
      </p:sp>
      <p:sp>
        <p:nvSpPr>
          <p:cNvPr id="22" name="Text Placeholder 2">
            <a:extLst>
              <a:ext uri="{FF2B5EF4-FFF2-40B4-BE49-F238E27FC236}">
                <a16:creationId xmlns:a16="http://schemas.microsoft.com/office/drawing/2014/main" id="{5E83A16B-BFF1-4584-9B64-B91A4448A3F5}"/>
              </a:ext>
            </a:extLst>
          </p:cNvPr>
          <p:cNvSpPr txBox="1">
            <a:spLocks/>
          </p:cNvSpPr>
          <p:nvPr/>
        </p:nvSpPr>
        <p:spPr>
          <a:xfrm>
            <a:off x="2462760" y="5295251"/>
            <a:ext cx="8937087" cy="73883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solidFill>
                  <a:schemeClr val="tx1"/>
                </a:solidFill>
              </a:rPr>
              <a:t>3</a:t>
            </a:r>
            <a:r>
              <a:rPr lang="en-US" sz="3529" baseline="30000" dirty="0">
                <a:solidFill>
                  <a:schemeClr val="tx1"/>
                </a:solidFill>
              </a:rPr>
              <a:t>rd</a:t>
            </a:r>
            <a:r>
              <a:rPr lang="en-US" sz="3529" dirty="0">
                <a:solidFill>
                  <a:schemeClr val="tx1"/>
                </a:solidFill>
              </a:rPr>
              <a:t> Party Solutions from Marketplace</a:t>
            </a:r>
          </a:p>
        </p:txBody>
      </p:sp>
      <p:grpSp>
        <p:nvGrpSpPr>
          <p:cNvPr id="23" name="Group 22">
            <a:extLst>
              <a:ext uri="{FF2B5EF4-FFF2-40B4-BE49-F238E27FC236}">
                <a16:creationId xmlns:a16="http://schemas.microsoft.com/office/drawing/2014/main" id="{A1465423-6499-4192-93D2-70068298BEC0}"/>
              </a:ext>
            </a:extLst>
          </p:cNvPr>
          <p:cNvGrpSpPr/>
          <p:nvPr/>
        </p:nvGrpSpPr>
        <p:grpSpPr>
          <a:xfrm>
            <a:off x="9035029" y="476235"/>
            <a:ext cx="851604" cy="631855"/>
            <a:chOff x="10332992" y="479425"/>
            <a:chExt cx="868680" cy="644525"/>
          </a:xfrm>
        </p:grpSpPr>
        <p:sp>
          <p:nvSpPr>
            <p:cNvPr id="24" name="TextBox 23">
              <a:extLst>
                <a:ext uri="{FF2B5EF4-FFF2-40B4-BE49-F238E27FC236}">
                  <a16:creationId xmlns:a16="http://schemas.microsoft.com/office/drawing/2014/main" id="{6AA4FDDD-8EEA-4C04-91EF-F601FAC43504}"/>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25" name="Freeform 9">
              <a:extLst>
                <a:ext uri="{FF2B5EF4-FFF2-40B4-BE49-F238E27FC236}">
                  <a16:creationId xmlns:a16="http://schemas.microsoft.com/office/drawing/2014/main" id="{B4706708-077A-4CBA-8682-8C3A5AB6088E}"/>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26" name="Group 25">
            <a:extLst>
              <a:ext uri="{FF2B5EF4-FFF2-40B4-BE49-F238E27FC236}">
                <a16:creationId xmlns:a16="http://schemas.microsoft.com/office/drawing/2014/main" id="{EF5FF8E7-C1B3-4083-BA33-A53E825A7D28}"/>
              </a:ext>
            </a:extLst>
          </p:cNvPr>
          <p:cNvGrpSpPr/>
          <p:nvPr/>
        </p:nvGrpSpPr>
        <p:grpSpPr>
          <a:xfrm>
            <a:off x="9886743" y="476234"/>
            <a:ext cx="941117" cy="634968"/>
            <a:chOff x="11201784" y="479425"/>
            <a:chExt cx="959988" cy="647700"/>
          </a:xfrm>
        </p:grpSpPr>
        <p:sp>
          <p:nvSpPr>
            <p:cNvPr id="27" name="TextBox 26">
              <a:extLst>
                <a:ext uri="{FF2B5EF4-FFF2-40B4-BE49-F238E27FC236}">
                  <a16:creationId xmlns:a16="http://schemas.microsoft.com/office/drawing/2014/main" id="{C11B5BB9-D05F-4FB6-AC99-5BF756C1CA3D}"/>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Networking</a:t>
              </a:r>
            </a:p>
          </p:txBody>
        </p:sp>
        <p:sp>
          <p:nvSpPr>
            <p:cNvPr id="28" name="Freeform 13">
              <a:extLst>
                <a:ext uri="{FF2B5EF4-FFF2-40B4-BE49-F238E27FC236}">
                  <a16:creationId xmlns:a16="http://schemas.microsoft.com/office/drawing/2014/main" id="{028183F8-88E4-4D41-8C1B-3E81C2046C92}"/>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sp>
        <p:nvSpPr>
          <p:cNvPr id="29" name="TextBox 28">
            <a:extLst>
              <a:ext uri="{FF2B5EF4-FFF2-40B4-BE49-F238E27FC236}">
                <a16:creationId xmlns:a16="http://schemas.microsoft.com/office/drawing/2014/main" id="{C8154094-6626-4BC1-859F-86997C7E718D}"/>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30" name="Freeform 5">
            <a:extLst>
              <a:ext uri="{FF2B5EF4-FFF2-40B4-BE49-F238E27FC236}">
                <a16:creationId xmlns:a16="http://schemas.microsoft.com/office/drawing/2014/main" id="{DF4E1BF4-2CAB-445D-AAD5-BDCF35A508BD}"/>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sp>
        <p:nvSpPr>
          <p:cNvPr id="31" name="Rectangle 30">
            <a:extLst>
              <a:ext uri="{FF2B5EF4-FFF2-40B4-BE49-F238E27FC236}">
                <a16:creationId xmlns:a16="http://schemas.microsoft.com/office/drawing/2014/main" id="{47470DD5-3222-46AF-B691-06BD0D6A41B5}"/>
              </a:ext>
            </a:extLst>
          </p:cNvPr>
          <p:cNvSpPr/>
          <p:nvPr/>
        </p:nvSpPr>
        <p:spPr bwMode="auto">
          <a:xfrm>
            <a:off x="9932351"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32" name="Group 31">
            <a:extLst>
              <a:ext uri="{FF2B5EF4-FFF2-40B4-BE49-F238E27FC236}">
                <a16:creationId xmlns:a16="http://schemas.microsoft.com/office/drawing/2014/main" id="{6D3E95BE-2741-4495-AF6B-06D774AE94CB}"/>
              </a:ext>
            </a:extLst>
          </p:cNvPr>
          <p:cNvGrpSpPr/>
          <p:nvPr/>
        </p:nvGrpSpPr>
        <p:grpSpPr>
          <a:xfrm>
            <a:off x="8253196" y="470488"/>
            <a:ext cx="851604" cy="631855"/>
            <a:chOff x="9418637" y="479425"/>
            <a:chExt cx="868680" cy="644525"/>
          </a:xfrm>
        </p:grpSpPr>
        <p:sp>
          <p:nvSpPr>
            <p:cNvPr id="33" name="TextBox 32">
              <a:extLst>
                <a:ext uri="{FF2B5EF4-FFF2-40B4-BE49-F238E27FC236}">
                  <a16:creationId xmlns:a16="http://schemas.microsoft.com/office/drawing/2014/main" id="{C19F4AF6-8C68-4A05-B127-3C4E46B32442}"/>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4" name="Freeform 5">
              <a:extLst>
                <a:ext uri="{FF2B5EF4-FFF2-40B4-BE49-F238E27FC236}">
                  <a16:creationId xmlns:a16="http://schemas.microsoft.com/office/drawing/2014/main" id="{D876788F-9D38-46D9-82A4-5E492AE3A0A3}"/>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505050"/>
                </a:solidFill>
              </a:endParaRPr>
            </a:p>
          </p:txBody>
        </p:sp>
      </p:grpSp>
    </p:spTree>
    <p:extLst>
      <p:ext uri="{BB962C8B-B14F-4D97-AF65-F5344CB8AC3E}">
        <p14:creationId xmlns:p14="http://schemas.microsoft.com/office/powerpoint/2010/main" val="2387393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dirty="0"/>
              <a:t>Management &amp; Security</a:t>
            </a:r>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934929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1478963"/>
            <a:ext cx="12192000" cy="511151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noAutofit/>
          </a:bodyPr>
          <a:lstStyle/>
          <a:p>
            <a:r>
              <a:rPr lang="en-US" sz="3921" dirty="0"/>
              <a:t> Azure Active Directory</a:t>
            </a:r>
          </a:p>
        </p:txBody>
      </p:sp>
      <p:grpSp>
        <p:nvGrpSpPr>
          <p:cNvPr id="120" name="Group 119"/>
          <p:cNvGrpSpPr/>
          <p:nvPr/>
        </p:nvGrpSpPr>
        <p:grpSpPr>
          <a:xfrm>
            <a:off x="9035029" y="476235"/>
            <a:ext cx="851604" cy="63185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123" name="Group 122"/>
          <p:cNvGrpSpPr/>
          <p:nvPr/>
        </p:nvGrpSpPr>
        <p:grpSpPr>
          <a:xfrm>
            <a:off x="9886743" y="476234"/>
            <a:ext cx="941117" cy="634968"/>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126" name="TextBox 125"/>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sp>
        <p:nvSpPr>
          <p:cNvPr id="128" name="Rectangle 127"/>
          <p:cNvSpPr/>
          <p:nvPr/>
        </p:nvSpPr>
        <p:spPr bwMode="auto">
          <a:xfrm>
            <a:off x="10919325"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129" name="Group 128"/>
          <p:cNvGrpSpPr/>
          <p:nvPr/>
        </p:nvGrpSpPr>
        <p:grpSpPr>
          <a:xfrm>
            <a:off x="8253196" y="470488"/>
            <a:ext cx="851604" cy="63185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grpSp>
        <p:nvGrpSpPr>
          <p:cNvPr id="118" name="Group 117">
            <a:extLst>
              <a:ext uri="{FF2B5EF4-FFF2-40B4-BE49-F238E27FC236}">
                <a16:creationId xmlns:a16="http://schemas.microsoft.com/office/drawing/2014/main" id="{F8FB7790-3D28-4C89-A8F4-28ACAAF66BA7}"/>
              </a:ext>
            </a:extLst>
          </p:cNvPr>
          <p:cNvGrpSpPr/>
          <p:nvPr/>
        </p:nvGrpSpPr>
        <p:grpSpPr>
          <a:xfrm>
            <a:off x="900691" y="1742574"/>
            <a:ext cx="4320780" cy="3661679"/>
            <a:chOff x="4150827" y="3040062"/>
            <a:chExt cx="4495799" cy="3810000"/>
          </a:xfrm>
          <a:solidFill>
            <a:srgbClr val="0078D7"/>
          </a:solidFill>
        </p:grpSpPr>
        <p:sp>
          <p:nvSpPr>
            <p:cNvPr id="119" name="Isosceles Triangle 118">
              <a:extLst>
                <a:ext uri="{FF2B5EF4-FFF2-40B4-BE49-F238E27FC236}">
                  <a16:creationId xmlns:a16="http://schemas.microsoft.com/office/drawing/2014/main" id="{6A0139EC-6701-43BF-9D11-930FD54A1B0B}"/>
                </a:ext>
              </a:extLst>
            </p:cNvPr>
            <p:cNvSpPr/>
            <p:nvPr/>
          </p:nvSpPr>
          <p:spPr bwMode="auto">
            <a:xfrm>
              <a:off x="4150827" y="3040062"/>
              <a:ext cx="4495799" cy="381000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Freeform 8">
              <a:extLst>
                <a:ext uri="{FF2B5EF4-FFF2-40B4-BE49-F238E27FC236}">
                  <a16:creationId xmlns:a16="http://schemas.microsoft.com/office/drawing/2014/main" id="{A3F5FC81-BC66-4A0B-BB4F-989AFE142D4D}"/>
                </a:ext>
              </a:extLst>
            </p:cNvPr>
            <p:cNvSpPr>
              <a:spLocks noEditPoints="1"/>
            </p:cNvSpPr>
            <p:nvPr/>
          </p:nvSpPr>
          <p:spPr bwMode="auto">
            <a:xfrm>
              <a:off x="6274872" y="3497263"/>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solidFill>
              <a:schemeClr val="bg1"/>
            </a:solidFill>
            <a:ln>
              <a:noFill/>
            </a:ln>
            <a:extLst/>
          </p:spPr>
          <p:txBody>
            <a:bodyPr vert="horz" wrap="square" lIns="87880" tIns="43940" rIns="87880" bIns="43940" numCol="1" anchor="t" anchorCtr="0" compatLnSpc="1">
              <a:prstTxWarp prst="textNoShape">
                <a:avLst/>
              </a:prstTxWarp>
            </a:bodyPr>
            <a:lstStyle/>
            <a:p>
              <a:pPr defTabSz="878520">
                <a:defRPr/>
              </a:pPr>
              <a:endParaRPr lang="en-US" sz="1634" kern="0">
                <a:solidFill>
                  <a:srgbClr val="000000"/>
                </a:solidFill>
              </a:endParaRPr>
            </a:p>
          </p:txBody>
        </p:sp>
        <p:sp>
          <p:nvSpPr>
            <p:cNvPr id="133" name="TextBox 132">
              <a:extLst>
                <a:ext uri="{FF2B5EF4-FFF2-40B4-BE49-F238E27FC236}">
                  <a16:creationId xmlns:a16="http://schemas.microsoft.com/office/drawing/2014/main" id="{EE456237-865D-4AC9-9C4E-32FE89EA0F0A}"/>
                </a:ext>
              </a:extLst>
            </p:cNvPr>
            <p:cNvSpPr txBox="1"/>
            <p:nvPr/>
          </p:nvSpPr>
          <p:spPr>
            <a:xfrm>
              <a:off x="5996244" y="4081760"/>
              <a:ext cx="801010" cy="489328"/>
            </a:xfrm>
            <a:prstGeom prst="rect">
              <a:avLst/>
            </a:prstGeom>
            <a:grpFill/>
          </p:spPr>
          <p:txBody>
            <a:bodyPr wrap="none" lIns="175761" tIns="140609" rIns="175761" bIns="140609" rtlCol="0">
              <a:spAutoFit/>
            </a:bodyPr>
            <a:lstStyle/>
            <a:p>
              <a:pPr defTabSz="896354">
                <a:lnSpc>
                  <a:spcPct val="90000"/>
                </a:lnSpc>
                <a:spcAft>
                  <a:spcPts val="576"/>
                </a:spcAft>
                <a:defRPr/>
              </a:pPr>
              <a:r>
                <a:rPr lang="en-US" sz="1345" kern="0" dirty="0">
                  <a:solidFill>
                    <a:schemeClr val="bg1"/>
                  </a:solidFill>
                </a:rPr>
                <a:t>Users</a:t>
              </a:r>
            </a:p>
          </p:txBody>
        </p:sp>
        <p:sp>
          <p:nvSpPr>
            <p:cNvPr id="134" name="Freeform 9">
              <a:extLst>
                <a:ext uri="{FF2B5EF4-FFF2-40B4-BE49-F238E27FC236}">
                  <a16:creationId xmlns:a16="http://schemas.microsoft.com/office/drawing/2014/main" id="{31819ED4-2BA4-404D-85AB-D997A5878831}"/>
                </a:ext>
              </a:extLst>
            </p:cNvPr>
            <p:cNvSpPr>
              <a:spLocks noEditPoints="1"/>
            </p:cNvSpPr>
            <p:nvPr/>
          </p:nvSpPr>
          <p:spPr bwMode="auto">
            <a:xfrm>
              <a:off x="6087576" y="4700376"/>
              <a:ext cx="622300" cy="588962"/>
            </a:xfrm>
            <a:custGeom>
              <a:avLst/>
              <a:gdLst>
                <a:gd name="T0" fmla="*/ 176 w 242"/>
                <a:gd name="T1" fmla="*/ 20 h 229"/>
                <a:gd name="T2" fmla="*/ 195 w 242"/>
                <a:gd name="T3" fmla="*/ 0 h 229"/>
                <a:gd name="T4" fmla="*/ 215 w 242"/>
                <a:gd name="T5" fmla="*/ 19 h 229"/>
                <a:gd name="T6" fmla="*/ 196 w 242"/>
                <a:gd name="T7" fmla="*/ 39 h 229"/>
                <a:gd name="T8" fmla="*/ 176 w 242"/>
                <a:gd name="T9" fmla="*/ 20 h 229"/>
                <a:gd name="T10" fmla="*/ 218 w 242"/>
                <a:gd name="T11" fmla="*/ 46 h 229"/>
                <a:gd name="T12" fmla="*/ 196 w 242"/>
                <a:gd name="T13" fmla="*/ 46 h 229"/>
                <a:gd name="T14" fmla="*/ 175 w 242"/>
                <a:gd name="T15" fmla="*/ 47 h 229"/>
                <a:gd name="T16" fmla="*/ 152 w 242"/>
                <a:gd name="T17" fmla="*/ 70 h 229"/>
                <a:gd name="T18" fmla="*/ 153 w 242"/>
                <a:gd name="T19" fmla="*/ 98 h 229"/>
                <a:gd name="T20" fmla="*/ 154 w 242"/>
                <a:gd name="T21" fmla="*/ 98 h 229"/>
                <a:gd name="T22" fmla="*/ 180 w 242"/>
                <a:gd name="T23" fmla="*/ 128 h 229"/>
                <a:gd name="T24" fmla="*/ 181 w 242"/>
                <a:gd name="T25" fmla="*/ 190 h 229"/>
                <a:gd name="T26" fmla="*/ 180 w 242"/>
                <a:gd name="T27" fmla="*/ 199 h 229"/>
                <a:gd name="T28" fmla="*/ 176 w 242"/>
                <a:gd name="T29" fmla="*/ 206 h 229"/>
                <a:gd name="T30" fmla="*/ 178 w 242"/>
                <a:gd name="T31" fmla="*/ 226 h 229"/>
                <a:gd name="T32" fmla="*/ 222 w 242"/>
                <a:gd name="T33" fmla="*/ 225 h 229"/>
                <a:gd name="T34" fmla="*/ 227 w 242"/>
                <a:gd name="T35" fmla="*/ 141 h 229"/>
                <a:gd name="T36" fmla="*/ 242 w 242"/>
                <a:gd name="T37" fmla="*/ 123 h 229"/>
                <a:gd name="T38" fmla="*/ 241 w 242"/>
                <a:gd name="T39" fmla="*/ 68 h 229"/>
                <a:gd name="T40" fmla="*/ 218 w 242"/>
                <a:gd name="T41" fmla="*/ 46 h 229"/>
                <a:gd name="T42" fmla="*/ 49 w 242"/>
                <a:gd name="T43" fmla="*/ 65 h 229"/>
                <a:gd name="T44" fmla="*/ 70 w 242"/>
                <a:gd name="T45" fmla="*/ 42 h 229"/>
                <a:gd name="T46" fmla="*/ 48 w 242"/>
                <a:gd name="T47" fmla="*/ 20 h 229"/>
                <a:gd name="T48" fmla="*/ 26 w 242"/>
                <a:gd name="T49" fmla="*/ 43 h 229"/>
                <a:gd name="T50" fmla="*/ 49 w 242"/>
                <a:gd name="T51" fmla="*/ 65 h 229"/>
                <a:gd name="T52" fmla="*/ 71 w 242"/>
                <a:gd name="T53" fmla="*/ 192 h 229"/>
                <a:gd name="T54" fmla="*/ 70 w 242"/>
                <a:gd name="T55" fmla="*/ 130 h 229"/>
                <a:gd name="T56" fmla="*/ 99 w 242"/>
                <a:gd name="T57" fmla="*/ 99 h 229"/>
                <a:gd name="T58" fmla="*/ 99 w 242"/>
                <a:gd name="T59" fmla="*/ 99 h 229"/>
                <a:gd name="T60" fmla="*/ 99 w 242"/>
                <a:gd name="T61" fmla="*/ 97 h 229"/>
                <a:gd name="T62" fmla="*/ 73 w 242"/>
                <a:gd name="T63" fmla="*/ 71 h 229"/>
                <a:gd name="T64" fmla="*/ 49 w 242"/>
                <a:gd name="T65" fmla="*/ 72 h 229"/>
                <a:gd name="T66" fmla="*/ 25 w 242"/>
                <a:gd name="T67" fmla="*/ 72 h 229"/>
                <a:gd name="T68" fmla="*/ 0 w 242"/>
                <a:gd name="T69" fmla="*/ 99 h 229"/>
                <a:gd name="T70" fmla="*/ 1 w 242"/>
                <a:gd name="T71" fmla="*/ 160 h 229"/>
                <a:gd name="T72" fmla="*/ 18 w 242"/>
                <a:gd name="T73" fmla="*/ 179 h 229"/>
                <a:gd name="T74" fmla="*/ 24 w 242"/>
                <a:gd name="T75" fmla="*/ 229 h 229"/>
                <a:gd name="T76" fmla="*/ 80 w 242"/>
                <a:gd name="T77" fmla="*/ 228 h 229"/>
                <a:gd name="T78" fmla="*/ 81 w 242"/>
                <a:gd name="T79" fmla="*/ 212 h 229"/>
                <a:gd name="T80" fmla="*/ 78 w 242"/>
                <a:gd name="T81" fmla="*/ 209 h 229"/>
                <a:gd name="T82" fmla="*/ 71 w 242"/>
                <a:gd name="T83" fmla="*/ 192 h 229"/>
                <a:gd name="T84" fmla="*/ 124 w 242"/>
                <a:gd name="T85" fmla="*/ 96 h 229"/>
                <a:gd name="T86" fmla="*/ 146 w 242"/>
                <a:gd name="T87" fmla="*/ 74 h 229"/>
                <a:gd name="T88" fmla="*/ 123 w 242"/>
                <a:gd name="T89" fmla="*/ 52 h 229"/>
                <a:gd name="T90" fmla="*/ 102 w 242"/>
                <a:gd name="T91" fmla="*/ 74 h 229"/>
                <a:gd name="T92" fmla="*/ 124 w 242"/>
                <a:gd name="T93" fmla="*/ 96 h 229"/>
                <a:gd name="T94" fmla="*/ 174 w 242"/>
                <a:gd name="T95" fmla="*/ 128 h 229"/>
                <a:gd name="T96" fmla="*/ 153 w 242"/>
                <a:gd name="T97" fmla="*/ 103 h 229"/>
                <a:gd name="T98" fmla="*/ 148 w 242"/>
                <a:gd name="T99" fmla="*/ 103 h 229"/>
                <a:gd name="T100" fmla="*/ 124 w 242"/>
                <a:gd name="T101" fmla="*/ 103 h 229"/>
                <a:gd name="T102" fmla="*/ 100 w 242"/>
                <a:gd name="T103" fmla="*/ 104 h 229"/>
                <a:gd name="T104" fmla="*/ 99 w 242"/>
                <a:gd name="T105" fmla="*/ 104 h 229"/>
                <a:gd name="T106" fmla="*/ 75 w 242"/>
                <a:gd name="T107" fmla="*/ 130 h 229"/>
                <a:gd name="T108" fmla="*/ 77 w 242"/>
                <a:gd name="T109" fmla="*/ 192 h 229"/>
                <a:gd name="T110" fmla="*/ 82 w 242"/>
                <a:gd name="T111" fmla="*/ 205 h 229"/>
                <a:gd name="T112" fmla="*/ 94 w 242"/>
                <a:gd name="T113" fmla="*/ 210 h 229"/>
                <a:gd name="T114" fmla="*/ 96 w 242"/>
                <a:gd name="T115" fmla="*/ 228 h 229"/>
                <a:gd name="T116" fmla="*/ 158 w 242"/>
                <a:gd name="T117" fmla="*/ 226 h 229"/>
                <a:gd name="T118" fmla="*/ 159 w 242"/>
                <a:gd name="T119" fmla="*/ 209 h 229"/>
                <a:gd name="T120" fmla="*/ 175 w 242"/>
                <a:gd name="T121" fmla="*/ 197 h 229"/>
                <a:gd name="T122" fmla="*/ 176 w 242"/>
                <a:gd name="T123" fmla="*/ 190 h 229"/>
                <a:gd name="T124" fmla="*/ 174 w 242"/>
                <a:gd name="T125"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29">
                  <a:moveTo>
                    <a:pt x="176" y="20"/>
                  </a:moveTo>
                  <a:cubicBezTo>
                    <a:pt x="176" y="9"/>
                    <a:pt x="184" y="0"/>
                    <a:pt x="195" y="0"/>
                  </a:cubicBezTo>
                  <a:cubicBezTo>
                    <a:pt x="206" y="0"/>
                    <a:pt x="215" y="8"/>
                    <a:pt x="215" y="19"/>
                  </a:cubicBezTo>
                  <a:cubicBezTo>
                    <a:pt x="216" y="30"/>
                    <a:pt x="207" y="39"/>
                    <a:pt x="196" y="39"/>
                  </a:cubicBezTo>
                  <a:cubicBezTo>
                    <a:pt x="185" y="40"/>
                    <a:pt x="176" y="31"/>
                    <a:pt x="176" y="20"/>
                  </a:cubicBezTo>
                  <a:close/>
                  <a:moveTo>
                    <a:pt x="218" y="46"/>
                  </a:moveTo>
                  <a:cubicBezTo>
                    <a:pt x="196" y="46"/>
                    <a:pt x="196" y="46"/>
                    <a:pt x="196" y="46"/>
                  </a:cubicBezTo>
                  <a:cubicBezTo>
                    <a:pt x="175" y="47"/>
                    <a:pt x="175" y="47"/>
                    <a:pt x="175" y="47"/>
                  </a:cubicBezTo>
                  <a:cubicBezTo>
                    <a:pt x="158" y="47"/>
                    <a:pt x="152" y="60"/>
                    <a:pt x="152" y="70"/>
                  </a:cubicBezTo>
                  <a:cubicBezTo>
                    <a:pt x="153" y="98"/>
                    <a:pt x="153" y="98"/>
                    <a:pt x="153" y="98"/>
                  </a:cubicBezTo>
                  <a:cubicBezTo>
                    <a:pt x="153" y="98"/>
                    <a:pt x="153" y="98"/>
                    <a:pt x="154" y="98"/>
                  </a:cubicBezTo>
                  <a:cubicBezTo>
                    <a:pt x="171" y="100"/>
                    <a:pt x="179" y="115"/>
                    <a:pt x="180" y="128"/>
                  </a:cubicBezTo>
                  <a:cubicBezTo>
                    <a:pt x="181" y="190"/>
                    <a:pt x="181" y="190"/>
                    <a:pt x="181" y="190"/>
                  </a:cubicBezTo>
                  <a:cubicBezTo>
                    <a:pt x="181" y="193"/>
                    <a:pt x="181" y="196"/>
                    <a:pt x="180" y="199"/>
                  </a:cubicBezTo>
                  <a:cubicBezTo>
                    <a:pt x="179" y="202"/>
                    <a:pt x="177" y="204"/>
                    <a:pt x="176" y="206"/>
                  </a:cubicBezTo>
                  <a:cubicBezTo>
                    <a:pt x="178" y="226"/>
                    <a:pt x="178" y="226"/>
                    <a:pt x="178" y="226"/>
                  </a:cubicBezTo>
                  <a:cubicBezTo>
                    <a:pt x="222" y="225"/>
                    <a:pt x="222" y="225"/>
                    <a:pt x="222" y="225"/>
                  </a:cubicBezTo>
                  <a:cubicBezTo>
                    <a:pt x="227" y="141"/>
                    <a:pt x="227" y="141"/>
                    <a:pt x="227" y="141"/>
                  </a:cubicBezTo>
                  <a:cubicBezTo>
                    <a:pt x="227" y="141"/>
                    <a:pt x="242" y="139"/>
                    <a:pt x="242" y="123"/>
                  </a:cubicBezTo>
                  <a:cubicBezTo>
                    <a:pt x="241" y="68"/>
                    <a:pt x="241" y="68"/>
                    <a:pt x="241" y="68"/>
                  </a:cubicBezTo>
                  <a:cubicBezTo>
                    <a:pt x="241" y="58"/>
                    <a:pt x="234" y="45"/>
                    <a:pt x="218" y="46"/>
                  </a:cubicBezTo>
                  <a:close/>
                  <a:moveTo>
                    <a:pt x="49" y="65"/>
                  </a:moveTo>
                  <a:cubicBezTo>
                    <a:pt x="61" y="64"/>
                    <a:pt x="71" y="54"/>
                    <a:pt x="70" y="42"/>
                  </a:cubicBezTo>
                  <a:cubicBezTo>
                    <a:pt x="70" y="30"/>
                    <a:pt x="60" y="20"/>
                    <a:pt x="48" y="20"/>
                  </a:cubicBezTo>
                  <a:cubicBezTo>
                    <a:pt x="36" y="21"/>
                    <a:pt x="26" y="31"/>
                    <a:pt x="26" y="43"/>
                  </a:cubicBezTo>
                  <a:cubicBezTo>
                    <a:pt x="27" y="55"/>
                    <a:pt x="37" y="65"/>
                    <a:pt x="49" y="65"/>
                  </a:cubicBezTo>
                  <a:close/>
                  <a:moveTo>
                    <a:pt x="71" y="192"/>
                  </a:moveTo>
                  <a:cubicBezTo>
                    <a:pt x="70" y="130"/>
                    <a:pt x="70" y="130"/>
                    <a:pt x="70" y="130"/>
                  </a:cubicBezTo>
                  <a:cubicBezTo>
                    <a:pt x="70" y="115"/>
                    <a:pt x="80" y="100"/>
                    <a:pt x="99" y="99"/>
                  </a:cubicBezTo>
                  <a:cubicBezTo>
                    <a:pt x="99" y="99"/>
                    <a:pt x="99" y="99"/>
                    <a:pt x="99" y="99"/>
                  </a:cubicBezTo>
                  <a:cubicBezTo>
                    <a:pt x="99" y="97"/>
                    <a:pt x="99" y="97"/>
                    <a:pt x="99" y="97"/>
                  </a:cubicBezTo>
                  <a:cubicBezTo>
                    <a:pt x="99" y="86"/>
                    <a:pt x="91" y="71"/>
                    <a:pt x="73" y="71"/>
                  </a:cubicBezTo>
                  <a:cubicBezTo>
                    <a:pt x="49" y="72"/>
                    <a:pt x="49" y="72"/>
                    <a:pt x="49" y="72"/>
                  </a:cubicBezTo>
                  <a:cubicBezTo>
                    <a:pt x="25" y="72"/>
                    <a:pt x="25" y="72"/>
                    <a:pt x="25" y="72"/>
                  </a:cubicBezTo>
                  <a:cubicBezTo>
                    <a:pt x="7" y="73"/>
                    <a:pt x="0" y="88"/>
                    <a:pt x="0" y="99"/>
                  </a:cubicBezTo>
                  <a:cubicBezTo>
                    <a:pt x="1" y="160"/>
                    <a:pt x="1" y="160"/>
                    <a:pt x="1" y="160"/>
                  </a:cubicBezTo>
                  <a:cubicBezTo>
                    <a:pt x="2" y="178"/>
                    <a:pt x="18" y="179"/>
                    <a:pt x="18" y="179"/>
                  </a:cubicBezTo>
                  <a:cubicBezTo>
                    <a:pt x="24" y="229"/>
                    <a:pt x="24" y="229"/>
                    <a:pt x="24" y="229"/>
                  </a:cubicBezTo>
                  <a:cubicBezTo>
                    <a:pt x="80" y="228"/>
                    <a:pt x="80" y="228"/>
                    <a:pt x="80" y="228"/>
                  </a:cubicBezTo>
                  <a:cubicBezTo>
                    <a:pt x="81" y="212"/>
                    <a:pt x="81" y="212"/>
                    <a:pt x="81" y="212"/>
                  </a:cubicBezTo>
                  <a:cubicBezTo>
                    <a:pt x="80" y="211"/>
                    <a:pt x="79" y="210"/>
                    <a:pt x="78" y="209"/>
                  </a:cubicBezTo>
                  <a:cubicBezTo>
                    <a:pt x="74" y="205"/>
                    <a:pt x="72" y="199"/>
                    <a:pt x="71" y="192"/>
                  </a:cubicBezTo>
                  <a:close/>
                  <a:moveTo>
                    <a:pt x="124" y="96"/>
                  </a:moveTo>
                  <a:cubicBezTo>
                    <a:pt x="136" y="96"/>
                    <a:pt x="146" y="86"/>
                    <a:pt x="146" y="74"/>
                  </a:cubicBezTo>
                  <a:cubicBezTo>
                    <a:pt x="146" y="61"/>
                    <a:pt x="135" y="52"/>
                    <a:pt x="123" y="52"/>
                  </a:cubicBezTo>
                  <a:cubicBezTo>
                    <a:pt x="111" y="52"/>
                    <a:pt x="101" y="62"/>
                    <a:pt x="102" y="74"/>
                  </a:cubicBezTo>
                  <a:cubicBezTo>
                    <a:pt x="102" y="87"/>
                    <a:pt x="112" y="96"/>
                    <a:pt x="124" y="96"/>
                  </a:cubicBezTo>
                  <a:close/>
                  <a:moveTo>
                    <a:pt x="174" y="128"/>
                  </a:moveTo>
                  <a:cubicBezTo>
                    <a:pt x="174" y="118"/>
                    <a:pt x="168" y="105"/>
                    <a:pt x="153" y="103"/>
                  </a:cubicBezTo>
                  <a:cubicBezTo>
                    <a:pt x="151" y="103"/>
                    <a:pt x="150" y="103"/>
                    <a:pt x="148" y="103"/>
                  </a:cubicBezTo>
                  <a:cubicBezTo>
                    <a:pt x="124" y="103"/>
                    <a:pt x="124" y="103"/>
                    <a:pt x="124" y="103"/>
                  </a:cubicBezTo>
                  <a:cubicBezTo>
                    <a:pt x="100" y="104"/>
                    <a:pt x="100" y="104"/>
                    <a:pt x="100" y="104"/>
                  </a:cubicBezTo>
                  <a:cubicBezTo>
                    <a:pt x="100" y="104"/>
                    <a:pt x="100" y="104"/>
                    <a:pt x="99" y="104"/>
                  </a:cubicBezTo>
                  <a:cubicBezTo>
                    <a:pt x="82" y="105"/>
                    <a:pt x="75" y="119"/>
                    <a:pt x="75" y="130"/>
                  </a:cubicBezTo>
                  <a:cubicBezTo>
                    <a:pt x="77" y="192"/>
                    <a:pt x="77" y="192"/>
                    <a:pt x="77" y="192"/>
                  </a:cubicBezTo>
                  <a:cubicBezTo>
                    <a:pt x="77" y="198"/>
                    <a:pt x="79" y="202"/>
                    <a:pt x="82" y="205"/>
                  </a:cubicBezTo>
                  <a:cubicBezTo>
                    <a:pt x="87" y="210"/>
                    <a:pt x="94" y="210"/>
                    <a:pt x="94" y="210"/>
                  </a:cubicBezTo>
                  <a:cubicBezTo>
                    <a:pt x="96" y="228"/>
                    <a:pt x="96" y="228"/>
                    <a:pt x="96" y="228"/>
                  </a:cubicBezTo>
                  <a:cubicBezTo>
                    <a:pt x="158" y="226"/>
                    <a:pt x="158" y="226"/>
                    <a:pt x="158" y="226"/>
                  </a:cubicBezTo>
                  <a:cubicBezTo>
                    <a:pt x="159" y="209"/>
                    <a:pt x="159" y="209"/>
                    <a:pt x="159" y="209"/>
                  </a:cubicBezTo>
                  <a:cubicBezTo>
                    <a:pt x="159" y="209"/>
                    <a:pt x="171" y="208"/>
                    <a:pt x="175" y="197"/>
                  </a:cubicBezTo>
                  <a:cubicBezTo>
                    <a:pt x="175" y="195"/>
                    <a:pt x="176" y="193"/>
                    <a:pt x="176" y="190"/>
                  </a:cubicBezTo>
                  <a:lnTo>
                    <a:pt x="174" y="128"/>
                  </a:lnTo>
                  <a:close/>
                </a:path>
              </a:pathLst>
            </a:custGeom>
            <a:solidFill>
              <a:schemeClr val="bg1"/>
            </a:solidFill>
            <a:ln>
              <a:noFill/>
            </a:ln>
            <a:extLst/>
          </p:spPr>
          <p:txBody>
            <a:bodyPr vert="horz" wrap="square" lIns="87880" tIns="43940" rIns="87880" bIns="43940" numCol="1" anchor="t" anchorCtr="0" compatLnSpc="1">
              <a:prstTxWarp prst="textNoShape">
                <a:avLst/>
              </a:prstTxWarp>
            </a:bodyPr>
            <a:lstStyle/>
            <a:p>
              <a:pPr defTabSz="878520">
                <a:defRPr/>
              </a:pPr>
              <a:endParaRPr lang="en-US" sz="1634" kern="0">
                <a:solidFill>
                  <a:srgbClr val="000000"/>
                </a:solidFill>
              </a:endParaRPr>
            </a:p>
          </p:txBody>
        </p:sp>
        <p:sp>
          <p:nvSpPr>
            <p:cNvPr id="135" name="TextBox 134">
              <a:extLst>
                <a:ext uri="{FF2B5EF4-FFF2-40B4-BE49-F238E27FC236}">
                  <a16:creationId xmlns:a16="http://schemas.microsoft.com/office/drawing/2014/main" id="{E5F7728F-282E-4540-965D-A5C76DB4A79D}"/>
                </a:ext>
              </a:extLst>
            </p:cNvPr>
            <p:cNvSpPr txBox="1"/>
            <p:nvPr/>
          </p:nvSpPr>
          <p:spPr>
            <a:xfrm>
              <a:off x="5927508" y="5272662"/>
              <a:ext cx="957985" cy="489328"/>
            </a:xfrm>
            <a:prstGeom prst="rect">
              <a:avLst/>
            </a:prstGeom>
            <a:grpFill/>
          </p:spPr>
          <p:txBody>
            <a:bodyPr wrap="none" lIns="175761" tIns="140609" rIns="175761" bIns="140609" rtlCol="0">
              <a:spAutoFit/>
            </a:bodyPr>
            <a:lstStyle/>
            <a:p>
              <a:pPr defTabSz="896354">
                <a:lnSpc>
                  <a:spcPct val="90000"/>
                </a:lnSpc>
                <a:spcAft>
                  <a:spcPts val="576"/>
                </a:spcAft>
                <a:defRPr/>
              </a:pPr>
              <a:r>
                <a:rPr lang="en-US" sz="1345" kern="0" dirty="0">
                  <a:solidFill>
                    <a:schemeClr val="bg1"/>
                  </a:solidFill>
                </a:rPr>
                <a:t>Groups</a:t>
              </a:r>
            </a:p>
          </p:txBody>
        </p:sp>
        <p:pic>
          <p:nvPicPr>
            <p:cNvPr id="136" name="Picture 20">
              <a:extLst>
                <a:ext uri="{FF2B5EF4-FFF2-40B4-BE49-F238E27FC236}">
                  <a16:creationId xmlns:a16="http://schemas.microsoft.com/office/drawing/2014/main" id="{ACC0AC69-BBF8-4A78-8B28-3F14B85859B3}"/>
                </a:ext>
              </a:extLst>
            </p:cNvPr>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32298" y="5846712"/>
              <a:ext cx="732856" cy="616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7" name="TextBox 136">
              <a:extLst>
                <a:ext uri="{FF2B5EF4-FFF2-40B4-BE49-F238E27FC236}">
                  <a16:creationId xmlns:a16="http://schemas.microsoft.com/office/drawing/2014/main" id="{0339F66B-DB58-4B44-8B34-B7CBF979E210}"/>
                </a:ext>
              </a:extLst>
            </p:cNvPr>
            <p:cNvSpPr txBox="1"/>
            <p:nvPr/>
          </p:nvSpPr>
          <p:spPr>
            <a:xfrm>
              <a:off x="5530379" y="6349359"/>
              <a:ext cx="1725364" cy="489281"/>
            </a:xfrm>
            <a:prstGeom prst="rect">
              <a:avLst/>
            </a:prstGeom>
            <a:grpFill/>
          </p:spPr>
          <p:txBody>
            <a:bodyPr wrap="none" lIns="175761" tIns="140609" rIns="175761" bIns="140609" rtlCol="0">
              <a:spAutoFit/>
            </a:bodyPr>
            <a:lstStyle/>
            <a:p>
              <a:pPr defTabSz="896354">
                <a:lnSpc>
                  <a:spcPct val="90000"/>
                </a:lnSpc>
                <a:spcAft>
                  <a:spcPts val="576"/>
                </a:spcAft>
                <a:defRPr/>
              </a:pPr>
              <a:r>
                <a:rPr lang="en-US" sz="1345" kern="0" dirty="0">
                  <a:solidFill>
                    <a:schemeClr val="bg1"/>
                  </a:solidFill>
                </a:rPr>
                <a:t>Service Principals</a:t>
              </a:r>
            </a:p>
          </p:txBody>
        </p:sp>
      </p:grpSp>
      <p:sp>
        <p:nvSpPr>
          <p:cNvPr id="138" name="Rounded Rectangle 50">
            <a:extLst>
              <a:ext uri="{FF2B5EF4-FFF2-40B4-BE49-F238E27FC236}">
                <a16:creationId xmlns:a16="http://schemas.microsoft.com/office/drawing/2014/main" id="{8A9E3000-B159-4664-B99E-E5B48891C5AC}"/>
              </a:ext>
            </a:extLst>
          </p:cNvPr>
          <p:cNvSpPr/>
          <p:nvPr/>
        </p:nvSpPr>
        <p:spPr bwMode="auto">
          <a:xfrm>
            <a:off x="7431644" y="2180753"/>
            <a:ext cx="3395255" cy="3192900"/>
          </a:xfrm>
          <a:prstGeom prst="roundRect">
            <a:avLst/>
          </a:prstGeom>
          <a:solidFill>
            <a:srgbClr val="00ABEB"/>
          </a:solidFill>
          <a:ln w="9525" cap="flat" cmpd="sng" algn="ctr">
            <a:solidFill>
              <a:srgbClr val="DDDDDD"/>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2E84C3A5-B698-4424-BC72-907C8D623E34}"/>
              </a:ext>
            </a:extLst>
          </p:cNvPr>
          <p:cNvSpPr txBox="1"/>
          <p:nvPr/>
        </p:nvSpPr>
        <p:spPr>
          <a:xfrm>
            <a:off x="8248149" y="2174073"/>
            <a:ext cx="2043114" cy="772760"/>
          </a:xfrm>
          <a:prstGeom prst="rect">
            <a:avLst/>
          </a:prstGeom>
          <a:noFill/>
        </p:spPr>
        <p:txBody>
          <a:bodyPr wrap="none" lIns="175761" tIns="140609" rIns="175761" bIns="140609" rtlCol="0">
            <a:spAutoFit/>
          </a:bodyPr>
          <a:lstStyle/>
          <a:p>
            <a:pPr algn="ctr" defTabSz="896354">
              <a:lnSpc>
                <a:spcPct val="90000"/>
              </a:lnSpc>
              <a:spcAft>
                <a:spcPts val="192"/>
              </a:spcAft>
              <a:defRPr/>
            </a:pPr>
            <a:r>
              <a:rPr lang="en-US" sz="1765" kern="0" dirty="0">
                <a:solidFill>
                  <a:schemeClr val="bg1"/>
                </a:solidFill>
              </a:rPr>
              <a:t>Azure Resources </a:t>
            </a:r>
            <a:br>
              <a:rPr lang="en-US" sz="1765" kern="0" dirty="0">
                <a:solidFill>
                  <a:schemeClr val="bg1"/>
                </a:solidFill>
              </a:rPr>
            </a:br>
            <a:endParaRPr lang="en-US" sz="1765" kern="0" dirty="0">
              <a:solidFill>
                <a:schemeClr val="bg1"/>
              </a:solidFill>
            </a:endParaRPr>
          </a:p>
        </p:txBody>
      </p:sp>
      <p:grpSp>
        <p:nvGrpSpPr>
          <p:cNvPr id="140" name="Group 139">
            <a:extLst>
              <a:ext uri="{FF2B5EF4-FFF2-40B4-BE49-F238E27FC236}">
                <a16:creationId xmlns:a16="http://schemas.microsoft.com/office/drawing/2014/main" id="{565758C0-4B7F-47D4-A78A-DD7D8E82C866}"/>
              </a:ext>
            </a:extLst>
          </p:cNvPr>
          <p:cNvGrpSpPr/>
          <p:nvPr/>
        </p:nvGrpSpPr>
        <p:grpSpPr>
          <a:xfrm>
            <a:off x="7672648" y="2536937"/>
            <a:ext cx="2686195" cy="2234324"/>
            <a:chOff x="7998579" y="-231500"/>
            <a:chExt cx="1726175" cy="1618378"/>
          </a:xfrm>
        </p:grpSpPr>
        <p:sp>
          <p:nvSpPr>
            <p:cNvPr id="141" name="Oval 140">
              <a:extLst>
                <a:ext uri="{FF2B5EF4-FFF2-40B4-BE49-F238E27FC236}">
                  <a16:creationId xmlns:a16="http://schemas.microsoft.com/office/drawing/2014/main" id="{13D539DF-FECC-4677-9736-04DBCF49588A}"/>
                </a:ext>
              </a:extLst>
            </p:cNvPr>
            <p:cNvSpPr/>
            <p:nvPr/>
          </p:nvSpPr>
          <p:spPr bwMode="auto">
            <a:xfrm>
              <a:off x="7998579" y="223616"/>
              <a:ext cx="658520" cy="658521"/>
            </a:xfrm>
            <a:prstGeom prst="ellipse">
              <a:avLst/>
            </a:prstGeom>
            <a:solidFill>
              <a:srgbClr val="5F5F5F"/>
            </a:solidFill>
            <a:ln w="28575"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a:solidFill>
                  <a:srgbClr val="5F5F5F"/>
                </a:solidFill>
                <a:latin typeface="Segoe UI"/>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306BCA90-4B82-4D6C-8478-2FD1740D296A}"/>
                </a:ext>
              </a:extLst>
            </p:cNvPr>
            <p:cNvCxnSpPr>
              <a:stCxn id="141" idx="6"/>
              <a:endCxn id="157" idx="3"/>
            </p:cNvCxnSpPr>
            <p:nvPr/>
          </p:nvCxnSpPr>
          <p:spPr>
            <a:xfrm flipV="1">
              <a:off x="8657099" y="205323"/>
              <a:ext cx="322524" cy="347553"/>
            </a:xfrm>
            <a:prstGeom prst="line">
              <a:avLst/>
            </a:prstGeom>
            <a:noFill/>
            <a:ln w="28575" cap="flat" cmpd="sng" algn="ctr">
              <a:solidFill>
                <a:srgbClr val="292929"/>
              </a:solidFill>
              <a:prstDash val="solid"/>
              <a:headEnd type="none"/>
              <a:tailEnd type="none"/>
            </a:ln>
            <a:effectLst/>
          </p:spPr>
        </p:cxnSp>
        <p:cxnSp>
          <p:nvCxnSpPr>
            <p:cNvPr id="143" name="Straight Connector 142">
              <a:extLst>
                <a:ext uri="{FF2B5EF4-FFF2-40B4-BE49-F238E27FC236}">
                  <a16:creationId xmlns:a16="http://schemas.microsoft.com/office/drawing/2014/main" id="{470CD8D1-27C1-462B-9642-E3C3A9FA0469}"/>
                </a:ext>
              </a:extLst>
            </p:cNvPr>
            <p:cNvCxnSpPr>
              <a:stCxn id="141" idx="6"/>
              <a:endCxn id="159" idx="1"/>
            </p:cNvCxnSpPr>
            <p:nvPr/>
          </p:nvCxnSpPr>
          <p:spPr>
            <a:xfrm>
              <a:off x="8657099" y="552877"/>
              <a:ext cx="319632" cy="373702"/>
            </a:xfrm>
            <a:prstGeom prst="line">
              <a:avLst/>
            </a:prstGeom>
            <a:noFill/>
            <a:ln w="28575" cap="flat" cmpd="sng" algn="ctr">
              <a:solidFill>
                <a:srgbClr val="292929"/>
              </a:solidFill>
              <a:prstDash val="solid"/>
              <a:headEnd type="none"/>
              <a:tailEnd type="none"/>
            </a:ln>
            <a:effectLst/>
          </p:spPr>
        </p:cxnSp>
        <p:cxnSp>
          <p:nvCxnSpPr>
            <p:cNvPr id="144" name="Straight Connector 143">
              <a:extLst>
                <a:ext uri="{FF2B5EF4-FFF2-40B4-BE49-F238E27FC236}">
                  <a16:creationId xmlns:a16="http://schemas.microsoft.com/office/drawing/2014/main" id="{A54C7EF1-BD10-438C-B589-A49F97EC9410}"/>
                </a:ext>
              </a:extLst>
            </p:cNvPr>
            <p:cNvCxnSpPr>
              <a:stCxn id="141" idx="6"/>
              <a:endCxn id="158" idx="2"/>
            </p:cNvCxnSpPr>
            <p:nvPr/>
          </p:nvCxnSpPr>
          <p:spPr>
            <a:xfrm flipV="1">
              <a:off x="8657099" y="546202"/>
              <a:ext cx="279708" cy="6675"/>
            </a:xfrm>
            <a:prstGeom prst="line">
              <a:avLst/>
            </a:prstGeom>
            <a:noFill/>
            <a:ln w="28575" cap="flat" cmpd="sng" algn="ctr">
              <a:solidFill>
                <a:srgbClr val="292929"/>
              </a:solidFill>
              <a:prstDash val="solid"/>
              <a:headEnd type="none"/>
              <a:tailEnd type="none"/>
            </a:ln>
            <a:effectLst/>
          </p:spPr>
        </p:cxnSp>
        <p:cxnSp>
          <p:nvCxnSpPr>
            <p:cNvPr id="145" name="Straight Connector 144">
              <a:extLst>
                <a:ext uri="{FF2B5EF4-FFF2-40B4-BE49-F238E27FC236}">
                  <a16:creationId xmlns:a16="http://schemas.microsoft.com/office/drawing/2014/main" id="{DB150BFB-2883-43B7-8D65-5483F7E99B66}"/>
                </a:ext>
              </a:extLst>
            </p:cNvPr>
            <p:cNvCxnSpPr>
              <a:endCxn id="151" idx="2"/>
            </p:cNvCxnSpPr>
            <p:nvPr/>
          </p:nvCxnSpPr>
          <p:spPr>
            <a:xfrm flipV="1">
              <a:off x="9236260" y="-117200"/>
              <a:ext cx="259894" cy="218965"/>
            </a:xfrm>
            <a:prstGeom prst="line">
              <a:avLst/>
            </a:prstGeom>
            <a:noFill/>
            <a:ln w="28575" cap="flat" cmpd="sng" algn="ctr">
              <a:solidFill>
                <a:srgbClr val="292929"/>
              </a:solidFill>
              <a:prstDash val="solid"/>
              <a:headEnd type="none"/>
              <a:tailEnd type="none"/>
            </a:ln>
            <a:effectLst/>
          </p:spPr>
        </p:cxnSp>
        <p:cxnSp>
          <p:nvCxnSpPr>
            <p:cNvPr id="146" name="Straight Connector 145">
              <a:extLst>
                <a:ext uri="{FF2B5EF4-FFF2-40B4-BE49-F238E27FC236}">
                  <a16:creationId xmlns:a16="http://schemas.microsoft.com/office/drawing/2014/main" id="{358C12E0-10F1-4F90-8AD3-E93CC50C9962}"/>
                </a:ext>
              </a:extLst>
            </p:cNvPr>
            <p:cNvCxnSpPr>
              <a:stCxn id="157" idx="6"/>
              <a:endCxn id="152" idx="2"/>
            </p:cNvCxnSpPr>
            <p:nvPr/>
          </p:nvCxnSpPr>
          <p:spPr>
            <a:xfrm>
              <a:off x="9228947" y="102050"/>
              <a:ext cx="263790" cy="87128"/>
            </a:xfrm>
            <a:prstGeom prst="line">
              <a:avLst/>
            </a:prstGeom>
            <a:noFill/>
            <a:ln w="28575" cap="flat" cmpd="sng" algn="ctr">
              <a:solidFill>
                <a:srgbClr val="292929"/>
              </a:solidFill>
              <a:prstDash val="solid"/>
              <a:headEnd type="none"/>
              <a:tailEnd type="none"/>
            </a:ln>
            <a:effectLst/>
          </p:spPr>
        </p:cxnSp>
        <p:cxnSp>
          <p:nvCxnSpPr>
            <p:cNvPr id="147" name="Straight Connector 146">
              <a:extLst>
                <a:ext uri="{FF2B5EF4-FFF2-40B4-BE49-F238E27FC236}">
                  <a16:creationId xmlns:a16="http://schemas.microsoft.com/office/drawing/2014/main" id="{8884931E-7BF5-4BF9-AE67-4373F5124B03}"/>
                </a:ext>
              </a:extLst>
            </p:cNvPr>
            <p:cNvCxnSpPr>
              <a:stCxn id="158" idx="6"/>
              <a:endCxn id="153" idx="2"/>
            </p:cNvCxnSpPr>
            <p:nvPr/>
          </p:nvCxnSpPr>
          <p:spPr>
            <a:xfrm flipV="1">
              <a:off x="9228908" y="441661"/>
              <a:ext cx="263829" cy="104541"/>
            </a:xfrm>
            <a:prstGeom prst="line">
              <a:avLst/>
            </a:prstGeom>
            <a:noFill/>
            <a:ln w="28575" cap="flat" cmpd="sng" algn="ctr">
              <a:solidFill>
                <a:srgbClr val="292929"/>
              </a:solidFill>
              <a:prstDash val="solid"/>
              <a:headEnd type="none"/>
              <a:tailEnd type="none"/>
            </a:ln>
            <a:effectLst/>
          </p:spPr>
        </p:cxnSp>
        <p:cxnSp>
          <p:nvCxnSpPr>
            <p:cNvPr id="148" name="Straight Connector 147">
              <a:extLst>
                <a:ext uri="{FF2B5EF4-FFF2-40B4-BE49-F238E27FC236}">
                  <a16:creationId xmlns:a16="http://schemas.microsoft.com/office/drawing/2014/main" id="{DABC8CAF-9D4D-4790-AC0A-F97E35AB3854}"/>
                </a:ext>
              </a:extLst>
            </p:cNvPr>
            <p:cNvCxnSpPr>
              <a:stCxn id="158" idx="6"/>
              <a:endCxn id="154" idx="2"/>
            </p:cNvCxnSpPr>
            <p:nvPr/>
          </p:nvCxnSpPr>
          <p:spPr>
            <a:xfrm>
              <a:off x="9228908" y="546202"/>
              <a:ext cx="255801" cy="164424"/>
            </a:xfrm>
            <a:prstGeom prst="line">
              <a:avLst/>
            </a:prstGeom>
            <a:noFill/>
            <a:ln w="28575" cap="flat" cmpd="sng" algn="ctr">
              <a:solidFill>
                <a:srgbClr val="292929"/>
              </a:solidFill>
              <a:prstDash val="solid"/>
              <a:headEnd type="none"/>
              <a:tailEnd type="none"/>
            </a:ln>
            <a:effectLst/>
          </p:spPr>
        </p:cxnSp>
        <p:cxnSp>
          <p:nvCxnSpPr>
            <p:cNvPr id="149" name="Straight Connector 148">
              <a:extLst>
                <a:ext uri="{FF2B5EF4-FFF2-40B4-BE49-F238E27FC236}">
                  <a16:creationId xmlns:a16="http://schemas.microsoft.com/office/drawing/2014/main" id="{9390754E-FFC4-4E8A-B125-5F5B64B9067E}"/>
                </a:ext>
              </a:extLst>
            </p:cNvPr>
            <p:cNvCxnSpPr>
              <a:stCxn id="159" idx="6"/>
              <a:endCxn id="156" idx="1"/>
            </p:cNvCxnSpPr>
            <p:nvPr/>
          </p:nvCxnSpPr>
          <p:spPr>
            <a:xfrm>
              <a:off x="9226054" y="1029853"/>
              <a:ext cx="298968" cy="161903"/>
            </a:xfrm>
            <a:prstGeom prst="line">
              <a:avLst/>
            </a:prstGeom>
            <a:noFill/>
            <a:ln w="28575" cap="flat" cmpd="sng" algn="ctr">
              <a:solidFill>
                <a:srgbClr val="292929"/>
              </a:solidFill>
              <a:prstDash val="solid"/>
              <a:headEnd type="none"/>
              <a:tailEnd type="none"/>
            </a:ln>
            <a:effectLst/>
          </p:spPr>
        </p:cxnSp>
        <p:cxnSp>
          <p:nvCxnSpPr>
            <p:cNvPr id="150" name="Straight Connector 149">
              <a:extLst>
                <a:ext uri="{FF2B5EF4-FFF2-40B4-BE49-F238E27FC236}">
                  <a16:creationId xmlns:a16="http://schemas.microsoft.com/office/drawing/2014/main" id="{B9E7A513-BEBC-42DD-ABDD-FD787DD72CC5}"/>
                </a:ext>
              </a:extLst>
            </p:cNvPr>
            <p:cNvCxnSpPr>
              <a:stCxn id="159" idx="6"/>
              <a:endCxn id="155" idx="2"/>
            </p:cNvCxnSpPr>
            <p:nvPr/>
          </p:nvCxnSpPr>
          <p:spPr>
            <a:xfrm flipV="1">
              <a:off x="9226054" y="968724"/>
              <a:ext cx="266683" cy="61129"/>
            </a:xfrm>
            <a:prstGeom prst="line">
              <a:avLst/>
            </a:prstGeom>
            <a:noFill/>
            <a:ln w="28575" cap="flat" cmpd="sng" algn="ctr">
              <a:solidFill>
                <a:srgbClr val="292929"/>
              </a:solidFill>
              <a:prstDash val="solid"/>
              <a:headEnd type="none"/>
              <a:tailEnd type="none"/>
            </a:ln>
            <a:effectLst/>
          </p:spPr>
        </p:cxnSp>
        <p:sp>
          <p:nvSpPr>
            <p:cNvPr id="151" name="Oval 150">
              <a:extLst>
                <a:ext uri="{FF2B5EF4-FFF2-40B4-BE49-F238E27FC236}">
                  <a16:creationId xmlns:a16="http://schemas.microsoft.com/office/drawing/2014/main" id="{5A965B01-2334-4CD7-B343-D0CFC6119907}"/>
                </a:ext>
              </a:extLst>
            </p:cNvPr>
            <p:cNvSpPr/>
            <p:nvPr/>
          </p:nvSpPr>
          <p:spPr bwMode="auto">
            <a:xfrm>
              <a:off x="9496154" y="-231500"/>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EED1B83B-3AB0-430B-AFAB-7026BB189E5A}"/>
                </a:ext>
              </a:extLst>
            </p:cNvPr>
            <p:cNvSpPr/>
            <p:nvPr/>
          </p:nvSpPr>
          <p:spPr bwMode="auto">
            <a:xfrm>
              <a:off x="9492737" y="748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E95751B-C024-43D7-A141-C46EEBB8AF06}"/>
                </a:ext>
              </a:extLst>
            </p:cNvPr>
            <p:cNvSpPr/>
            <p:nvPr/>
          </p:nvSpPr>
          <p:spPr bwMode="auto">
            <a:xfrm>
              <a:off x="9492737" y="327361"/>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E631F847-F2C2-46E7-8B2A-73AEC28ADF9B}"/>
                </a:ext>
              </a:extLst>
            </p:cNvPr>
            <p:cNvSpPr/>
            <p:nvPr/>
          </p:nvSpPr>
          <p:spPr bwMode="auto">
            <a:xfrm>
              <a:off x="9484709" y="596326"/>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A3A4D733-06FC-4C29-9B99-8FF3EB53CF90}"/>
                </a:ext>
              </a:extLst>
            </p:cNvPr>
            <p:cNvSpPr/>
            <p:nvPr/>
          </p:nvSpPr>
          <p:spPr bwMode="auto">
            <a:xfrm>
              <a:off x="9492737" y="854424"/>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410B318F-8A44-45F6-81A7-6E71247E42CB}"/>
                </a:ext>
              </a:extLst>
            </p:cNvPr>
            <p:cNvSpPr/>
            <p:nvPr/>
          </p:nvSpPr>
          <p:spPr bwMode="auto">
            <a:xfrm>
              <a:off x="9491544" y="11582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2145E6D1-2309-4904-AECE-D5096857F4ED}"/>
                </a:ext>
              </a:extLst>
            </p:cNvPr>
            <p:cNvSpPr/>
            <p:nvPr/>
          </p:nvSpPr>
          <p:spPr bwMode="auto">
            <a:xfrm>
              <a:off x="8936846" y="-4400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a:solidFill>
                  <a:srgbClr val="5F5F5F"/>
                </a:solidFill>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D9379440-AF9A-4702-A8FD-44F0A896F899}"/>
                </a:ext>
              </a:extLst>
            </p:cNvPr>
            <p:cNvSpPr/>
            <p:nvPr/>
          </p:nvSpPr>
          <p:spPr bwMode="auto">
            <a:xfrm>
              <a:off x="8936807" y="40015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2E622005-CA1E-4107-AFBC-722471C2DAB4}"/>
                </a:ext>
              </a:extLst>
            </p:cNvPr>
            <p:cNvSpPr/>
            <p:nvPr/>
          </p:nvSpPr>
          <p:spPr bwMode="auto">
            <a:xfrm>
              <a:off x="8933953" y="883802"/>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a:lnSpc>
                  <a:spcPct val="90000"/>
                </a:lnSpc>
                <a:defRPr/>
              </a:pPr>
              <a:endParaRPr lang="en-US" sz="2307" kern="0" dirty="0" err="1">
                <a:solidFill>
                  <a:srgbClr val="5F5F5F"/>
                </a:solidFill>
                <a:latin typeface="Segoe UI"/>
                <a:ea typeface="Segoe UI" pitchFamily="34" charset="0"/>
                <a:cs typeface="Segoe UI" pitchFamily="34" charset="0"/>
              </a:endParaRPr>
            </a:p>
          </p:txBody>
        </p:sp>
      </p:grpSp>
      <p:grpSp>
        <p:nvGrpSpPr>
          <p:cNvPr id="3" name="Group 2"/>
          <p:cNvGrpSpPr/>
          <p:nvPr/>
        </p:nvGrpSpPr>
        <p:grpSpPr>
          <a:xfrm>
            <a:off x="1043346" y="5792070"/>
            <a:ext cx="4035468" cy="716682"/>
            <a:chOff x="1237848" y="5807048"/>
            <a:chExt cx="4116388" cy="731053"/>
          </a:xfrm>
        </p:grpSpPr>
        <p:pic>
          <p:nvPicPr>
            <p:cNvPr id="5" name="Picture 4">
              <a:extLst>
                <a:ext uri="{FF2B5EF4-FFF2-40B4-BE49-F238E27FC236}">
                  <a16:creationId xmlns:a16="http://schemas.microsoft.com/office/drawing/2014/main" id="{1AAA9BF2-BD69-47DD-9224-583A1F8C63B7}"/>
                </a:ext>
              </a:extLst>
            </p:cNvPr>
            <p:cNvPicPr>
              <a:picLocks noChangeAspect="1"/>
            </p:cNvPicPr>
            <p:nvPr/>
          </p:nvPicPr>
          <p:blipFill>
            <a:blip r:embed="rId4"/>
            <a:stretch>
              <a:fillRect/>
            </a:stretch>
          </p:blipFill>
          <p:spPr>
            <a:xfrm>
              <a:off x="1237848" y="5807048"/>
              <a:ext cx="731053" cy="731053"/>
            </a:xfrm>
            <a:prstGeom prst="rect">
              <a:avLst/>
            </a:prstGeom>
          </p:spPr>
        </p:pic>
        <p:sp>
          <p:nvSpPr>
            <p:cNvPr id="160" name="TextBox 159">
              <a:extLst>
                <a:ext uri="{FF2B5EF4-FFF2-40B4-BE49-F238E27FC236}">
                  <a16:creationId xmlns:a16="http://schemas.microsoft.com/office/drawing/2014/main" id="{9B86BFDF-2753-4959-B680-17A9D4786FD0}"/>
                </a:ext>
              </a:extLst>
            </p:cNvPr>
            <p:cNvSpPr txBox="1"/>
            <p:nvPr/>
          </p:nvSpPr>
          <p:spPr>
            <a:xfrm>
              <a:off x="1968901" y="5861546"/>
              <a:ext cx="3385335" cy="622056"/>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2353" kern="0" dirty="0">
                  <a:solidFill>
                    <a:srgbClr val="5F5F5F"/>
                  </a:solidFill>
                </a:rPr>
                <a:t>Azure Active Directory</a:t>
              </a:r>
            </a:p>
          </p:txBody>
        </p:sp>
      </p:grpSp>
      <p:cxnSp>
        <p:nvCxnSpPr>
          <p:cNvPr id="162" name="Straight Arrow Connector 161">
            <a:extLst>
              <a:ext uri="{FF2B5EF4-FFF2-40B4-BE49-F238E27FC236}">
                <a16:creationId xmlns:a16="http://schemas.microsoft.com/office/drawing/2014/main" id="{891CF1BB-CEF3-4980-97FA-530E03BE980D}"/>
              </a:ext>
            </a:extLst>
          </p:cNvPr>
          <p:cNvCxnSpPr/>
          <p:nvPr/>
        </p:nvCxnSpPr>
        <p:spPr>
          <a:xfrm flipH="1">
            <a:off x="4446562" y="3646585"/>
            <a:ext cx="2724624" cy="0"/>
          </a:xfrm>
          <a:prstGeom prst="straightConnector1">
            <a:avLst/>
          </a:prstGeom>
          <a:noFill/>
          <a:ln w="76200" cap="flat" cmpd="sng" algn="ctr">
            <a:solidFill>
              <a:srgbClr val="292929"/>
            </a:solidFill>
            <a:prstDash val="solid"/>
            <a:headEnd type="none"/>
            <a:tailEnd type="triangle"/>
          </a:ln>
          <a:effectLst/>
        </p:spPr>
      </p:cxnSp>
      <p:sp>
        <p:nvSpPr>
          <p:cNvPr id="163" name="TextBox 162">
            <a:extLst>
              <a:ext uri="{FF2B5EF4-FFF2-40B4-BE49-F238E27FC236}">
                <a16:creationId xmlns:a16="http://schemas.microsoft.com/office/drawing/2014/main" id="{FBFD1D17-67BD-4265-A437-F686E13BA963}"/>
              </a:ext>
            </a:extLst>
          </p:cNvPr>
          <p:cNvSpPr txBox="1"/>
          <p:nvPr/>
        </p:nvSpPr>
        <p:spPr>
          <a:xfrm>
            <a:off x="4778745" y="2536937"/>
            <a:ext cx="2139802" cy="858403"/>
          </a:xfrm>
          <a:prstGeom prst="rect">
            <a:avLst/>
          </a:prstGeom>
          <a:noFill/>
        </p:spPr>
        <p:txBody>
          <a:bodyPr wrap="none" lIns="179285" tIns="143428" rIns="179285" bIns="143428" rtlCol="0">
            <a:spAutoFit/>
          </a:bodyPr>
          <a:lstStyle/>
          <a:p>
            <a:pPr defTabSz="914367">
              <a:lnSpc>
                <a:spcPct val="90000"/>
              </a:lnSpc>
              <a:spcAft>
                <a:spcPts val="196"/>
              </a:spcAft>
              <a:defRPr/>
            </a:pPr>
            <a:r>
              <a:rPr lang="en-US" sz="1961" kern="0" dirty="0">
                <a:solidFill>
                  <a:srgbClr val="5F5F5F"/>
                </a:solidFill>
              </a:rPr>
              <a:t>Authentication</a:t>
            </a:r>
          </a:p>
          <a:p>
            <a:pPr defTabSz="914367">
              <a:lnSpc>
                <a:spcPct val="90000"/>
              </a:lnSpc>
              <a:spcAft>
                <a:spcPts val="196"/>
              </a:spcAft>
              <a:defRPr/>
            </a:pPr>
            <a:r>
              <a:rPr lang="en-US" sz="1961" kern="0" dirty="0">
                <a:solidFill>
                  <a:srgbClr val="5F5F5F"/>
                </a:solidFill>
              </a:rPr>
              <a:t>&amp; Authorization</a:t>
            </a:r>
          </a:p>
        </p:txBody>
      </p:sp>
      <p:cxnSp>
        <p:nvCxnSpPr>
          <p:cNvPr id="164" name="Straight Connector 163">
            <a:extLst>
              <a:ext uri="{FF2B5EF4-FFF2-40B4-BE49-F238E27FC236}">
                <a16:creationId xmlns:a16="http://schemas.microsoft.com/office/drawing/2014/main" id="{1312F5CD-3F5D-4CE7-88B1-D6C5449FA544}"/>
              </a:ext>
            </a:extLst>
          </p:cNvPr>
          <p:cNvCxnSpPr/>
          <p:nvPr/>
        </p:nvCxnSpPr>
        <p:spPr bwMode="auto">
          <a:xfrm>
            <a:off x="9761306" y="2615520"/>
            <a:ext cx="36628" cy="2417280"/>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82A3AD29-83FE-421D-90CB-9856D8571CA8}"/>
              </a:ext>
            </a:extLst>
          </p:cNvPr>
          <p:cNvCxnSpPr/>
          <p:nvPr/>
        </p:nvCxnSpPr>
        <p:spPr bwMode="auto">
          <a:xfrm>
            <a:off x="8865232" y="2615520"/>
            <a:ext cx="32104" cy="2429564"/>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sp>
        <p:nvSpPr>
          <p:cNvPr id="166" name="TextBox 165">
            <a:extLst>
              <a:ext uri="{FF2B5EF4-FFF2-40B4-BE49-F238E27FC236}">
                <a16:creationId xmlns:a16="http://schemas.microsoft.com/office/drawing/2014/main" id="{E679FFC8-22BB-4138-92DB-CB859C656E47}"/>
              </a:ext>
            </a:extLst>
          </p:cNvPr>
          <p:cNvSpPr txBox="1"/>
          <p:nvPr/>
        </p:nvSpPr>
        <p:spPr>
          <a:xfrm>
            <a:off x="7647270" y="4725514"/>
            <a:ext cx="1321422" cy="474051"/>
          </a:xfrm>
          <a:prstGeom prst="rect">
            <a:avLst/>
          </a:prstGeom>
          <a:noFill/>
        </p:spPr>
        <p:txBody>
          <a:bodyPr wrap="none" lIns="175761" tIns="140609" rIns="175761" bIns="140609" rtlCol="0">
            <a:spAutoFit/>
          </a:bodyPr>
          <a:lstStyle/>
          <a:p>
            <a:pPr algn="ctr" defTabSz="896354">
              <a:lnSpc>
                <a:spcPct val="90000"/>
              </a:lnSpc>
              <a:spcAft>
                <a:spcPts val="192"/>
              </a:spcAft>
              <a:defRPr/>
            </a:pPr>
            <a:r>
              <a:rPr lang="en-US" sz="1372" kern="0" dirty="0">
                <a:solidFill>
                  <a:schemeClr val="bg1"/>
                </a:solidFill>
              </a:rPr>
              <a:t>Subscription</a:t>
            </a:r>
          </a:p>
        </p:txBody>
      </p:sp>
      <p:sp>
        <p:nvSpPr>
          <p:cNvPr id="167" name="TextBox 166">
            <a:extLst>
              <a:ext uri="{FF2B5EF4-FFF2-40B4-BE49-F238E27FC236}">
                <a16:creationId xmlns:a16="http://schemas.microsoft.com/office/drawing/2014/main" id="{6EFC890F-515D-4C93-80D5-F2A5FC77B9B1}"/>
              </a:ext>
            </a:extLst>
          </p:cNvPr>
          <p:cNvSpPr txBox="1"/>
          <p:nvPr/>
        </p:nvSpPr>
        <p:spPr>
          <a:xfrm>
            <a:off x="8803421" y="4730966"/>
            <a:ext cx="1144393" cy="689282"/>
          </a:xfrm>
          <a:prstGeom prst="rect">
            <a:avLst/>
          </a:prstGeom>
          <a:noFill/>
        </p:spPr>
        <p:txBody>
          <a:bodyPr wrap="square" lIns="175761" tIns="140609" rIns="175761" bIns="140609" rtlCol="0">
            <a:spAutoFit/>
          </a:bodyPr>
          <a:lstStyle/>
          <a:p>
            <a:pPr algn="ctr" defTabSz="896354">
              <a:lnSpc>
                <a:spcPct val="90000"/>
              </a:lnSpc>
              <a:spcAft>
                <a:spcPts val="192"/>
              </a:spcAft>
              <a:defRPr/>
            </a:pPr>
            <a:r>
              <a:rPr lang="en-US" sz="1372" kern="0" dirty="0">
                <a:solidFill>
                  <a:schemeClr val="bg1"/>
                </a:solidFill>
              </a:rPr>
              <a:t>Resource </a:t>
            </a:r>
          </a:p>
          <a:p>
            <a:pPr algn="ctr" defTabSz="896354">
              <a:lnSpc>
                <a:spcPct val="90000"/>
              </a:lnSpc>
              <a:spcAft>
                <a:spcPts val="192"/>
              </a:spcAft>
              <a:defRPr/>
            </a:pPr>
            <a:r>
              <a:rPr lang="en-US" sz="1372" kern="0" dirty="0">
                <a:solidFill>
                  <a:schemeClr val="bg1"/>
                </a:solidFill>
              </a:rPr>
              <a:t>Groups</a:t>
            </a:r>
          </a:p>
        </p:txBody>
      </p:sp>
      <p:sp>
        <p:nvSpPr>
          <p:cNvPr id="168" name="TextBox 167">
            <a:extLst>
              <a:ext uri="{FF2B5EF4-FFF2-40B4-BE49-F238E27FC236}">
                <a16:creationId xmlns:a16="http://schemas.microsoft.com/office/drawing/2014/main" id="{36F9AF3F-4B3B-4993-9770-C23AFEBB4290}"/>
              </a:ext>
            </a:extLst>
          </p:cNvPr>
          <p:cNvSpPr txBox="1"/>
          <p:nvPr/>
        </p:nvSpPr>
        <p:spPr>
          <a:xfrm>
            <a:off x="9670267" y="4725513"/>
            <a:ext cx="1144393" cy="474051"/>
          </a:xfrm>
          <a:prstGeom prst="rect">
            <a:avLst/>
          </a:prstGeom>
          <a:noFill/>
        </p:spPr>
        <p:txBody>
          <a:bodyPr wrap="square" lIns="175761" tIns="140609" rIns="175761" bIns="140609" rtlCol="0">
            <a:spAutoFit/>
          </a:bodyPr>
          <a:lstStyle/>
          <a:p>
            <a:pPr algn="ctr" defTabSz="896354">
              <a:lnSpc>
                <a:spcPct val="90000"/>
              </a:lnSpc>
              <a:spcAft>
                <a:spcPts val="192"/>
              </a:spcAft>
              <a:defRPr/>
            </a:pPr>
            <a:r>
              <a:rPr lang="en-US" sz="1372" kern="0" dirty="0">
                <a:solidFill>
                  <a:schemeClr val="bg1"/>
                </a:solidFill>
              </a:rPr>
              <a:t>Resources</a:t>
            </a:r>
          </a:p>
        </p:txBody>
      </p:sp>
      <p:grpSp>
        <p:nvGrpSpPr>
          <p:cNvPr id="4" name="Group 3"/>
          <p:cNvGrpSpPr/>
          <p:nvPr/>
        </p:nvGrpSpPr>
        <p:grpSpPr>
          <a:xfrm>
            <a:off x="7306907" y="5710348"/>
            <a:ext cx="3644728" cy="880127"/>
            <a:chOff x="7826499" y="5723687"/>
            <a:chExt cx="3717812" cy="897775"/>
          </a:xfrm>
        </p:grpSpPr>
        <p:sp>
          <p:nvSpPr>
            <p:cNvPr id="161" name="TextBox 160">
              <a:extLst>
                <a:ext uri="{FF2B5EF4-FFF2-40B4-BE49-F238E27FC236}">
                  <a16:creationId xmlns:a16="http://schemas.microsoft.com/office/drawing/2014/main" id="{F2E2C9D7-A23F-4A26-8F31-CDDF52C6081F}"/>
                </a:ext>
              </a:extLst>
            </p:cNvPr>
            <p:cNvSpPr txBox="1"/>
            <p:nvPr/>
          </p:nvSpPr>
          <p:spPr>
            <a:xfrm>
              <a:off x="8625449" y="5861546"/>
              <a:ext cx="2918862" cy="622056"/>
            </a:xfrm>
            <a:prstGeom prst="rect">
              <a:avLst/>
            </a:prstGeom>
            <a:noFill/>
          </p:spPr>
          <p:txBody>
            <a:bodyPr wrap="none" lIns="175761" tIns="140609" rIns="175761" bIns="140609" rtlCol="0">
              <a:spAutoFit/>
            </a:bodyPr>
            <a:lstStyle/>
            <a:p>
              <a:pPr defTabSz="896354">
                <a:lnSpc>
                  <a:spcPct val="90000"/>
                </a:lnSpc>
                <a:spcAft>
                  <a:spcPts val="576"/>
                </a:spcAft>
                <a:defRPr/>
              </a:pPr>
              <a:r>
                <a:rPr lang="en-US" sz="2353" kern="0" dirty="0">
                  <a:solidFill>
                    <a:srgbClr val="5F5F5F"/>
                  </a:solidFill>
                </a:rPr>
                <a:t>Azure Subscription</a:t>
              </a:r>
            </a:p>
          </p:txBody>
        </p:sp>
        <p:pic>
          <p:nvPicPr>
            <p:cNvPr id="170" name="Picture 169">
              <a:extLst>
                <a:ext uri="{FF2B5EF4-FFF2-40B4-BE49-F238E27FC236}">
                  <a16:creationId xmlns:a16="http://schemas.microsoft.com/office/drawing/2014/main" id="{5F308354-0868-4564-AC3A-3F4B99C1EF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6499" y="5723687"/>
              <a:ext cx="897775" cy="897775"/>
            </a:xfrm>
            <a:prstGeom prst="rect">
              <a:avLst/>
            </a:prstGeom>
          </p:spPr>
        </p:pic>
      </p:grpSp>
    </p:spTree>
    <p:extLst>
      <p:ext uri="{BB962C8B-B14F-4D97-AF65-F5344CB8AC3E}">
        <p14:creationId xmlns:p14="http://schemas.microsoft.com/office/powerpoint/2010/main" val="234258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bwMode="auto">
          <a:xfrm>
            <a:off x="1" y="1486746"/>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noAutofit/>
          </a:bodyPr>
          <a:lstStyle/>
          <a:p>
            <a:r>
              <a:rPr lang="en-US" sz="3921" dirty="0"/>
              <a:t> Azure Resource Manager (ARM)</a:t>
            </a:r>
          </a:p>
        </p:txBody>
      </p:sp>
      <p:sp>
        <p:nvSpPr>
          <p:cNvPr id="3" name="Subtitle 2"/>
          <p:cNvSpPr>
            <a:spLocks noGrp="1"/>
          </p:cNvSpPr>
          <p:nvPr>
            <p:ph type="body" sz="quarter" idx="4294967295"/>
          </p:nvPr>
        </p:nvSpPr>
        <p:spPr>
          <a:xfrm>
            <a:off x="5683045" y="2042298"/>
            <a:ext cx="5636940" cy="3851870"/>
          </a:xfrm>
          <a:no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79285" tIns="143428" rIns="179285" bIns="143428" rtlCol="0" anchor="ctr">
            <a:noAutofit/>
          </a:bodyPr>
          <a:lstStyle/>
          <a:p>
            <a:pPr marL="0" indent="0">
              <a:lnSpc>
                <a:spcPct val="100000"/>
              </a:lnSpc>
              <a:spcBef>
                <a:spcPts val="0"/>
              </a:spcBef>
              <a:spcAft>
                <a:spcPts val="1765"/>
              </a:spcAft>
              <a:buNone/>
            </a:pPr>
            <a:r>
              <a:rPr lang="en-US" sz="1961" dirty="0">
                <a:solidFill>
                  <a:schemeClr val="tx1"/>
                </a:solidFill>
                <a:latin typeface="Segoe UI Semibold" panose="020B0702040204020203" pitchFamily="34" charset="0"/>
                <a:cs typeface="Segoe UI Semibold" panose="020B0702040204020203" pitchFamily="34" charset="0"/>
              </a:rPr>
              <a:t>Enable application management within Azure</a:t>
            </a:r>
          </a:p>
          <a:p>
            <a:pPr marL="0" indent="0">
              <a:lnSpc>
                <a:spcPct val="100000"/>
              </a:lnSpc>
              <a:spcBef>
                <a:spcPts val="0"/>
              </a:spcBef>
              <a:spcAft>
                <a:spcPts val="1765"/>
              </a:spcAft>
              <a:buNone/>
            </a:pPr>
            <a:r>
              <a:rPr lang="en-US" sz="1961" dirty="0">
                <a:solidFill>
                  <a:schemeClr val="tx1"/>
                </a:solidFill>
                <a:latin typeface="Segoe UI Semibold" panose="020B0702040204020203" pitchFamily="34" charset="0"/>
                <a:cs typeface="Segoe UI Semibold" panose="020B0702040204020203" pitchFamily="34" charset="0"/>
              </a:rPr>
              <a:t>Resource groups are containers that </a:t>
            </a:r>
            <a:br>
              <a:rPr lang="en-US" sz="1961" dirty="0">
                <a:solidFill>
                  <a:schemeClr val="tx1"/>
                </a:solidFill>
                <a:latin typeface="Segoe UI Semibold" panose="020B0702040204020203" pitchFamily="34" charset="0"/>
                <a:cs typeface="Segoe UI Semibold" panose="020B0702040204020203" pitchFamily="34" charset="0"/>
              </a:rPr>
            </a:br>
            <a:r>
              <a:rPr lang="en-US" sz="1961" dirty="0">
                <a:solidFill>
                  <a:schemeClr val="tx1"/>
                </a:solidFill>
                <a:latin typeface="Segoe UI Semibold" panose="020B0702040204020203" pitchFamily="34" charset="0"/>
                <a:cs typeface="Segoe UI Semibold" panose="020B0702040204020203" pitchFamily="34" charset="0"/>
              </a:rPr>
              <a:t>can contain multiple IaaS + PaaS resources</a:t>
            </a:r>
          </a:p>
          <a:p>
            <a:pPr marL="0" indent="0">
              <a:lnSpc>
                <a:spcPct val="100000"/>
              </a:lnSpc>
              <a:spcBef>
                <a:spcPts val="0"/>
              </a:spcBef>
              <a:spcAft>
                <a:spcPts val="1765"/>
              </a:spcAft>
              <a:buNone/>
            </a:pPr>
            <a:r>
              <a:rPr lang="en-US" sz="1961" dirty="0">
                <a:solidFill>
                  <a:schemeClr val="tx1"/>
                </a:solidFill>
                <a:latin typeface="Segoe UI Semibold" panose="020B0702040204020203" pitchFamily="34" charset="0"/>
                <a:cs typeface="Segoe UI Semibold" panose="020B0702040204020203" pitchFamily="34" charset="0"/>
              </a:rPr>
              <a:t>Templatize application deployment and configuration, supports DevOps</a:t>
            </a:r>
          </a:p>
          <a:p>
            <a:pPr marL="0" indent="0">
              <a:lnSpc>
                <a:spcPct val="100000"/>
              </a:lnSpc>
              <a:spcBef>
                <a:spcPts val="0"/>
              </a:spcBef>
              <a:spcAft>
                <a:spcPts val="1765"/>
              </a:spcAft>
              <a:buNone/>
            </a:pPr>
            <a:r>
              <a:rPr lang="en-US" sz="1961" dirty="0">
                <a:solidFill>
                  <a:schemeClr val="tx1"/>
                </a:solidFill>
                <a:latin typeface="Segoe UI Semibold" panose="020B0702040204020203" pitchFamily="34" charset="0"/>
                <a:cs typeface="Segoe UI Semibold" panose="020B0702040204020203" pitchFamily="34" charset="0"/>
              </a:rPr>
              <a:t>Governance and control with Role Based Access Control (RBAC), policies and resource locks</a:t>
            </a:r>
          </a:p>
        </p:txBody>
      </p:sp>
      <p:sp>
        <p:nvSpPr>
          <p:cNvPr id="6" name="AutoShape 3"/>
          <p:cNvSpPr>
            <a:spLocks noChangeAspect="1" noChangeArrowheads="1" noTextEdit="1"/>
          </p:cNvSpPr>
          <p:nvPr/>
        </p:nvSpPr>
        <p:spPr bwMode="auto">
          <a:xfrm>
            <a:off x="449800" y="1546529"/>
            <a:ext cx="4945949" cy="472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 name="Freeform 7"/>
          <p:cNvSpPr>
            <a:spLocks/>
          </p:cNvSpPr>
          <p:nvPr/>
        </p:nvSpPr>
        <p:spPr bwMode="auto">
          <a:xfrm>
            <a:off x="1391055" y="2471910"/>
            <a:ext cx="3060266"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 name="Freeform 8"/>
          <p:cNvSpPr>
            <a:spLocks/>
          </p:cNvSpPr>
          <p:nvPr/>
        </p:nvSpPr>
        <p:spPr bwMode="auto">
          <a:xfrm>
            <a:off x="2919600" y="2421117"/>
            <a:ext cx="126982"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1" name="Freeform 9"/>
          <p:cNvSpPr>
            <a:spLocks/>
          </p:cNvSpPr>
          <p:nvPr/>
        </p:nvSpPr>
        <p:spPr bwMode="auto">
          <a:xfrm>
            <a:off x="1397404" y="3487766"/>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2" name="Freeform 10"/>
          <p:cNvSpPr>
            <a:spLocks/>
          </p:cNvSpPr>
          <p:nvPr/>
        </p:nvSpPr>
        <p:spPr bwMode="auto">
          <a:xfrm>
            <a:off x="1006934" y="2271914"/>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3" name="Freeform 11"/>
          <p:cNvSpPr>
            <a:spLocks/>
          </p:cNvSpPr>
          <p:nvPr/>
        </p:nvSpPr>
        <p:spPr bwMode="auto">
          <a:xfrm>
            <a:off x="1006934" y="2271914"/>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4" name="Freeform 12"/>
          <p:cNvSpPr>
            <a:spLocks/>
          </p:cNvSpPr>
          <p:nvPr/>
        </p:nvSpPr>
        <p:spPr bwMode="auto">
          <a:xfrm>
            <a:off x="1165662" y="2444926"/>
            <a:ext cx="157140"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5" name="Freeform 13"/>
          <p:cNvSpPr>
            <a:spLocks/>
          </p:cNvSpPr>
          <p:nvPr/>
        </p:nvSpPr>
        <p:spPr bwMode="auto">
          <a:xfrm>
            <a:off x="1360896" y="2879840"/>
            <a:ext cx="777765"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6" name="Freeform 14"/>
          <p:cNvSpPr>
            <a:spLocks/>
          </p:cNvSpPr>
          <p:nvPr/>
        </p:nvSpPr>
        <p:spPr bwMode="auto">
          <a:xfrm>
            <a:off x="1670414" y="2587781"/>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7" name="Freeform 15"/>
          <p:cNvSpPr>
            <a:spLocks/>
          </p:cNvSpPr>
          <p:nvPr/>
        </p:nvSpPr>
        <p:spPr bwMode="auto">
          <a:xfrm>
            <a:off x="1405339" y="2297310"/>
            <a:ext cx="238092"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8" name="Freeform 16"/>
          <p:cNvSpPr>
            <a:spLocks/>
          </p:cNvSpPr>
          <p:nvPr/>
        </p:nvSpPr>
        <p:spPr bwMode="auto">
          <a:xfrm>
            <a:off x="1186296" y="2860792"/>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9" name="Freeform 17"/>
          <p:cNvSpPr>
            <a:spLocks/>
          </p:cNvSpPr>
          <p:nvPr/>
        </p:nvSpPr>
        <p:spPr bwMode="auto">
          <a:xfrm>
            <a:off x="1265660" y="2527465"/>
            <a:ext cx="404755"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0" name="Freeform 18"/>
          <p:cNvSpPr>
            <a:spLocks/>
          </p:cNvSpPr>
          <p:nvPr/>
        </p:nvSpPr>
        <p:spPr bwMode="auto">
          <a:xfrm>
            <a:off x="1560892" y="2390959"/>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1" name="Freeform 19"/>
          <p:cNvSpPr>
            <a:spLocks/>
          </p:cNvSpPr>
          <p:nvPr/>
        </p:nvSpPr>
        <p:spPr bwMode="auto">
          <a:xfrm>
            <a:off x="1864063" y="2736984"/>
            <a:ext cx="280947"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2" name="Freeform 20"/>
          <p:cNvSpPr>
            <a:spLocks/>
          </p:cNvSpPr>
          <p:nvPr/>
        </p:nvSpPr>
        <p:spPr bwMode="auto">
          <a:xfrm>
            <a:off x="1613273" y="3048092"/>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3" name="Freeform 21"/>
          <p:cNvSpPr>
            <a:spLocks/>
          </p:cNvSpPr>
          <p:nvPr/>
        </p:nvSpPr>
        <p:spPr bwMode="auto">
          <a:xfrm>
            <a:off x="1148201" y="2662384"/>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4" name="Freeform 22"/>
          <p:cNvSpPr>
            <a:spLocks/>
          </p:cNvSpPr>
          <p:nvPr/>
        </p:nvSpPr>
        <p:spPr bwMode="auto">
          <a:xfrm>
            <a:off x="3659270" y="2435403"/>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5" name="Freeform 23"/>
          <p:cNvSpPr>
            <a:spLocks/>
          </p:cNvSpPr>
          <p:nvPr/>
        </p:nvSpPr>
        <p:spPr bwMode="auto">
          <a:xfrm>
            <a:off x="4086248" y="2435403"/>
            <a:ext cx="436500"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6" name="Oval 24"/>
          <p:cNvSpPr>
            <a:spLocks noChangeArrowheads="1"/>
          </p:cNvSpPr>
          <p:nvPr/>
        </p:nvSpPr>
        <p:spPr bwMode="auto">
          <a:xfrm>
            <a:off x="3659271" y="2279850"/>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7" name="Oval 25"/>
          <p:cNvSpPr>
            <a:spLocks noChangeArrowheads="1"/>
          </p:cNvSpPr>
          <p:nvPr/>
        </p:nvSpPr>
        <p:spPr bwMode="auto">
          <a:xfrm>
            <a:off x="3746571" y="2321119"/>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8" name="Freeform 26"/>
          <p:cNvSpPr>
            <a:spLocks/>
          </p:cNvSpPr>
          <p:nvPr/>
        </p:nvSpPr>
        <p:spPr bwMode="auto">
          <a:xfrm>
            <a:off x="3746571" y="2321119"/>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9" name="Freeform 27"/>
          <p:cNvSpPr>
            <a:spLocks noEditPoints="1"/>
          </p:cNvSpPr>
          <p:nvPr/>
        </p:nvSpPr>
        <p:spPr bwMode="auto">
          <a:xfrm>
            <a:off x="3776730" y="2784603"/>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0" name="Freeform 28"/>
          <p:cNvSpPr>
            <a:spLocks/>
          </p:cNvSpPr>
          <p:nvPr/>
        </p:nvSpPr>
        <p:spPr bwMode="auto">
          <a:xfrm>
            <a:off x="3856093" y="2848095"/>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1" name="Freeform 29"/>
          <p:cNvSpPr>
            <a:spLocks/>
          </p:cNvSpPr>
          <p:nvPr/>
        </p:nvSpPr>
        <p:spPr bwMode="auto">
          <a:xfrm>
            <a:off x="4219579" y="2841745"/>
            <a:ext cx="87300" cy="84125"/>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2" name="Freeform 30"/>
          <p:cNvSpPr>
            <a:spLocks/>
          </p:cNvSpPr>
          <p:nvPr/>
        </p:nvSpPr>
        <p:spPr bwMode="auto">
          <a:xfrm>
            <a:off x="4217991" y="2986187"/>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3" name="Freeform 31"/>
          <p:cNvSpPr>
            <a:spLocks/>
          </p:cNvSpPr>
          <p:nvPr/>
        </p:nvSpPr>
        <p:spPr bwMode="auto">
          <a:xfrm>
            <a:off x="3710063" y="4952820"/>
            <a:ext cx="760304"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4" name="Freeform 32"/>
          <p:cNvSpPr>
            <a:spLocks noEditPoints="1"/>
          </p:cNvSpPr>
          <p:nvPr/>
        </p:nvSpPr>
        <p:spPr bwMode="auto">
          <a:xfrm>
            <a:off x="3510067" y="4102042"/>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5" name="Freeform 33"/>
          <p:cNvSpPr>
            <a:spLocks/>
          </p:cNvSpPr>
          <p:nvPr/>
        </p:nvSpPr>
        <p:spPr bwMode="auto">
          <a:xfrm>
            <a:off x="3597367" y="4190929"/>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6" name="Freeform 34"/>
          <p:cNvSpPr>
            <a:spLocks/>
          </p:cNvSpPr>
          <p:nvPr/>
        </p:nvSpPr>
        <p:spPr bwMode="auto">
          <a:xfrm>
            <a:off x="3597367" y="4190929"/>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7" name="Freeform 35"/>
          <p:cNvSpPr>
            <a:spLocks/>
          </p:cNvSpPr>
          <p:nvPr/>
        </p:nvSpPr>
        <p:spPr bwMode="auto">
          <a:xfrm>
            <a:off x="3510067" y="4102042"/>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8" name="Freeform 36"/>
          <p:cNvSpPr>
            <a:spLocks/>
          </p:cNvSpPr>
          <p:nvPr/>
        </p:nvSpPr>
        <p:spPr bwMode="auto">
          <a:xfrm>
            <a:off x="3597367" y="4190929"/>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9" name="Rectangle 37"/>
          <p:cNvSpPr>
            <a:spLocks noChangeArrowheads="1"/>
          </p:cNvSpPr>
          <p:nvPr/>
        </p:nvSpPr>
        <p:spPr bwMode="auto">
          <a:xfrm>
            <a:off x="3710063" y="5105199"/>
            <a:ext cx="760304"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0" name="Oval 38"/>
          <p:cNvSpPr>
            <a:spLocks noChangeArrowheads="1"/>
          </p:cNvSpPr>
          <p:nvPr/>
        </p:nvSpPr>
        <p:spPr bwMode="auto">
          <a:xfrm>
            <a:off x="4070375" y="4133787"/>
            <a:ext cx="31745" cy="33333"/>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1" name="Freeform 39"/>
          <p:cNvSpPr>
            <a:spLocks/>
          </p:cNvSpPr>
          <p:nvPr/>
        </p:nvSpPr>
        <p:spPr bwMode="auto">
          <a:xfrm>
            <a:off x="3879902" y="4268705"/>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2" name="Freeform 40"/>
          <p:cNvSpPr>
            <a:spLocks/>
          </p:cNvSpPr>
          <p:nvPr/>
        </p:nvSpPr>
        <p:spPr bwMode="auto">
          <a:xfrm>
            <a:off x="3851330" y="4435369"/>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3" name="Freeform 41"/>
          <p:cNvSpPr>
            <a:spLocks/>
          </p:cNvSpPr>
          <p:nvPr/>
        </p:nvSpPr>
        <p:spPr bwMode="auto">
          <a:xfrm>
            <a:off x="4113232" y="4436957"/>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4" name="Freeform 42"/>
          <p:cNvSpPr>
            <a:spLocks/>
          </p:cNvSpPr>
          <p:nvPr/>
        </p:nvSpPr>
        <p:spPr bwMode="auto">
          <a:xfrm>
            <a:off x="1103758" y="4333783"/>
            <a:ext cx="1114268"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5" name="Freeform 43"/>
          <p:cNvSpPr>
            <a:spLocks/>
          </p:cNvSpPr>
          <p:nvPr/>
        </p:nvSpPr>
        <p:spPr bwMode="auto">
          <a:xfrm>
            <a:off x="1103758" y="4163945"/>
            <a:ext cx="1114268" cy="169838"/>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6" name="Rectangle 44"/>
          <p:cNvSpPr>
            <a:spLocks noChangeArrowheads="1"/>
          </p:cNvSpPr>
          <p:nvPr/>
        </p:nvSpPr>
        <p:spPr bwMode="auto">
          <a:xfrm>
            <a:off x="1432324" y="4576637"/>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7" name="Rectangle 45"/>
          <p:cNvSpPr>
            <a:spLocks noChangeArrowheads="1"/>
          </p:cNvSpPr>
          <p:nvPr/>
        </p:nvSpPr>
        <p:spPr bwMode="auto">
          <a:xfrm>
            <a:off x="1432324" y="4576637"/>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8" name="Rectangle 46"/>
          <p:cNvSpPr>
            <a:spLocks noChangeArrowheads="1"/>
          </p:cNvSpPr>
          <p:nvPr/>
        </p:nvSpPr>
        <p:spPr bwMode="auto">
          <a:xfrm>
            <a:off x="1432324"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9" name="Rectangle 47"/>
          <p:cNvSpPr>
            <a:spLocks noChangeArrowheads="1"/>
          </p:cNvSpPr>
          <p:nvPr/>
        </p:nvSpPr>
        <p:spPr bwMode="auto">
          <a:xfrm>
            <a:off x="1432324" y="4411560"/>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0" name="Rectangle 48"/>
          <p:cNvSpPr>
            <a:spLocks noChangeArrowheads="1"/>
          </p:cNvSpPr>
          <p:nvPr/>
        </p:nvSpPr>
        <p:spPr bwMode="auto">
          <a:xfrm>
            <a:off x="1432324" y="4741714"/>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1" name="Rectangle 49"/>
          <p:cNvSpPr>
            <a:spLocks noChangeArrowheads="1"/>
          </p:cNvSpPr>
          <p:nvPr/>
        </p:nvSpPr>
        <p:spPr bwMode="auto">
          <a:xfrm>
            <a:off x="1432324" y="4741714"/>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2" name="Rectangle 50"/>
          <p:cNvSpPr>
            <a:spLocks noChangeArrowheads="1"/>
          </p:cNvSpPr>
          <p:nvPr/>
        </p:nvSpPr>
        <p:spPr bwMode="auto">
          <a:xfrm>
            <a:off x="1679939" y="4741714"/>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3" name="Rectangle 51"/>
          <p:cNvSpPr>
            <a:spLocks noChangeArrowheads="1"/>
          </p:cNvSpPr>
          <p:nvPr/>
        </p:nvSpPr>
        <p:spPr bwMode="auto">
          <a:xfrm>
            <a:off x="1679939" y="4576637"/>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4" name="Rectangle 52"/>
          <p:cNvSpPr>
            <a:spLocks noChangeArrowheads="1"/>
          </p:cNvSpPr>
          <p:nvPr/>
        </p:nvSpPr>
        <p:spPr bwMode="auto">
          <a:xfrm>
            <a:off x="1679939" y="4576637"/>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5" name="Rectangle 53"/>
          <p:cNvSpPr>
            <a:spLocks noChangeArrowheads="1"/>
          </p:cNvSpPr>
          <p:nvPr/>
        </p:nvSpPr>
        <p:spPr bwMode="auto">
          <a:xfrm>
            <a:off x="1679939"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6" name="Rectangle 54"/>
          <p:cNvSpPr>
            <a:spLocks noChangeArrowheads="1"/>
          </p:cNvSpPr>
          <p:nvPr/>
        </p:nvSpPr>
        <p:spPr bwMode="auto">
          <a:xfrm>
            <a:off x="1679939" y="4411560"/>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7" name="Rectangle 55"/>
          <p:cNvSpPr>
            <a:spLocks noChangeArrowheads="1"/>
          </p:cNvSpPr>
          <p:nvPr/>
        </p:nvSpPr>
        <p:spPr bwMode="auto">
          <a:xfrm>
            <a:off x="1186296"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8" name="Rectangle 56"/>
          <p:cNvSpPr>
            <a:spLocks noChangeArrowheads="1"/>
          </p:cNvSpPr>
          <p:nvPr/>
        </p:nvSpPr>
        <p:spPr bwMode="auto">
          <a:xfrm>
            <a:off x="1186296" y="4411560"/>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9" name="Rectangle 57"/>
          <p:cNvSpPr>
            <a:spLocks noChangeArrowheads="1"/>
          </p:cNvSpPr>
          <p:nvPr/>
        </p:nvSpPr>
        <p:spPr bwMode="auto">
          <a:xfrm>
            <a:off x="1186296" y="4576637"/>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0" name="Rectangle 58"/>
          <p:cNvSpPr>
            <a:spLocks noChangeArrowheads="1"/>
          </p:cNvSpPr>
          <p:nvPr/>
        </p:nvSpPr>
        <p:spPr bwMode="auto">
          <a:xfrm>
            <a:off x="1186296" y="4576637"/>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1" name="Rectangle 59"/>
          <p:cNvSpPr>
            <a:spLocks noChangeArrowheads="1"/>
          </p:cNvSpPr>
          <p:nvPr/>
        </p:nvSpPr>
        <p:spPr bwMode="auto">
          <a:xfrm>
            <a:off x="1186296" y="4741714"/>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2" name="Rectangle 60"/>
          <p:cNvSpPr>
            <a:spLocks noChangeArrowheads="1"/>
          </p:cNvSpPr>
          <p:nvPr/>
        </p:nvSpPr>
        <p:spPr bwMode="auto">
          <a:xfrm>
            <a:off x="1186296" y="4741714"/>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3" name="Rectangle 61"/>
          <p:cNvSpPr>
            <a:spLocks noChangeArrowheads="1"/>
          </p:cNvSpPr>
          <p:nvPr/>
        </p:nvSpPr>
        <p:spPr bwMode="auto">
          <a:xfrm>
            <a:off x="1186296" y="4908377"/>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4" name="Rectangle 62"/>
          <p:cNvSpPr>
            <a:spLocks noChangeArrowheads="1"/>
          </p:cNvSpPr>
          <p:nvPr/>
        </p:nvSpPr>
        <p:spPr bwMode="auto">
          <a:xfrm>
            <a:off x="1186296" y="4908377"/>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5" name="Rectangle 63"/>
          <p:cNvSpPr>
            <a:spLocks noChangeArrowheads="1"/>
          </p:cNvSpPr>
          <p:nvPr/>
        </p:nvSpPr>
        <p:spPr bwMode="auto">
          <a:xfrm>
            <a:off x="1432324" y="4908377"/>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6" name="Rectangle 64"/>
          <p:cNvSpPr>
            <a:spLocks noChangeArrowheads="1"/>
          </p:cNvSpPr>
          <p:nvPr/>
        </p:nvSpPr>
        <p:spPr bwMode="auto">
          <a:xfrm>
            <a:off x="1679939" y="4908377"/>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7" name="Rectangle 65"/>
          <p:cNvSpPr>
            <a:spLocks noChangeArrowheads="1"/>
          </p:cNvSpPr>
          <p:nvPr/>
        </p:nvSpPr>
        <p:spPr bwMode="auto">
          <a:xfrm>
            <a:off x="1929141" y="4741714"/>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8" name="Rectangle 66"/>
          <p:cNvSpPr>
            <a:spLocks noChangeArrowheads="1"/>
          </p:cNvSpPr>
          <p:nvPr/>
        </p:nvSpPr>
        <p:spPr bwMode="auto">
          <a:xfrm>
            <a:off x="1929141" y="4576637"/>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9" name="Rectangle 67"/>
          <p:cNvSpPr>
            <a:spLocks noChangeArrowheads="1"/>
          </p:cNvSpPr>
          <p:nvPr/>
        </p:nvSpPr>
        <p:spPr bwMode="auto">
          <a:xfrm>
            <a:off x="1929141"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0" name="Rectangle 68"/>
          <p:cNvSpPr>
            <a:spLocks noChangeArrowheads="1"/>
          </p:cNvSpPr>
          <p:nvPr/>
        </p:nvSpPr>
        <p:spPr bwMode="auto">
          <a:xfrm>
            <a:off x="1929141" y="4908377"/>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1" name="Freeform 69"/>
          <p:cNvSpPr>
            <a:spLocks noEditPoints="1"/>
          </p:cNvSpPr>
          <p:nvPr/>
        </p:nvSpPr>
        <p:spPr bwMode="auto">
          <a:xfrm>
            <a:off x="1138677" y="4163945"/>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2" name="Freeform 70"/>
          <p:cNvSpPr>
            <a:spLocks/>
          </p:cNvSpPr>
          <p:nvPr/>
        </p:nvSpPr>
        <p:spPr bwMode="auto">
          <a:xfrm>
            <a:off x="1398991" y="4163945"/>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3" name="Freeform 71"/>
          <p:cNvSpPr>
            <a:spLocks/>
          </p:cNvSpPr>
          <p:nvPr/>
        </p:nvSpPr>
        <p:spPr bwMode="auto">
          <a:xfrm>
            <a:off x="1141852" y="5114723"/>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4" name="Freeform 72"/>
          <p:cNvSpPr>
            <a:spLocks noEditPoints="1"/>
          </p:cNvSpPr>
          <p:nvPr/>
        </p:nvSpPr>
        <p:spPr bwMode="auto">
          <a:xfrm>
            <a:off x="1103758" y="4333783"/>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5" name="Freeform 73"/>
          <p:cNvSpPr>
            <a:spLocks/>
          </p:cNvSpPr>
          <p:nvPr/>
        </p:nvSpPr>
        <p:spPr bwMode="auto">
          <a:xfrm>
            <a:off x="1103758" y="4163945"/>
            <a:ext cx="969825" cy="169838"/>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6" name="Freeform 74"/>
          <p:cNvSpPr>
            <a:spLocks/>
          </p:cNvSpPr>
          <p:nvPr/>
        </p:nvSpPr>
        <p:spPr bwMode="auto">
          <a:xfrm>
            <a:off x="1432324" y="4576637"/>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7" name="Freeform 75"/>
          <p:cNvSpPr>
            <a:spLocks/>
          </p:cNvSpPr>
          <p:nvPr/>
        </p:nvSpPr>
        <p:spPr bwMode="auto">
          <a:xfrm>
            <a:off x="1432324" y="4576637"/>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8" name="Rectangle 76"/>
          <p:cNvSpPr>
            <a:spLocks noChangeArrowheads="1"/>
          </p:cNvSpPr>
          <p:nvPr/>
        </p:nvSpPr>
        <p:spPr bwMode="auto">
          <a:xfrm>
            <a:off x="1432324"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79" name="Rectangle 77"/>
          <p:cNvSpPr>
            <a:spLocks noChangeArrowheads="1"/>
          </p:cNvSpPr>
          <p:nvPr/>
        </p:nvSpPr>
        <p:spPr bwMode="auto">
          <a:xfrm>
            <a:off x="1432324" y="4411560"/>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0" name="Freeform 78"/>
          <p:cNvSpPr>
            <a:spLocks/>
          </p:cNvSpPr>
          <p:nvPr/>
        </p:nvSpPr>
        <p:spPr bwMode="auto">
          <a:xfrm>
            <a:off x="1432324" y="4741714"/>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1" name="Freeform 79"/>
          <p:cNvSpPr>
            <a:spLocks/>
          </p:cNvSpPr>
          <p:nvPr/>
        </p:nvSpPr>
        <p:spPr bwMode="auto">
          <a:xfrm>
            <a:off x="1432324" y="4741714"/>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2" name="Freeform 80"/>
          <p:cNvSpPr>
            <a:spLocks/>
          </p:cNvSpPr>
          <p:nvPr/>
        </p:nvSpPr>
        <p:spPr bwMode="auto">
          <a:xfrm>
            <a:off x="1679939" y="4576637"/>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3" name="Freeform 81"/>
          <p:cNvSpPr>
            <a:spLocks/>
          </p:cNvSpPr>
          <p:nvPr/>
        </p:nvSpPr>
        <p:spPr bwMode="auto">
          <a:xfrm>
            <a:off x="1679939" y="4576637"/>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4" name="Freeform 82"/>
          <p:cNvSpPr>
            <a:spLocks/>
          </p:cNvSpPr>
          <p:nvPr/>
        </p:nvSpPr>
        <p:spPr bwMode="auto">
          <a:xfrm>
            <a:off x="1679939" y="4411560"/>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5" name="Freeform 83"/>
          <p:cNvSpPr>
            <a:spLocks/>
          </p:cNvSpPr>
          <p:nvPr/>
        </p:nvSpPr>
        <p:spPr bwMode="auto">
          <a:xfrm>
            <a:off x="1679939" y="4411560"/>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6" name="Rectangle 84"/>
          <p:cNvSpPr>
            <a:spLocks noChangeArrowheads="1"/>
          </p:cNvSpPr>
          <p:nvPr/>
        </p:nvSpPr>
        <p:spPr bwMode="auto">
          <a:xfrm>
            <a:off x="1186296" y="4411560"/>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7" name="Rectangle 85"/>
          <p:cNvSpPr>
            <a:spLocks noChangeArrowheads="1"/>
          </p:cNvSpPr>
          <p:nvPr/>
        </p:nvSpPr>
        <p:spPr bwMode="auto">
          <a:xfrm>
            <a:off x="1186296" y="4411560"/>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8" name="Rectangle 86"/>
          <p:cNvSpPr>
            <a:spLocks noChangeArrowheads="1"/>
          </p:cNvSpPr>
          <p:nvPr/>
        </p:nvSpPr>
        <p:spPr bwMode="auto">
          <a:xfrm>
            <a:off x="1186296" y="4576637"/>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89" name="Rectangle 87"/>
          <p:cNvSpPr>
            <a:spLocks noChangeArrowheads="1"/>
          </p:cNvSpPr>
          <p:nvPr/>
        </p:nvSpPr>
        <p:spPr bwMode="auto">
          <a:xfrm>
            <a:off x="1186296" y="4576637"/>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0" name="Rectangle 88"/>
          <p:cNvSpPr>
            <a:spLocks noChangeArrowheads="1"/>
          </p:cNvSpPr>
          <p:nvPr/>
        </p:nvSpPr>
        <p:spPr bwMode="auto">
          <a:xfrm>
            <a:off x="1186296" y="4741714"/>
            <a:ext cx="206345"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1" name="Rectangle 89"/>
          <p:cNvSpPr>
            <a:spLocks noChangeArrowheads="1"/>
          </p:cNvSpPr>
          <p:nvPr/>
        </p:nvSpPr>
        <p:spPr bwMode="auto">
          <a:xfrm>
            <a:off x="1186296" y="4741714"/>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2" name="Freeform 90"/>
          <p:cNvSpPr>
            <a:spLocks/>
          </p:cNvSpPr>
          <p:nvPr/>
        </p:nvSpPr>
        <p:spPr bwMode="auto">
          <a:xfrm>
            <a:off x="1186296" y="4908377"/>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3" name="Freeform 91"/>
          <p:cNvSpPr>
            <a:spLocks/>
          </p:cNvSpPr>
          <p:nvPr/>
        </p:nvSpPr>
        <p:spPr bwMode="auto">
          <a:xfrm>
            <a:off x="1186296" y="4908377"/>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94" name="Rectangle 92"/>
          <p:cNvSpPr>
            <a:spLocks noChangeArrowheads="1"/>
          </p:cNvSpPr>
          <p:nvPr/>
        </p:nvSpPr>
        <p:spPr bwMode="auto">
          <a:xfrm>
            <a:off x="2165645" y="3806808"/>
            <a:ext cx="573006" cy="21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chemeClr val="tx1"/>
                    </a:gs>
                    <a:gs pos="39000">
                      <a:schemeClr val="tx1"/>
                    </a:gs>
                  </a:gsLst>
                  <a:lin ang="5400000" scaled="0"/>
                </a:gradFill>
                <a:latin typeface="Segoe UI Semibold" panose="020B0702040204020203" pitchFamily="34" charset="0"/>
              </a:rPr>
              <a:t>RESOU</a:t>
            </a:r>
            <a:endParaRPr lang="en-US" altLang="en-US" kern="0" dirty="0">
              <a:gradFill>
                <a:gsLst>
                  <a:gs pos="62264">
                    <a:schemeClr val="tx1"/>
                  </a:gs>
                  <a:gs pos="39000">
                    <a:schemeClr val="tx1"/>
                  </a:gs>
                </a:gsLst>
                <a:lin ang="5400000" scaled="0"/>
              </a:gradFill>
            </a:endParaRPr>
          </a:p>
        </p:txBody>
      </p:sp>
      <p:sp>
        <p:nvSpPr>
          <p:cNvPr id="95" name="Rectangle 93"/>
          <p:cNvSpPr>
            <a:spLocks noChangeArrowheads="1"/>
          </p:cNvSpPr>
          <p:nvPr/>
        </p:nvSpPr>
        <p:spPr bwMode="auto">
          <a:xfrm>
            <a:off x="2722779" y="3806808"/>
            <a:ext cx="114283" cy="21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chemeClr val="tx1"/>
                    </a:gs>
                    <a:gs pos="39000">
                      <a:schemeClr val="tx1"/>
                    </a:gs>
                  </a:gsLst>
                  <a:lin ang="5400000" scaled="0"/>
                </a:gradFill>
                <a:latin typeface="Segoe UI Semibold" panose="020B0702040204020203" pitchFamily="34" charset="0"/>
              </a:rPr>
              <a:t>R</a:t>
            </a:r>
            <a:endParaRPr lang="en-US" altLang="en-US" kern="0" dirty="0">
              <a:gradFill>
                <a:gsLst>
                  <a:gs pos="62264">
                    <a:schemeClr val="tx1"/>
                  </a:gs>
                  <a:gs pos="39000">
                    <a:schemeClr val="tx1"/>
                  </a:gs>
                </a:gsLst>
                <a:lin ang="5400000" scaled="0"/>
              </a:gradFill>
            </a:endParaRPr>
          </a:p>
        </p:txBody>
      </p:sp>
      <p:sp>
        <p:nvSpPr>
          <p:cNvPr id="96" name="Rectangle 94"/>
          <p:cNvSpPr>
            <a:spLocks noChangeArrowheads="1"/>
          </p:cNvSpPr>
          <p:nvPr/>
        </p:nvSpPr>
        <p:spPr bwMode="auto">
          <a:xfrm>
            <a:off x="2830713" y="3806808"/>
            <a:ext cx="385708" cy="21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chemeClr val="tx1"/>
                    </a:gs>
                    <a:gs pos="39000">
                      <a:schemeClr val="tx1"/>
                    </a:gs>
                  </a:gsLst>
                  <a:lin ang="5400000" scaled="0"/>
                </a:gradFill>
                <a:latin typeface="Segoe UI Semibold" panose="020B0702040204020203" pitchFamily="34" charset="0"/>
              </a:rPr>
              <a:t>CE G</a:t>
            </a:r>
            <a:endParaRPr lang="en-US" altLang="en-US" kern="0" dirty="0">
              <a:gradFill>
                <a:gsLst>
                  <a:gs pos="62264">
                    <a:schemeClr val="tx1"/>
                  </a:gs>
                  <a:gs pos="39000">
                    <a:schemeClr val="tx1"/>
                  </a:gs>
                </a:gsLst>
                <a:lin ang="5400000" scaled="0"/>
              </a:gradFill>
            </a:endParaRPr>
          </a:p>
        </p:txBody>
      </p:sp>
      <p:sp>
        <p:nvSpPr>
          <p:cNvPr id="97" name="Rectangle 95"/>
          <p:cNvSpPr>
            <a:spLocks noChangeArrowheads="1"/>
          </p:cNvSpPr>
          <p:nvPr/>
        </p:nvSpPr>
        <p:spPr bwMode="auto">
          <a:xfrm>
            <a:off x="3205310" y="3806808"/>
            <a:ext cx="114283" cy="21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chemeClr val="tx1"/>
                    </a:gs>
                    <a:gs pos="39000">
                      <a:schemeClr val="tx1"/>
                    </a:gs>
                  </a:gsLst>
                  <a:lin ang="5400000" scaled="0"/>
                </a:gradFill>
                <a:latin typeface="Segoe UI Semibold" panose="020B0702040204020203" pitchFamily="34" charset="0"/>
              </a:rPr>
              <a:t>R</a:t>
            </a:r>
            <a:endParaRPr lang="en-US" altLang="en-US" kern="0" dirty="0">
              <a:gradFill>
                <a:gsLst>
                  <a:gs pos="62264">
                    <a:schemeClr val="tx1"/>
                  </a:gs>
                  <a:gs pos="39000">
                    <a:schemeClr val="tx1"/>
                  </a:gs>
                </a:gsLst>
                <a:lin ang="5400000" scaled="0"/>
              </a:gradFill>
            </a:endParaRPr>
          </a:p>
        </p:txBody>
      </p:sp>
      <p:sp>
        <p:nvSpPr>
          <p:cNvPr id="98" name="Rectangle 96"/>
          <p:cNvSpPr>
            <a:spLocks noChangeArrowheads="1"/>
          </p:cNvSpPr>
          <p:nvPr/>
        </p:nvSpPr>
        <p:spPr bwMode="auto">
          <a:xfrm>
            <a:off x="3313245" y="3806808"/>
            <a:ext cx="373009" cy="21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400" b="1" kern="0" dirty="0">
                <a:gradFill>
                  <a:gsLst>
                    <a:gs pos="62264">
                      <a:schemeClr val="tx1"/>
                    </a:gs>
                    <a:gs pos="39000">
                      <a:schemeClr val="tx1"/>
                    </a:gs>
                  </a:gsLst>
                  <a:lin ang="5400000" scaled="0"/>
                </a:gradFill>
                <a:latin typeface="Segoe UI Semibold" panose="020B0702040204020203" pitchFamily="34" charset="0"/>
              </a:rPr>
              <a:t>OUP</a:t>
            </a:r>
            <a:endParaRPr lang="en-US" altLang="en-US" kern="0" dirty="0">
              <a:gradFill>
                <a:gsLst>
                  <a:gs pos="62264">
                    <a:schemeClr val="tx1"/>
                  </a:gs>
                  <a:gs pos="39000">
                    <a:schemeClr val="tx1"/>
                  </a:gs>
                </a:gsLst>
                <a:lin ang="5400000" scaled="0"/>
              </a:gradFill>
            </a:endParaRPr>
          </a:p>
        </p:txBody>
      </p:sp>
      <p:sp>
        <p:nvSpPr>
          <p:cNvPr id="99" name="Freeform 97"/>
          <p:cNvSpPr>
            <a:spLocks/>
          </p:cNvSpPr>
          <p:nvPr/>
        </p:nvSpPr>
        <p:spPr bwMode="auto">
          <a:xfrm>
            <a:off x="2559289" y="2511592"/>
            <a:ext cx="142854"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0" name="Freeform 98"/>
          <p:cNvSpPr>
            <a:spLocks/>
          </p:cNvSpPr>
          <p:nvPr/>
        </p:nvSpPr>
        <p:spPr bwMode="auto">
          <a:xfrm>
            <a:off x="2559289" y="2511592"/>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1" name="Freeform 99"/>
          <p:cNvSpPr>
            <a:spLocks/>
          </p:cNvSpPr>
          <p:nvPr/>
        </p:nvSpPr>
        <p:spPr bwMode="auto">
          <a:xfrm>
            <a:off x="2624368" y="2511592"/>
            <a:ext cx="12698"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2" name="Freeform 100"/>
          <p:cNvSpPr>
            <a:spLocks/>
          </p:cNvSpPr>
          <p:nvPr/>
        </p:nvSpPr>
        <p:spPr bwMode="auto">
          <a:xfrm>
            <a:off x="2657700" y="2511592"/>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3" name="Freeform 101"/>
          <p:cNvSpPr>
            <a:spLocks/>
          </p:cNvSpPr>
          <p:nvPr/>
        </p:nvSpPr>
        <p:spPr bwMode="auto">
          <a:xfrm>
            <a:off x="2600558" y="2511592"/>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4" name="Freeform 102"/>
          <p:cNvSpPr>
            <a:spLocks/>
          </p:cNvSpPr>
          <p:nvPr/>
        </p:nvSpPr>
        <p:spPr bwMode="auto">
          <a:xfrm>
            <a:off x="2500560" y="2481434"/>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5" name="Freeform 103"/>
          <p:cNvSpPr>
            <a:spLocks/>
          </p:cNvSpPr>
          <p:nvPr/>
        </p:nvSpPr>
        <p:spPr bwMode="auto">
          <a:xfrm>
            <a:off x="2635478" y="2511592"/>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6" name="Freeform 104"/>
          <p:cNvSpPr>
            <a:spLocks/>
          </p:cNvSpPr>
          <p:nvPr/>
        </p:nvSpPr>
        <p:spPr bwMode="auto">
          <a:xfrm>
            <a:off x="2641828" y="2481434"/>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07" name="Freeform 105"/>
          <p:cNvSpPr>
            <a:spLocks noEditPoints="1"/>
          </p:cNvSpPr>
          <p:nvPr/>
        </p:nvSpPr>
        <p:spPr bwMode="auto">
          <a:xfrm>
            <a:off x="2452941" y="2346515"/>
            <a:ext cx="357137" cy="357137"/>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nvGrpSpPr>
          <p:cNvPr id="120" name="Group 119"/>
          <p:cNvGrpSpPr/>
          <p:nvPr/>
        </p:nvGrpSpPr>
        <p:grpSpPr>
          <a:xfrm>
            <a:off x="9035029" y="476235"/>
            <a:ext cx="851604" cy="631855"/>
            <a:chOff x="10332992" y="479425"/>
            <a:chExt cx="868680" cy="644525"/>
          </a:xfrm>
        </p:grpSpPr>
        <p:sp>
          <p:nvSpPr>
            <p:cNvPr id="121" name="TextBox 120"/>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123" name="Group 122"/>
          <p:cNvGrpSpPr/>
          <p:nvPr/>
        </p:nvGrpSpPr>
        <p:grpSpPr>
          <a:xfrm>
            <a:off x="9886743" y="476234"/>
            <a:ext cx="941117" cy="634968"/>
            <a:chOff x="11201784" y="479425"/>
            <a:chExt cx="959988" cy="647700"/>
          </a:xfrm>
        </p:grpSpPr>
        <p:sp>
          <p:nvSpPr>
            <p:cNvPr id="124" name="TextBox 123"/>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126" name="TextBox 125"/>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127" name="Freeform 5"/>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sp>
        <p:nvSpPr>
          <p:cNvPr id="128" name="Rectangle 127"/>
          <p:cNvSpPr/>
          <p:nvPr/>
        </p:nvSpPr>
        <p:spPr bwMode="auto">
          <a:xfrm>
            <a:off x="10919325"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129" name="Group 128"/>
          <p:cNvGrpSpPr/>
          <p:nvPr/>
        </p:nvGrpSpPr>
        <p:grpSpPr>
          <a:xfrm>
            <a:off x="8253196" y="470488"/>
            <a:ext cx="851604" cy="631855"/>
            <a:chOff x="9418637" y="479425"/>
            <a:chExt cx="868680" cy="644525"/>
          </a:xfrm>
        </p:grpSpPr>
        <p:sp>
          <p:nvSpPr>
            <p:cNvPr id="130" name="TextBox 129"/>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Tree>
    <p:extLst>
      <p:ext uri="{BB962C8B-B14F-4D97-AF65-F5344CB8AC3E}">
        <p14:creationId xmlns:p14="http://schemas.microsoft.com/office/powerpoint/2010/main" val="1660422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245 7.21743E-7 L -4.90682E-6 7.21743E-7 " pathEditMode="relative" rAng="0" ptsTypes="AA">
                                      <p:cBhvr>
                                        <p:cTn id="9"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 y="1337342"/>
            <a:ext cx="12192000" cy="5303847"/>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sz="3921" dirty="0"/>
              <a:t>Management &amp; Security</a:t>
            </a:r>
          </a:p>
        </p:txBody>
      </p:sp>
      <p:grpSp>
        <p:nvGrpSpPr>
          <p:cNvPr id="39" name="Group 38"/>
          <p:cNvGrpSpPr/>
          <p:nvPr/>
        </p:nvGrpSpPr>
        <p:grpSpPr>
          <a:xfrm>
            <a:off x="672587" y="2773423"/>
            <a:ext cx="4938334" cy="921728"/>
            <a:chOff x="686073" y="2724592"/>
            <a:chExt cx="5037358" cy="940211"/>
          </a:xfrm>
        </p:grpSpPr>
        <p:pic>
          <p:nvPicPr>
            <p:cNvPr id="4" name="Picture 3">
              <a:extLst>
                <a:ext uri="{FF2B5EF4-FFF2-40B4-BE49-F238E27FC236}">
                  <a16:creationId xmlns:a16="http://schemas.microsoft.com/office/drawing/2014/main" id="{DAC84EAF-09F6-4DF0-A943-94E8BA4D7043}"/>
                </a:ext>
              </a:extLst>
            </p:cNvPr>
            <p:cNvPicPr>
              <a:picLocks noChangeAspect="1"/>
            </p:cNvPicPr>
            <p:nvPr/>
          </p:nvPicPr>
          <p:blipFill>
            <a:blip r:embed="rId3"/>
            <a:stretch>
              <a:fillRect/>
            </a:stretch>
          </p:blipFill>
          <p:spPr>
            <a:xfrm>
              <a:off x="686073" y="2724592"/>
              <a:ext cx="940211" cy="940211"/>
            </a:xfrm>
            <a:prstGeom prst="rect">
              <a:avLst/>
            </a:prstGeom>
          </p:spPr>
        </p:pic>
        <p:sp>
          <p:nvSpPr>
            <p:cNvPr id="7" name="Rectangle 6">
              <a:extLst>
                <a:ext uri="{FF2B5EF4-FFF2-40B4-BE49-F238E27FC236}">
                  <a16:creationId xmlns:a16="http://schemas.microsoft.com/office/drawing/2014/main" id="{1D484E9D-6D2A-45BC-976E-F712C888E7D0}"/>
                </a:ext>
              </a:extLst>
            </p:cNvPr>
            <p:cNvSpPr/>
            <p:nvPr/>
          </p:nvSpPr>
          <p:spPr>
            <a:xfrm>
              <a:off x="1737365" y="2763810"/>
              <a:ext cx="3986066" cy="861774"/>
            </a:xfrm>
            <a:prstGeom prst="rect">
              <a:avLst/>
            </a:prstGeom>
          </p:spPr>
          <p:txBody>
            <a:bodyPr wrap="square">
              <a:spAutoFit/>
            </a:bodyPr>
            <a:lstStyle/>
            <a:p>
              <a:r>
                <a:rPr lang="en-US" sz="1765" dirty="0">
                  <a:solidFill>
                    <a:schemeClr val="tx2"/>
                  </a:solidFill>
                  <a:latin typeface="Segoe UI Condensed"/>
                </a:rPr>
                <a:t>Azure Security Center</a:t>
              </a:r>
            </a:p>
            <a:p>
              <a:r>
                <a:rPr lang="en-US" sz="1568" dirty="0"/>
                <a:t>Prevent, detect, and respond to threats with increased visibility</a:t>
              </a:r>
            </a:p>
          </p:txBody>
        </p:sp>
      </p:grpSp>
      <p:grpSp>
        <p:nvGrpSpPr>
          <p:cNvPr id="40" name="Group 39"/>
          <p:cNvGrpSpPr/>
          <p:nvPr/>
        </p:nvGrpSpPr>
        <p:grpSpPr>
          <a:xfrm>
            <a:off x="698114" y="4089497"/>
            <a:ext cx="4912807" cy="870674"/>
            <a:chOff x="712112" y="4107691"/>
            <a:chExt cx="5011319" cy="888133"/>
          </a:xfrm>
        </p:grpSpPr>
        <p:pic>
          <p:nvPicPr>
            <p:cNvPr id="6" name="Picture 5">
              <a:extLst>
                <a:ext uri="{FF2B5EF4-FFF2-40B4-BE49-F238E27FC236}">
                  <a16:creationId xmlns:a16="http://schemas.microsoft.com/office/drawing/2014/main" id="{32232143-D7ED-41FA-9D81-A050516B80E9}"/>
                </a:ext>
              </a:extLst>
            </p:cNvPr>
            <p:cNvPicPr>
              <a:picLocks noChangeAspect="1"/>
            </p:cNvPicPr>
            <p:nvPr/>
          </p:nvPicPr>
          <p:blipFill>
            <a:blip r:embed="rId4"/>
            <a:stretch>
              <a:fillRect/>
            </a:stretch>
          </p:blipFill>
          <p:spPr>
            <a:xfrm>
              <a:off x="712112" y="4107691"/>
              <a:ext cx="888133" cy="888133"/>
            </a:xfrm>
            <a:prstGeom prst="rect">
              <a:avLst/>
            </a:prstGeom>
          </p:spPr>
        </p:pic>
        <p:sp>
          <p:nvSpPr>
            <p:cNvPr id="10" name="Rectangle 9">
              <a:extLst>
                <a:ext uri="{FF2B5EF4-FFF2-40B4-BE49-F238E27FC236}">
                  <a16:creationId xmlns:a16="http://schemas.microsoft.com/office/drawing/2014/main" id="{0B24DC1D-D9F0-4BEB-9CBC-2621BA434B2C}"/>
                </a:ext>
              </a:extLst>
            </p:cNvPr>
            <p:cNvSpPr/>
            <p:nvPr/>
          </p:nvSpPr>
          <p:spPr>
            <a:xfrm>
              <a:off x="1737365" y="4120870"/>
              <a:ext cx="3986066" cy="861774"/>
            </a:xfrm>
            <a:prstGeom prst="rect">
              <a:avLst/>
            </a:prstGeom>
          </p:spPr>
          <p:txBody>
            <a:bodyPr wrap="square">
              <a:spAutoFit/>
            </a:bodyPr>
            <a:lstStyle/>
            <a:p>
              <a:r>
                <a:rPr lang="en-US" sz="1765" dirty="0">
                  <a:solidFill>
                    <a:schemeClr val="tx2"/>
                  </a:solidFill>
                  <a:latin typeface="Segoe UI Condensed"/>
                </a:rPr>
                <a:t>Azure Log Analytics</a:t>
              </a:r>
            </a:p>
            <a:p>
              <a:r>
                <a:rPr lang="en-US" sz="1568" dirty="0">
                  <a:solidFill>
                    <a:srgbClr val="505050"/>
                  </a:solidFill>
                  <a:latin typeface="Segoe UI Condensed"/>
                </a:rPr>
                <a:t>Collect, search, and visualize machine data from on-premises and cloud</a:t>
              </a:r>
            </a:p>
          </p:txBody>
        </p:sp>
      </p:grpSp>
      <p:grpSp>
        <p:nvGrpSpPr>
          <p:cNvPr id="42" name="Group 41"/>
          <p:cNvGrpSpPr/>
          <p:nvPr/>
        </p:nvGrpSpPr>
        <p:grpSpPr>
          <a:xfrm>
            <a:off x="6363088" y="1532051"/>
            <a:ext cx="5317370" cy="955649"/>
            <a:chOff x="6490681" y="1483198"/>
            <a:chExt cx="5591322" cy="974812"/>
          </a:xfrm>
        </p:grpSpPr>
        <p:pic>
          <p:nvPicPr>
            <p:cNvPr id="12" name="Picture 11">
              <a:extLst>
                <a:ext uri="{FF2B5EF4-FFF2-40B4-BE49-F238E27FC236}">
                  <a16:creationId xmlns:a16="http://schemas.microsoft.com/office/drawing/2014/main" id="{4C21B545-CD27-4A8D-BC8D-07C38DD5B856}"/>
                </a:ext>
              </a:extLst>
            </p:cNvPr>
            <p:cNvPicPr>
              <a:picLocks noChangeAspect="1"/>
            </p:cNvPicPr>
            <p:nvPr/>
          </p:nvPicPr>
          <p:blipFill>
            <a:blip r:embed="rId5"/>
            <a:stretch>
              <a:fillRect/>
            </a:stretch>
          </p:blipFill>
          <p:spPr>
            <a:xfrm>
              <a:off x="6490681" y="1483198"/>
              <a:ext cx="838200" cy="838200"/>
            </a:xfrm>
            <a:prstGeom prst="rect">
              <a:avLst/>
            </a:prstGeom>
          </p:spPr>
        </p:pic>
        <p:sp>
          <p:nvSpPr>
            <p:cNvPr id="16" name="Rectangle 15">
              <a:extLst>
                <a:ext uri="{FF2B5EF4-FFF2-40B4-BE49-F238E27FC236}">
                  <a16:creationId xmlns:a16="http://schemas.microsoft.com/office/drawing/2014/main" id="{8544E23D-CFBC-4E54-B2F9-B01E2E90775C}"/>
                </a:ext>
              </a:extLst>
            </p:cNvPr>
            <p:cNvSpPr/>
            <p:nvPr/>
          </p:nvSpPr>
          <p:spPr>
            <a:xfrm>
              <a:off x="7586203" y="1594522"/>
              <a:ext cx="4495800" cy="863488"/>
            </a:xfrm>
            <a:prstGeom prst="rect">
              <a:avLst/>
            </a:prstGeom>
          </p:spPr>
          <p:txBody>
            <a:bodyPr wrap="square">
              <a:spAutoFit/>
            </a:bodyPr>
            <a:lstStyle/>
            <a:p>
              <a:r>
                <a:rPr lang="en-US" sz="1765" dirty="0">
                  <a:solidFill>
                    <a:schemeClr val="tx2"/>
                  </a:solidFill>
                  <a:latin typeface="Segoe UI Condensed"/>
                </a:rPr>
                <a:t>Azure Resource Manager</a:t>
              </a:r>
            </a:p>
            <a:p>
              <a:r>
                <a:rPr lang="en-US" sz="1568" dirty="0">
                  <a:solidFill>
                    <a:srgbClr val="505050"/>
                  </a:solidFill>
                  <a:latin typeface="Segoe UI Condensed"/>
                </a:rPr>
                <a:t>Organize, deploy and control resources in Azure</a:t>
              </a:r>
            </a:p>
          </p:txBody>
        </p:sp>
      </p:grpSp>
      <p:grpSp>
        <p:nvGrpSpPr>
          <p:cNvPr id="37" name="Group 36"/>
          <p:cNvGrpSpPr/>
          <p:nvPr/>
        </p:nvGrpSpPr>
        <p:grpSpPr>
          <a:xfrm>
            <a:off x="694295" y="1532051"/>
            <a:ext cx="4916626" cy="878312"/>
            <a:chOff x="708216" y="1569857"/>
            <a:chExt cx="5015215" cy="895924"/>
          </a:xfrm>
        </p:grpSpPr>
        <p:pic>
          <p:nvPicPr>
            <p:cNvPr id="19" name="Picture 18">
              <a:extLst>
                <a:ext uri="{FF2B5EF4-FFF2-40B4-BE49-F238E27FC236}">
                  <a16:creationId xmlns:a16="http://schemas.microsoft.com/office/drawing/2014/main" id="{B5D7D69B-680A-4822-9836-20B2C791184A}"/>
                </a:ext>
              </a:extLst>
            </p:cNvPr>
            <p:cNvPicPr>
              <a:picLocks noChangeAspect="1"/>
            </p:cNvPicPr>
            <p:nvPr/>
          </p:nvPicPr>
          <p:blipFill>
            <a:blip r:embed="rId6"/>
            <a:stretch>
              <a:fillRect/>
            </a:stretch>
          </p:blipFill>
          <p:spPr>
            <a:xfrm>
              <a:off x="708216" y="1569857"/>
              <a:ext cx="895924" cy="895924"/>
            </a:xfrm>
            <a:prstGeom prst="rect">
              <a:avLst/>
            </a:prstGeom>
          </p:spPr>
        </p:pic>
        <p:sp>
          <p:nvSpPr>
            <p:cNvPr id="22" name="Rectangle 21">
              <a:extLst>
                <a:ext uri="{FF2B5EF4-FFF2-40B4-BE49-F238E27FC236}">
                  <a16:creationId xmlns:a16="http://schemas.microsoft.com/office/drawing/2014/main" id="{CFCAC5F3-8801-4F0B-B6FE-6C96D8F82759}"/>
                </a:ext>
              </a:extLst>
            </p:cNvPr>
            <p:cNvSpPr/>
            <p:nvPr/>
          </p:nvSpPr>
          <p:spPr>
            <a:xfrm>
              <a:off x="1737365" y="1586932"/>
              <a:ext cx="3986066" cy="861774"/>
            </a:xfrm>
            <a:prstGeom prst="rect">
              <a:avLst/>
            </a:prstGeom>
          </p:spPr>
          <p:txBody>
            <a:bodyPr wrap="square">
              <a:spAutoFit/>
            </a:bodyPr>
            <a:lstStyle/>
            <a:p>
              <a:r>
                <a:rPr lang="en-US" sz="1765" dirty="0">
                  <a:solidFill>
                    <a:schemeClr val="tx2"/>
                  </a:solidFill>
                  <a:latin typeface="Segoe UI Condensed"/>
                </a:rPr>
                <a:t>Azure Active Directory</a:t>
              </a:r>
            </a:p>
            <a:p>
              <a:r>
                <a:rPr lang="en-US" sz="1568" dirty="0">
                  <a:solidFill>
                    <a:srgbClr val="505050"/>
                  </a:solidFill>
                  <a:latin typeface="Segoe UI Condensed"/>
                </a:rPr>
                <a:t>Cloud based directory and identity management </a:t>
              </a:r>
            </a:p>
          </p:txBody>
        </p:sp>
      </p:grpSp>
      <p:grpSp>
        <p:nvGrpSpPr>
          <p:cNvPr id="44" name="Group 43"/>
          <p:cNvGrpSpPr/>
          <p:nvPr/>
        </p:nvGrpSpPr>
        <p:grpSpPr>
          <a:xfrm>
            <a:off x="6325737" y="4089497"/>
            <a:ext cx="5354721" cy="896425"/>
            <a:chOff x="6452581" y="4096491"/>
            <a:chExt cx="5462094" cy="914400"/>
          </a:xfrm>
        </p:grpSpPr>
        <p:pic>
          <p:nvPicPr>
            <p:cNvPr id="21" name="Picture 20">
              <a:extLst>
                <a:ext uri="{FF2B5EF4-FFF2-40B4-BE49-F238E27FC236}">
                  <a16:creationId xmlns:a16="http://schemas.microsoft.com/office/drawing/2014/main" id="{9D0BFC6A-83CF-44D9-B2D5-F8C6DDF04168}"/>
                </a:ext>
              </a:extLst>
            </p:cNvPr>
            <p:cNvPicPr>
              <a:picLocks noChangeAspect="1"/>
            </p:cNvPicPr>
            <p:nvPr/>
          </p:nvPicPr>
          <p:blipFill>
            <a:blip r:embed="rId7"/>
            <a:stretch>
              <a:fillRect/>
            </a:stretch>
          </p:blipFill>
          <p:spPr>
            <a:xfrm>
              <a:off x="6452581" y="4096491"/>
              <a:ext cx="914400" cy="914400"/>
            </a:xfrm>
            <a:prstGeom prst="rect">
              <a:avLst/>
            </a:prstGeom>
          </p:spPr>
        </p:pic>
        <p:sp>
          <p:nvSpPr>
            <p:cNvPr id="23" name="Rectangle 22">
              <a:extLst>
                <a:ext uri="{FF2B5EF4-FFF2-40B4-BE49-F238E27FC236}">
                  <a16:creationId xmlns:a16="http://schemas.microsoft.com/office/drawing/2014/main" id="{6382684D-50F4-4FB1-9ECD-99048F71F2C6}"/>
                </a:ext>
              </a:extLst>
            </p:cNvPr>
            <p:cNvSpPr/>
            <p:nvPr/>
          </p:nvSpPr>
          <p:spPr>
            <a:xfrm>
              <a:off x="7586203" y="4122804"/>
              <a:ext cx="4328472" cy="861774"/>
            </a:xfrm>
            <a:prstGeom prst="rect">
              <a:avLst/>
            </a:prstGeom>
          </p:spPr>
          <p:txBody>
            <a:bodyPr wrap="square">
              <a:spAutoFit/>
            </a:bodyPr>
            <a:lstStyle/>
            <a:p>
              <a:r>
                <a:rPr lang="en-US" sz="1765" dirty="0">
                  <a:solidFill>
                    <a:schemeClr val="tx2"/>
                  </a:solidFill>
                  <a:latin typeface="Segoe UI Condensed"/>
                </a:rPr>
                <a:t>Azure Key Vault</a:t>
              </a:r>
            </a:p>
            <a:p>
              <a:r>
                <a:rPr lang="en-US" sz="1568" dirty="0">
                  <a:solidFill>
                    <a:srgbClr val="505050"/>
                  </a:solidFill>
                  <a:latin typeface="Segoe UI Condensed"/>
                </a:rPr>
                <a:t>Protect secrets such as passwords and keys securely </a:t>
              </a:r>
            </a:p>
          </p:txBody>
        </p:sp>
      </p:grpSp>
      <p:grpSp>
        <p:nvGrpSpPr>
          <p:cNvPr id="43" name="Group 42"/>
          <p:cNvGrpSpPr/>
          <p:nvPr/>
        </p:nvGrpSpPr>
        <p:grpSpPr>
          <a:xfrm>
            <a:off x="6325737" y="2773423"/>
            <a:ext cx="5354721" cy="896425"/>
            <a:chOff x="6452581" y="2746886"/>
            <a:chExt cx="5462094" cy="914400"/>
          </a:xfrm>
        </p:grpSpPr>
        <p:sp>
          <p:nvSpPr>
            <p:cNvPr id="13" name="Rectangle 12">
              <a:extLst>
                <a:ext uri="{FF2B5EF4-FFF2-40B4-BE49-F238E27FC236}">
                  <a16:creationId xmlns:a16="http://schemas.microsoft.com/office/drawing/2014/main" id="{E471E9D5-1BB3-4987-B458-E80E01014766}"/>
                </a:ext>
              </a:extLst>
            </p:cNvPr>
            <p:cNvSpPr/>
            <p:nvPr/>
          </p:nvSpPr>
          <p:spPr>
            <a:xfrm>
              <a:off x="7586203" y="2773199"/>
              <a:ext cx="4328472" cy="861774"/>
            </a:xfrm>
            <a:prstGeom prst="rect">
              <a:avLst/>
            </a:prstGeom>
          </p:spPr>
          <p:txBody>
            <a:bodyPr wrap="square">
              <a:spAutoFit/>
            </a:bodyPr>
            <a:lstStyle/>
            <a:p>
              <a:r>
                <a:rPr lang="en-US" sz="1765" dirty="0">
                  <a:solidFill>
                    <a:schemeClr val="tx2"/>
                  </a:solidFill>
                  <a:latin typeface="Segoe UI Condensed"/>
                </a:rPr>
                <a:t>Azure Advisor</a:t>
              </a:r>
            </a:p>
            <a:p>
              <a:r>
                <a:rPr lang="en-US" sz="1568" dirty="0">
                  <a:solidFill>
                    <a:srgbClr val="505050"/>
                  </a:solidFill>
                  <a:latin typeface="Segoe UI Condensed"/>
                </a:rPr>
                <a:t>Optimize across four different areas: high availability, performance, security, and cost</a:t>
              </a:r>
            </a:p>
          </p:txBody>
        </p:sp>
        <p:pic>
          <p:nvPicPr>
            <p:cNvPr id="25" name="Picture 24">
              <a:extLst>
                <a:ext uri="{FF2B5EF4-FFF2-40B4-BE49-F238E27FC236}">
                  <a16:creationId xmlns:a16="http://schemas.microsoft.com/office/drawing/2014/main" id="{287CB0E2-DC16-4CEE-B5C1-6A08F0271CC6}"/>
                </a:ext>
              </a:extLst>
            </p:cNvPr>
            <p:cNvPicPr>
              <a:picLocks noChangeAspect="1"/>
            </p:cNvPicPr>
            <p:nvPr/>
          </p:nvPicPr>
          <p:blipFill>
            <a:blip r:embed="rId8"/>
            <a:stretch>
              <a:fillRect/>
            </a:stretch>
          </p:blipFill>
          <p:spPr>
            <a:xfrm>
              <a:off x="6452581" y="2746886"/>
              <a:ext cx="914400" cy="914400"/>
            </a:xfrm>
            <a:prstGeom prst="rect">
              <a:avLst/>
            </a:prstGeom>
          </p:spPr>
        </p:pic>
      </p:grpSp>
      <p:grpSp>
        <p:nvGrpSpPr>
          <p:cNvPr id="15" name="Group 14">
            <a:extLst>
              <a:ext uri="{FF2B5EF4-FFF2-40B4-BE49-F238E27FC236}">
                <a16:creationId xmlns:a16="http://schemas.microsoft.com/office/drawing/2014/main" id="{7824B93E-3CF6-4004-98F8-1E903D680EAF}"/>
              </a:ext>
            </a:extLst>
          </p:cNvPr>
          <p:cNvGrpSpPr/>
          <p:nvPr/>
        </p:nvGrpSpPr>
        <p:grpSpPr>
          <a:xfrm>
            <a:off x="9035029" y="476235"/>
            <a:ext cx="851604" cy="631855"/>
            <a:chOff x="10332992" y="479425"/>
            <a:chExt cx="868680" cy="644525"/>
          </a:xfrm>
        </p:grpSpPr>
        <p:sp>
          <p:nvSpPr>
            <p:cNvPr id="17" name="TextBox 16">
              <a:extLst>
                <a:ext uri="{FF2B5EF4-FFF2-40B4-BE49-F238E27FC236}">
                  <a16:creationId xmlns:a16="http://schemas.microsoft.com/office/drawing/2014/main" id="{61D3EF56-79C7-47B2-BD2F-CCC2919603C0}"/>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8" name="Freeform 9">
              <a:extLst>
                <a:ext uri="{FF2B5EF4-FFF2-40B4-BE49-F238E27FC236}">
                  <a16:creationId xmlns:a16="http://schemas.microsoft.com/office/drawing/2014/main" id="{C2A9A1DD-2AD8-4EF2-A8AA-2392C3241B4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20" name="Group 19">
            <a:extLst>
              <a:ext uri="{FF2B5EF4-FFF2-40B4-BE49-F238E27FC236}">
                <a16:creationId xmlns:a16="http://schemas.microsoft.com/office/drawing/2014/main" id="{07767940-2581-490B-AF0D-8DB159D9B168}"/>
              </a:ext>
            </a:extLst>
          </p:cNvPr>
          <p:cNvGrpSpPr/>
          <p:nvPr/>
        </p:nvGrpSpPr>
        <p:grpSpPr>
          <a:xfrm>
            <a:off x="9886743" y="476234"/>
            <a:ext cx="941117" cy="634968"/>
            <a:chOff x="11201784" y="479425"/>
            <a:chExt cx="959988" cy="647700"/>
          </a:xfrm>
        </p:grpSpPr>
        <p:sp>
          <p:nvSpPr>
            <p:cNvPr id="24" name="TextBox 23">
              <a:extLst>
                <a:ext uri="{FF2B5EF4-FFF2-40B4-BE49-F238E27FC236}">
                  <a16:creationId xmlns:a16="http://schemas.microsoft.com/office/drawing/2014/main" id="{412A2DC6-7A84-44ED-B9ED-3EFD920D2D7C}"/>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26" name="Freeform 13">
              <a:extLst>
                <a:ext uri="{FF2B5EF4-FFF2-40B4-BE49-F238E27FC236}">
                  <a16:creationId xmlns:a16="http://schemas.microsoft.com/office/drawing/2014/main" id="{FB77AF7C-3E28-4CEB-B9B9-5B992367B2A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27" name="TextBox 26">
            <a:extLst>
              <a:ext uri="{FF2B5EF4-FFF2-40B4-BE49-F238E27FC236}">
                <a16:creationId xmlns:a16="http://schemas.microsoft.com/office/drawing/2014/main" id="{DCEF8FD2-1F0E-4400-8C66-9FD8791AA9B4}"/>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Management</a:t>
            </a:r>
          </a:p>
        </p:txBody>
      </p:sp>
      <p:sp>
        <p:nvSpPr>
          <p:cNvPr id="28" name="Freeform 5">
            <a:extLst>
              <a:ext uri="{FF2B5EF4-FFF2-40B4-BE49-F238E27FC236}">
                <a16:creationId xmlns:a16="http://schemas.microsoft.com/office/drawing/2014/main" id="{6777B46D-2EB4-4125-86B4-2C9C986C0174}"/>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sp>
        <p:nvSpPr>
          <p:cNvPr id="29" name="Rectangle 28">
            <a:extLst>
              <a:ext uri="{FF2B5EF4-FFF2-40B4-BE49-F238E27FC236}">
                <a16:creationId xmlns:a16="http://schemas.microsoft.com/office/drawing/2014/main" id="{FFB1D80A-43B8-47D5-85A8-091092E45CF0}"/>
              </a:ext>
            </a:extLst>
          </p:cNvPr>
          <p:cNvSpPr/>
          <p:nvPr/>
        </p:nvSpPr>
        <p:spPr bwMode="auto">
          <a:xfrm>
            <a:off x="10919325" y="487"/>
            <a:ext cx="851604" cy="47000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30" name="Group 29">
            <a:extLst>
              <a:ext uri="{FF2B5EF4-FFF2-40B4-BE49-F238E27FC236}">
                <a16:creationId xmlns:a16="http://schemas.microsoft.com/office/drawing/2014/main" id="{A61D2898-D892-41E0-8BFD-884F25C1272D}"/>
              </a:ext>
            </a:extLst>
          </p:cNvPr>
          <p:cNvGrpSpPr/>
          <p:nvPr/>
        </p:nvGrpSpPr>
        <p:grpSpPr>
          <a:xfrm>
            <a:off x="8253196" y="470488"/>
            <a:ext cx="851604" cy="631855"/>
            <a:chOff x="9418637" y="479425"/>
            <a:chExt cx="868680" cy="644525"/>
          </a:xfrm>
        </p:grpSpPr>
        <p:sp>
          <p:nvSpPr>
            <p:cNvPr id="31" name="TextBox 30">
              <a:extLst>
                <a:ext uri="{FF2B5EF4-FFF2-40B4-BE49-F238E27FC236}">
                  <a16:creationId xmlns:a16="http://schemas.microsoft.com/office/drawing/2014/main" id="{8725452A-10C0-46B2-A839-A5046425C856}"/>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Compute</a:t>
              </a:r>
            </a:p>
          </p:txBody>
        </p:sp>
        <p:sp>
          <p:nvSpPr>
            <p:cNvPr id="32" name="Freeform 5">
              <a:extLst>
                <a:ext uri="{FF2B5EF4-FFF2-40B4-BE49-F238E27FC236}">
                  <a16:creationId xmlns:a16="http://schemas.microsoft.com/office/drawing/2014/main" id="{9E32A992-5F51-4795-841C-706EF61FCF4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grpSp>
        <p:nvGrpSpPr>
          <p:cNvPr id="41" name="Group 40"/>
          <p:cNvGrpSpPr/>
          <p:nvPr/>
        </p:nvGrpSpPr>
        <p:grpSpPr>
          <a:xfrm>
            <a:off x="699787" y="5405570"/>
            <a:ext cx="4911135" cy="1086215"/>
            <a:chOff x="713818" y="5434389"/>
            <a:chExt cx="5009613" cy="1107996"/>
          </a:xfrm>
        </p:grpSpPr>
        <p:sp>
          <p:nvSpPr>
            <p:cNvPr id="34" name="Rectangle 33">
              <a:extLst>
                <a:ext uri="{FF2B5EF4-FFF2-40B4-BE49-F238E27FC236}">
                  <a16:creationId xmlns:a16="http://schemas.microsoft.com/office/drawing/2014/main" id="{F32C9FEE-3B82-4A53-91C4-922B02BCF177}"/>
                </a:ext>
              </a:extLst>
            </p:cNvPr>
            <p:cNvSpPr/>
            <p:nvPr/>
          </p:nvSpPr>
          <p:spPr>
            <a:xfrm>
              <a:off x="1737365" y="5434389"/>
              <a:ext cx="3986066" cy="1107996"/>
            </a:xfrm>
            <a:prstGeom prst="rect">
              <a:avLst/>
            </a:prstGeom>
          </p:spPr>
          <p:txBody>
            <a:bodyPr wrap="square">
              <a:spAutoFit/>
            </a:bodyPr>
            <a:lstStyle/>
            <a:p>
              <a:r>
                <a:rPr lang="en-US" sz="1765" dirty="0">
                  <a:solidFill>
                    <a:schemeClr val="tx2"/>
                  </a:solidFill>
                  <a:latin typeface="Segoe UI Condensed"/>
                </a:rPr>
                <a:t>Azure Backup</a:t>
              </a:r>
            </a:p>
            <a:p>
              <a:r>
                <a:rPr lang="en-US" sz="1568" dirty="0">
                  <a:solidFill>
                    <a:srgbClr val="505050"/>
                  </a:solidFill>
                  <a:latin typeface="Segoe UI Condensed"/>
                </a:rPr>
                <a:t>Protect your virtual machines, data, or enterprise workloads by securely backing it up to Azure</a:t>
              </a:r>
            </a:p>
          </p:txBody>
        </p:sp>
        <p:pic>
          <p:nvPicPr>
            <p:cNvPr id="5" name="Picture 4">
              <a:extLst>
                <a:ext uri="{FF2B5EF4-FFF2-40B4-BE49-F238E27FC236}">
                  <a16:creationId xmlns:a16="http://schemas.microsoft.com/office/drawing/2014/main" id="{894B9E61-67C1-4577-A949-BA05AABA1F62}"/>
                </a:ext>
              </a:extLst>
            </p:cNvPr>
            <p:cNvPicPr>
              <a:picLocks noChangeAspect="1"/>
            </p:cNvPicPr>
            <p:nvPr/>
          </p:nvPicPr>
          <p:blipFill>
            <a:blip r:embed="rId9"/>
            <a:stretch>
              <a:fillRect/>
            </a:stretch>
          </p:blipFill>
          <p:spPr>
            <a:xfrm>
              <a:off x="713818" y="5546027"/>
              <a:ext cx="884721" cy="884721"/>
            </a:xfrm>
            <a:prstGeom prst="rect">
              <a:avLst/>
            </a:prstGeom>
          </p:spPr>
        </p:pic>
      </p:grpSp>
      <p:grpSp>
        <p:nvGrpSpPr>
          <p:cNvPr id="45" name="Group 44"/>
          <p:cNvGrpSpPr/>
          <p:nvPr/>
        </p:nvGrpSpPr>
        <p:grpSpPr>
          <a:xfrm>
            <a:off x="6331415" y="5405570"/>
            <a:ext cx="5349044" cy="1086215"/>
            <a:chOff x="6458372" y="5434389"/>
            <a:chExt cx="5456303" cy="1107996"/>
          </a:xfrm>
        </p:grpSpPr>
        <p:sp>
          <p:nvSpPr>
            <p:cNvPr id="38" name="Rectangle 37">
              <a:extLst>
                <a:ext uri="{FF2B5EF4-FFF2-40B4-BE49-F238E27FC236}">
                  <a16:creationId xmlns:a16="http://schemas.microsoft.com/office/drawing/2014/main" id="{56A228E3-24B3-4E97-9F9D-A0359808188F}"/>
                </a:ext>
              </a:extLst>
            </p:cNvPr>
            <p:cNvSpPr/>
            <p:nvPr/>
          </p:nvSpPr>
          <p:spPr>
            <a:xfrm>
              <a:off x="7586203" y="5434389"/>
              <a:ext cx="4328472" cy="1107996"/>
            </a:xfrm>
            <a:prstGeom prst="rect">
              <a:avLst/>
            </a:prstGeom>
          </p:spPr>
          <p:txBody>
            <a:bodyPr wrap="square">
              <a:spAutoFit/>
            </a:bodyPr>
            <a:lstStyle/>
            <a:p>
              <a:r>
                <a:rPr lang="en-US" sz="1765" dirty="0">
                  <a:solidFill>
                    <a:schemeClr val="tx2"/>
                  </a:solidFill>
                  <a:latin typeface="Segoe UI Condensed"/>
                </a:rPr>
                <a:t>Azure Site Recovery</a:t>
              </a:r>
            </a:p>
            <a:p>
              <a:r>
                <a:rPr lang="en-US" sz="1568" dirty="0">
                  <a:solidFill>
                    <a:srgbClr val="505050"/>
                  </a:solidFill>
                  <a:latin typeface="Segoe UI Condensed"/>
                </a:rPr>
                <a:t>Orchestrated failovers/back to Azure, Azure to Azure or data center to data center – great for migration!</a:t>
              </a:r>
            </a:p>
          </p:txBody>
        </p:sp>
        <p:pic>
          <p:nvPicPr>
            <p:cNvPr id="9" name="Picture 8">
              <a:extLst>
                <a:ext uri="{FF2B5EF4-FFF2-40B4-BE49-F238E27FC236}">
                  <a16:creationId xmlns:a16="http://schemas.microsoft.com/office/drawing/2014/main" id="{EDA4FD43-EC3A-4690-8D46-F3E870C97636}"/>
                </a:ext>
              </a:extLst>
            </p:cNvPr>
            <p:cNvPicPr>
              <a:picLocks noChangeAspect="1"/>
            </p:cNvPicPr>
            <p:nvPr/>
          </p:nvPicPr>
          <p:blipFill>
            <a:blip r:embed="rId10"/>
            <a:stretch>
              <a:fillRect/>
            </a:stretch>
          </p:blipFill>
          <p:spPr>
            <a:xfrm>
              <a:off x="6458372" y="5536978"/>
              <a:ext cx="902819" cy="902819"/>
            </a:xfrm>
            <a:prstGeom prst="rect">
              <a:avLst/>
            </a:prstGeom>
          </p:spPr>
        </p:pic>
      </p:grpSp>
    </p:spTree>
    <p:extLst>
      <p:ext uri="{BB962C8B-B14F-4D97-AF65-F5344CB8AC3E}">
        <p14:creationId xmlns:p14="http://schemas.microsoft.com/office/powerpoint/2010/main" val="101276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1143512"/>
            <a:ext cx="12192000" cy="5345066"/>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Title 3">
            <a:extLst>
              <a:ext uri="{FF2B5EF4-FFF2-40B4-BE49-F238E27FC236}">
                <a16:creationId xmlns:a16="http://schemas.microsoft.com/office/drawing/2014/main" id="{A7D9E7D0-E0AE-4842-AED2-27AB9A3C7DBE}"/>
              </a:ext>
            </a:extLst>
          </p:cNvPr>
          <p:cNvSpPr>
            <a:spLocks noGrp="1"/>
          </p:cNvSpPr>
          <p:nvPr>
            <p:ph type="title"/>
          </p:nvPr>
        </p:nvSpPr>
        <p:spPr/>
        <p:txBody>
          <a:bodyPr/>
          <a:lstStyle/>
          <a:p>
            <a:r>
              <a:rPr lang="en-US" sz="3921" dirty="0"/>
              <a:t>Azure Security Center</a:t>
            </a:r>
          </a:p>
        </p:txBody>
      </p:sp>
      <p:grpSp>
        <p:nvGrpSpPr>
          <p:cNvPr id="2" name="Group 1"/>
          <p:cNvGrpSpPr/>
          <p:nvPr/>
        </p:nvGrpSpPr>
        <p:grpSpPr>
          <a:xfrm>
            <a:off x="8052778" y="1252844"/>
            <a:ext cx="3853883" cy="5126401"/>
            <a:chOff x="8196219" y="1095094"/>
            <a:chExt cx="4098844" cy="5452246"/>
          </a:xfrm>
        </p:grpSpPr>
        <p:pic>
          <p:nvPicPr>
            <p:cNvPr id="5" name="Picture 4">
              <a:extLst>
                <a:ext uri="{FF2B5EF4-FFF2-40B4-BE49-F238E27FC236}">
                  <a16:creationId xmlns:a16="http://schemas.microsoft.com/office/drawing/2014/main" id="{780EBBF2-EB79-4B1A-91B3-DE532EA9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828" y="1095094"/>
              <a:ext cx="4095626" cy="2745149"/>
            </a:xfrm>
            <a:prstGeom prst="rect">
              <a:avLst/>
            </a:prstGeom>
          </p:spPr>
        </p:pic>
        <p:pic>
          <p:nvPicPr>
            <p:cNvPr id="6" name="Picture 5">
              <a:extLst>
                <a:ext uri="{FF2B5EF4-FFF2-40B4-BE49-F238E27FC236}">
                  <a16:creationId xmlns:a16="http://schemas.microsoft.com/office/drawing/2014/main" id="{D8B58D1D-E4F9-4134-B8F4-48B7A5F2B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219" y="4191961"/>
              <a:ext cx="4098844" cy="2355379"/>
            </a:xfrm>
            <a:prstGeom prst="rect">
              <a:avLst/>
            </a:prstGeom>
          </p:spPr>
        </p:pic>
      </p:grpSp>
      <p:sp>
        <p:nvSpPr>
          <p:cNvPr id="8" name="Text Placeholder 3">
            <a:extLst>
              <a:ext uri="{FF2B5EF4-FFF2-40B4-BE49-F238E27FC236}">
                <a16:creationId xmlns:a16="http://schemas.microsoft.com/office/drawing/2014/main" id="{B225E621-EBC5-407F-B6E5-DD67B8D60100}"/>
              </a:ext>
            </a:extLst>
          </p:cNvPr>
          <p:cNvSpPr txBox="1">
            <a:spLocks/>
          </p:cNvSpPr>
          <p:nvPr/>
        </p:nvSpPr>
        <p:spPr>
          <a:xfrm>
            <a:off x="217759" y="1317752"/>
            <a:ext cx="7521687" cy="4725034"/>
          </a:xfrm>
          <a:prstGeom prst="rect">
            <a:avLst/>
          </a:prstGeom>
          <a:noFill/>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a:solidFill>
                  <a:schemeClr val="tx2"/>
                </a:solidFill>
                <a:latin typeface="Segoe UI Semibold" panose="020B0702040204020203" pitchFamily="34" charset="0"/>
                <a:cs typeface="Segoe UI Semibold" panose="020B0702040204020203" pitchFamily="34" charset="0"/>
              </a:rPr>
              <a:t>Understand your cloud security state</a:t>
            </a:r>
          </a:p>
          <a:p>
            <a:pPr>
              <a:buClr>
                <a:schemeClr val="bg1"/>
              </a:buClr>
            </a:pPr>
            <a:endParaRPr lang="en-US" sz="1961" dirty="0">
              <a:solidFill>
                <a:schemeClr val="tx1"/>
              </a:solidFill>
              <a:latin typeface="Segoe UI Semibold" panose="020B0702040204020203" pitchFamily="34" charset="0"/>
              <a:cs typeface="Segoe UI Semibold" panose="020B0702040204020203" pitchFamily="34" charset="0"/>
            </a:endParaRP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Define security policies for your Azure subscriptions and to help guide resource owners correctly implement required controls</a:t>
            </a:r>
          </a:p>
          <a:p>
            <a:endParaRPr lang="en-US" sz="1961" dirty="0">
              <a:solidFill>
                <a:schemeClr val="tx1"/>
              </a:solidFill>
              <a:latin typeface="Segoe UI Semibold" panose="020B0702040204020203" pitchFamily="34" charset="0"/>
              <a:cs typeface="Segoe UI Semibold" panose="020B0702040204020203" pitchFamily="34" charset="0"/>
            </a:endParaRP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Easily deploy integrated cloud security solutions from Microsoft and trusted security partners</a:t>
            </a:r>
          </a:p>
          <a:p>
            <a:endParaRPr lang="en-US" sz="1961" dirty="0">
              <a:solidFill>
                <a:schemeClr val="tx1"/>
              </a:solidFill>
              <a:latin typeface="Segoe UI Semibold" panose="020B0702040204020203" pitchFamily="34" charset="0"/>
              <a:cs typeface="Segoe UI Semibold" panose="020B0702040204020203" pitchFamily="34" charset="0"/>
            </a:endParaRP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Detect threats and respond fast by combining Microsoft global threat intelligence and expertise, with insights into cloud security-related events across your Azure deployments, Security Center helps you detect actual threats early and reduce false positives.</a:t>
            </a:r>
          </a:p>
        </p:txBody>
      </p:sp>
    </p:spTree>
    <p:extLst>
      <p:ext uri="{BB962C8B-B14F-4D97-AF65-F5344CB8AC3E}">
        <p14:creationId xmlns:p14="http://schemas.microsoft.com/office/powerpoint/2010/main" val="358554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1337342"/>
            <a:ext cx="12192000" cy="485563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4" name="Title 3">
            <a:extLst>
              <a:ext uri="{FF2B5EF4-FFF2-40B4-BE49-F238E27FC236}">
                <a16:creationId xmlns:a16="http://schemas.microsoft.com/office/drawing/2014/main" id="{A7D9E7D0-E0AE-4842-AED2-27AB9A3C7DBE}"/>
              </a:ext>
            </a:extLst>
          </p:cNvPr>
          <p:cNvSpPr>
            <a:spLocks noGrp="1"/>
          </p:cNvSpPr>
          <p:nvPr>
            <p:ph type="title"/>
          </p:nvPr>
        </p:nvSpPr>
        <p:spPr/>
        <p:txBody>
          <a:bodyPr/>
          <a:lstStyle/>
          <a:p>
            <a:r>
              <a:rPr lang="en-US" sz="3921" dirty="0"/>
              <a:t>Azure Log Analytics</a:t>
            </a:r>
          </a:p>
        </p:txBody>
      </p:sp>
      <p:sp>
        <p:nvSpPr>
          <p:cNvPr id="20" name="Text Placeholder 3">
            <a:extLst>
              <a:ext uri="{FF2B5EF4-FFF2-40B4-BE49-F238E27FC236}">
                <a16:creationId xmlns:a16="http://schemas.microsoft.com/office/drawing/2014/main" id="{0F333618-6190-4930-BAB9-E6EE628504F0}"/>
              </a:ext>
            </a:extLst>
          </p:cNvPr>
          <p:cNvSpPr txBox="1">
            <a:spLocks/>
          </p:cNvSpPr>
          <p:nvPr/>
        </p:nvSpPr>
        <p:spPr>
          <a:xfrm>
            <a:off x="269240" y="1478898"/>
            <a:ext cx="7365880" cy="4181927"/>
          </a:xfrm>
          <a:prstGeom prst="rect">
            <a:avLst/>
          </a:prstGeom>
          <a:noFill/>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a:solidFill>
                  <a:schemeClr val="tx2"/>
                </a:solidFill>
                <a:latin typeface="Segoe UI Semibold" panose="020B0702040204020203" pitchFamily="34" charset="0"/>
                <a:cs typeface="Segoe UI Semibold" panose="020B0702040204020203" pitchFamily="34" charset="0"/>
              </a:rPr>
              <a:t>Insights &amp; Analytics</a:t>
            </a: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Gain visibility across your hybrid cloud</a:t>
            </a: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Deliver insights across your datacenters and public clouds, including Azure and AWS.</a:t>
            </a: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Easy collection, correlation, and visualization of your machine data</a:t>
            </a: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Insight into physical, virtual, and cloud infrastructure health, capacity, and usage</a:t>
            </a:r>
          </a:p>
          <a:p>
            <a:pPr>
              <a:buClr>
                <a:schemeClr val="bg1"/>
              </a:buClr>
            </a:pPr>
            <a:r>
              <a:rPr lang="en-US" sz="1961" dirty="0">
                <a:solidFill>
                  <a:schemeClr val="tx1"/>
                </a:solidFill>
                <a:latin typeface="Segoe UI Semibold" panose="020B0702040204020203" pitchFamily="34" charset="0"/>
                <a:cs typeface="Segoe UI Semibold" panose="020B0702040204020203" pitchFamily="34" charset="0"/>
              </a:rPr>
              <a:t>Collect, store, and analyze log data from virtually any Windows Server and Linux source.</a:t>
            </a:r>
            <a:r>
              <a:rPr lang="en-US" sz="1961" dirty="0">
                <a:solidFill>
                  <a:schemeClr val="tx1"/>
                </a:solidFill>
                <a:latin typeface="+mn-lt"/>
              </a:rPr>
              <a:t> </a:t>
            </a:r>
          </a:p>
          <a:p>
            <a:pPr marL="336145" indent="-336145">
              <a:buFont typeface="Arial" panose="020B0604020202020204" pitchFamily="34" charset="0"/>
              <a:buChar char="•"/>
            </a:pPr>
            <a:endParaRPr lang="en-US" sz="1961" dirty="0">
              <a:solidFill>
                <a:schemeClr val="tx1"/>
              </a:solidFill>
              <a:latin typeface="+mn-lt"/>
            </a:endParaRPr>
          </a:p>
        </p:txBody>
      </p:sp>
      <p:grpSp>
        <p:nvGrpSpPr>
          <p:cNvPr id="2" name="Group 1"/>
          <p:cNvGrpSpPr/>
          <p:nvPr/>
        </p:nvGrpSpPr>
        <p:grpSpPr>
          <a:xfrm>
            <a:off x="7814149" y="1588856"/>
            <a:ext cx="4110933" cy="4457712"/>
            <a:chOff x="7970837" y="1314097"/>
            <a:chExt cx="4226611" cy="4583147"/>
          </a:xfrm>
        </p:grpSpPr>
        <p:pic>
          <p:nvPicPr>
            <p:cNvPr id="19" name="Snagit_PPTB0E0">
              <a:extLst>
                <a:ext uri="{FF2B5EF4-FFF2-40B4-BE49-F238E27FC236}">
                  <a16:creationId xmlns:a16="http://schemas.microsoft.com/office/drawing/2014/main" id="{BE49D228-C7C8-4B46-9399-AFE220707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0837" y="3649662"/>
              <a:ext cx="4226611" cy="2247582"/>
            </a:xfrm>
            <a:prstGeom prst="rect">
              <a:avLst/>
            </a:prstGeom>
          </p:spPr>
        </p:pic>
        <p:pic>
          <p:nvPicPr>
            <p:cNvPr id="21" name="Picture 20">
              <a:extLst>
                <a:ext uri="{FF2B5EF4-FFF2-40B4-BE49-F238E27FC236}">
                  <a16:creationId xmlns:a16="http://schemas.microsoft.com/office/drawing/2014/main" id="{11C97846-9E56-4803-8F28-1A871FC9C336}"/>
                </a:ext>
              </a:extLst>
            </p:cNvPr>
            <p:cNvPicPr>
              <a:picLocks noChangeAspect="1"/>
            </p:cNvPicPr>
            <p:nvPr/>
          </p:nvPicPr>
          <p:blipFill>
            <a:blip r:embed="rId4"/>
            <a:stretch>
              <a:fillRect/>
            </a:stretch>
          </p:blipFill>
          <p:spPr>
            <a:xfrm>
              <a:off x="9273335" y="1314097"/>
              <a:ext cx="1621614" cy="1621614"/>
            </a:xfrm>
            <a:prstGeom prst="rect">
              <a:avLst/>
            </a:prstGeom>
          </p:spPr>
        </p:pic>
      </p:grpSp>
    </p:spTree>
    <p:extLst>
      <p:ext uri="{BB962C8B-B14F-4D97-AF65-F5344CB8AC3E}">
        <p14:creationId xmlns:p14="http://schemas.microsoft.com/office/powerpoint/2010/main" val="2120432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BBDE18F-EBDB-4EBA-9C89-6AACBB73A5B0}"/>
              </a:ext>
            </a:extLst>
          </p:cNvPr>
          <p:cNvSpPr/>
          <p:nvPr/>
        </p:nvSpPr>
        <p:spPr bwMode="auto">
          <a:xfrm>
            <a:off x="4269401" y="1667695"/>
            <a:ext cx="6962725" cy="3496888"/>
          </a:xfrm>
          <a:prstGeom prst="rect">
            <a:avLst/>
          </a:prstGeom>
          <a:solidFill>
            <a:schemeClr val="accent1">
              <a:lumMod val="75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89" name="Rectangle 88">
            <a:extLst>
              <a:ext uri="{FF2B5EF4-FFF2-40B4-BE49-F238E27FC236}">
                <a16:creationId xmlns:a16="http://schemas.microsoft.com/office/drawing/2014/main" id="{986C5579-A663-48B3-ABA6-0DFE6A537BEB}"/>
              </a:ext>
            </a:extLst>
          </p:cNvPr>
          <p:cNvSpPr/>
          <p:nvPr/>
        </p:nvSpPr>
        <p:spPr bwMode="auto">
          <a:xfrm>
            <a:off x="4271081" y="487"/>
            <a:ext cx="6962083" cy="1673040"/>
          </a:xfrm>
          <a:prstGeom prst="rect">
            <a:avLst/>
          </a:prstGeom>
          <a:solidFill>
            <a:schemeClr val="accent1">
              <a:lumMod val="75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136" name="Rectangle 135">
            <a:extLst>
              <a:ext uri="{FF2B5EF4-FFF2-40B4-BE49-F238E27FC236}">
                <a16:creationId xmlns:a16="http://schemas.microsoft.com/office/drawing/2014/main" id="{89ABB50E-050C-4B91-A399-CEC7CFE142E3}"/>
              </a:ext>
            </a:extLst>
          </p:cNvPr>
          <p:cNvSpPr/>
          <p:nvPr/>
        </p:nvSpPr>
        <p:spPr bwMode="auto">
          <a:xfrm>
            <a:off x="4567922" y="698104"/>
            <a:ext cx="6463303" cy="488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3" spcCol="18288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sz="1568">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sp>
        <p:nvSpPr>
          <p:cNvPr id="135" name="Rectangle 134">
            <a:extLst>
              <a:ext uri="{FF2B5EF4-FFF2-40B4-BE49-F238E27FC236}">
                <a16:creationId xmlns:a16="http://schemas.microsoft.com/office/drawing/2014/main" id="{1553F0DC-5351-4E3E-AF56-75C2BF5BFAC5}"/>
              </a:ext>
            </a:extLst>
          </p:cNvPr>
          <p:cNvSpPr/>
          <p:nvPr/>
        </p:nvSpPr>
        <p:spPr bwMode="auto">
          <a:xfrm>
            <a:off x="4547117" y="362793"/>
            <a:ext cx="1709005" cy="4889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109" name="Rectangle 108">
            <a:extLst>
              <a:ext uri="{FF2B5EF4-FFF2-40B4-BE49-F238E27FC236}">
                <a16:creationId xmlns:a16="http://schemas.microsoft.com/office/drawing/2014/main" id="{B485BF12-17F3-42F9-B7E6-7DA7849E5FB6}"/>
              </a:ext>
            </a:extLst>
          </p:cNvPr>
          <p:cNvSpPr/>
          <p:nvPr/>
        </p:nvSpPr>
        <p:spPr bwMode="auto">
          <a:xfrm>
            <a:off x="4729638" y="927530"/>
            <a:ext cx="1359718"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Developer tools</a:t>
            </a:r>
          </a:p>
        </p:txBody>
      </p:sp>
      <p:sp>
        <p:nvSpPr>
          <p:cNvPr id="110" name="Rectangle 109">
            <a:extLst>
              <a:ext uri="{FF2B5EF4-FFF2-40B4-BE49-F238E27FC236}">
                <a16:creationId xmlns:a16="http://schemas.microsoft.com/office/drawing/2014/main" id="{185B64AC-6042-4E84-896F-9EF8E1C003B2}"/>
              </a:ext>
            </a:extLst>
          </p:cNvPr>
          <p:cNvSpPr/>
          <p:nvPr/>
        </p:nvSpPr>
        <p:spPr bwMode="auto">
          <a:xfrm>
            <a:off x="8227162" y="927531"/>
            <a:ext cx="1628066"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Management tools</a:t>
            </a:r>
          </a:p>
        </p:txBody>
      </p:sp>
      <p:sp>
        <p:nvSpPr>
          <p:cNvPr id="111" name="Rectangle 110">
            <a:extLst>
              <a:ext uri="{FF2B5EF4-FFF2-40B4-BE49-F238E27FC236}">
                <a16:creationId xmlns:a16="http://schemas.microsoft.com/office/drawing/2014/main" id="{045EF7C0-CC04-4CFA-AC5C-090E4A9D68D5}"/>
              </a:ext>
            </a:extLst>
          </p:cNvPr>
          <p:cNvSpPr/>
          <p:nvPr/>
        </p:nvSpPr>
        <p:spPr bwMode="auto">
          <a:xfrm>
            <a:off x="6827949" y="927530"/>
            <a:ext cx="685170"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DevOps</a:t>
            </a:r>
          </a:p>
        </p:txBody>
      </p:sp>
      <p:sp>
        <p:nvSpPr>
          <p:cNvPr id="112" name="Oval 111">
            <a:extLst>
              <a:ext uri="{FF2B5EF4-FFF2-40B4-BE49-F238E27FC236}">
                <a16:creationId xmlns:a16="http://schemas.microsoft.com/office/drawing/2014/main" id="{AF49B99F-83CC-42A1-A0FC-7F02216D5881}"/>
              </a:ext>
            </a:extLst>
          </p:cNvPr>
          <p:cNvSpPr/>
          <p:nvPr/>
        </p:nvSpPr>
        <p:spPr bwMode="auto">
          <a:xfrm>
            <a:off x="6415629" y="1000086"/>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a:extLst>
              <a:ext uri="{FF2B5EF4-FFF2-40B4-BE49-F238E27FC236}">
                <a16:creationId xmlns:a16="http://schemas.microsoft.com/office/drawing/2014/main" id="{A4328532-01B1-4DE1-B79D-C40C8D97289D}"/>
              </a:ext>
            </a:extLst>
          </p:cNvPr>
          <p:cNvSpPr/>
          <p:nvPr/>
        </p:nvSpPr>
        <p:spPr bwMode="auto">
          <a:xfrm>
            <a:off x="7839392" y="1000086"/>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658D9D60-5D3F-451F-BEF7-547A5531604B}"/>
              </a:ext>
            </a:extLst>
          </p:cNvPr>
          <p:cNvGrpSpPr/>
          <p:nvPr/>
        </p:nvGrpSpPr>
        <p:grpSpPr>
          <a:xfrm>
            <a:off x="4271081" y="487"/>
            <a:ext cx="6962083" cy="1673040"/>
            <a:chOff x="4509124" y="152400"/>
            <a:chExt cx="7101687" cy="1706588"/>
          </a:xfrm>
        </p:grpSpPr>
        <p:sp>
          <p:nvSpPr>
            <p:cNvPr id="68" name="Rectangle 67">
              <a:extLst>
                <a:ext uri="{FF2B5EF4-FFF2-40B4-BE49-F238E27FC236}">
                  <a16:creationId xmlns:a16="http://schemas.microsoft.com/office/drawing/2014/main" id="{E95E7D3D-13BC-4F1A-A8B4-925C9A3A525C}"/>
                </a:ext>
              </a:extLst>
            </p:cNvPr>
            <p:cNvSpPr/>
            <p:nvPr/>
          </p:nvSpPr>
          <p:spPr bwMode="auto">
            <a:xfrm>
              <a:off x="4509124" y="152400"/>
              <a:ext cx="7101687" cy="170658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69" name="Rectangle 68">
              <a:extLst>
                <a:ext uri="{FF2B5EF4-FFF2-40B4-BE49-F238E27FC236}">
                  <a16:creationId xmlns:a16="http://schemas.microsoft.com/office/drawing/2014/main" id="{7B1F3326-AAE9-4D40-A7DC-7AA540ECBE78}"/>
                </a:ext>
              </a:extLst>
            </p:cNvPr>
            <p:cNvSpPr/>
            <p:nvPr/>
          </p:nvSpPr>
          <p:spPr bwMode="auto">
            <a:xfrm>
              <a:off x="4790696" y="521970"/>
              <a:ext cx="1743274" cy="4987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70" name="Rectangle 69">
              <a:extLst>
                <a:ext uri="{FF2B5EF4-FFF2-40B4-BE49-F238E27FC236}">
                  <a16:creationId xmlns:a16="http://schemas.microsoft.com/office/drawing/2014/main" id="{05A84232-D781-436E-B6A7-CED8D74491F0}"/>
                </a:ext>
              </a:extLst>
            </p:cNvPr>
            <p:cNvSpPr/>
            <p:nvPr/>
          </p:nvSpPr>
          <p:spPr bwMode="auto">
            <a:xfrm>
              <a:off x="4976876" y="1098032"/>
              <a:ext cx="1386983"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002050"/>
                      </a:gs>
                      <a:gs pos="47000">
                        <a:srgbClr val="002050"/>
                      </a:gs>
                    </a:gsLst>
                    <a:lin ang="0" scaled="0"/>
                  </a:gradFill>
                  <a:latin typeface="Segoe UI Semilight"/>
                  <a:cs typeface="Segoe UI Semibold" panose="020B0702040204020203" pitchFamily="34" charset="0"/>
                </a:rPr>
                <a:t>Developer tools</a:t>
              </a:r>
            </a:p>
          </p:txBody>
        </p:sp>
        <p:sp>
          <p:nvSpPr>
            <p:cNvPr id="71" name="Rectangle 70">
              <a:extLst>
                <a:ext uri="{FF2B5EF4-FFF2-40B4-BE49-F238E27FC236}">
                  <a16:creationId xmlns:a16="http://schemas.microsoft.com/office/drawing/2014/main" id="{AD9B6B8F-1A54-4F3F-AAE9-55E32821C938}"/>
                </a:ext>
              </a:extLst>
            </p:cNvPr>
            <p:cNvSpPr/>
            <p:nvPr/>
          </p:nvSpPr>
          <p:spPr bwMode="auto">
            <a:xfrm>
              <a:off x="8544533" y="1098033"/>
              <a:ext cx="166071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002050"/>
                      </a:gs>
                      <a:gs pos="47000">
                        <a:srgbClr val="002050"/>
                      </a:gs>
                    </a:gsLst>
                    <a:lin ang="0" scaled="0"/>
                  </a:gradFill>
                  <a:latin typeface="Segoe UI Semilight"/>
                  <a:cs typeface="Segoe UI Semibold" panose="020B0702040204020203" pitchFamily="34" charset="0"/>
                </a:rPr>
                <a:t>Management tools</a:t>
              </a:r>
            </a:p>
          </p:txBody>
        </p:sp>
        <p:sp>
          <p:nvSpPr>
            <p:cNvPr id="72" name="Rectangle 71">
              <a:extLst>
                <a:ext uri="{FF2B5EF4-FFF2-40B4-BE49-F238E27FC236}">
                  <a16:creationId xmlns:a16="http://schemas.microsoft.com/office/drawing/2014/main" id="{EED4570B-DB22-4156-911E-C582123A1CAF}"/>
                </a:ext>
              </a:extLst>
            </p:cNvPr>
            <p:cNvSpPr/>
            <p:nvPr/>
          </p:nvSpPr>
          <p:spPr bwMode="auto">
            <a:xfrm>
              <a:off x="7117263" y="1098032"/>
              <a:ext cx="698909"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002050"/>
                      </a:gs>
                      <a:gs pos="47000">
                        <a:srgbClr val="002050"/>
                      </a:gs>
                    </a:gsLst>
                    <a:lin ang="0" scaled="0"/>
                  </a:gradFill>
                  <a:latin typeface="Segoe UI Semilight"/>
                  <a:cs typeface="Segoe UI Semibold" panose="020B0702040204020203" pitchFamily="34" charset="0"/>
                </a:rPr>
                <a:t>DevOps</a:t>
              </a:r>
            </a:p>
          </p:txBody>
        </p:sp>
        <p:sp>
          <p:nvSpPr>
            <p:cNvPr id="73" name="Oval 72">
              <a:extLst>
                <a:ext uri="{FF2B5EF4-FFF2-40B4-BE49-F238E27FC236}">
                  <a16:creationId xmlns:a16="http://schemas.microsoft.com/office/drawing/2014/main" id="{E599979E-328F-41F6-9D04-2BB3529D2792}"/>
                </a:ext>
              </a:extLst>
            </p:cNvPr>
            <p:cNvSpPr/>
            <p:nvPr/>
          </p:nvSpPr>
          <p:spPr bwMode="auto">
            <a:xfrm>
              <a:off x="6696675" y="1172043"/>
              <a:ext cx="87772" cy="8777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Oval 73">
              <a:extLst>
                <a:ext uri="{FF2B5EF4-FFF2-40B4-BE49-F238E27FC236}">
                  <a16:creationId xmlns:a16="http://schemas.microsoft.com/office/drawing/2014/main" id="{512529CE-1244-45F0-86B5-87A580BB153B}"/>
                </a:ext>
              </a:extLst>
            </p:cNvPr>
            <p:cNvSpPr/>
            <p:nvPr/>
          </p:nvSpPr>
          <p:spPr bwMode="auto">
            <a:xfrm>
              <a:off x="8148988" y="1172043"/>
              <a:ext cx="87772" cy="8777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8" name="Rectangle 87">
            <a:extLst>
              <a:ext uri="{FF2B5EF4-FFF2-40B4-BE49-F238E27FC236}">
                <a16:creationId xmlns:a16="http://schemas.microsoft.com/office/drawing/2014/main" id="{A1BA17D9-4BE6-4AAA-B428-80E9880C6841}"/>
              </a:ext>
            </a:extLst>
          </p:cNvPr>
          <p:cNvSpPr/>
          <p:nvPr/>
        </p:nvSpPr>
        <p:spPr bwMode="auto">
          <a:xfrm>
            <a:off x="4271080" y="5166240"/>
            <a:ext cx="6962085" cy="1693193"/>
          </a:xfrm>
          <a:prstGeom prst="rect">
            <a:avLst/>
          </a:prstGeom>
          <a:solidFill>
            <a:schemeClr val="accent1">
              <a:lumMod val="75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54" name="Rectangle 53">
            <a:extLst>
              <a:ext uri="{FF2B5EF4-FFF2-40B4-BE49-F238E27FC236}">
                <a16:creationId xmlns:a16="http://schemas.microsoft.com/office/drawing/2014/main" id="{1832C7CA-1472-4170-A7A0-EE52DB868596}"/>
              </a:ext>
            </a:extLst>
          </p:cNvPr>
          <p:cNvSpPr/>
          <p:nvPr/>
        </p:nvSpPr>
        <p:spPr bwMode="auto">
          <a:xfrm>
            <a:off x="3413692" y="487"/>
            <a:ext cx="856350" cy="6860604"/>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43" name="TextBox 10">
            <a:extLst>
              <a:ext uri="{FF2B5EF4-FFF2-40B4-BE49-F238E27FC236}">
                <a16:creationId xmlns:a16="http://schemas.microsoft.com/office/drawing/2014/main" id="{896338E4-5E15-43CE-8AF9-7CEA7FF4CEDC}"/>
              </a:ext>
            </a:extLst>
          </p:cNvPr>
          <p:cNvSpPr txBox="1"/>
          <p:nvPr/>
        </p:nvSpPr>
        <p:spPr>
          <a:xfrm>
            <a:off x="675107" y="3248726"/>
            <a:ext cx="2092740" cy="45136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094" fontAlgn="base">
              <a:lnSpc>
                <a:spcPct val="90000"/>
              </a:lnSpc>
              <a:spcBef>
                <a:spcPct val="0"/>
              </a:spcBef>
              <a:spcAft>
                <a:spcPct val="0"/>
              </a:spcAft>
              <a:defRPr/>
            </a:pPr>
            <a:r>
              <a:rPr lang="en-US" sz="2549" spc="28">
                <a:solidFill>
                  <a:srgbClr val="0078D7"/>
                </a:solidFill>
                <a:latin typeface="Segoe UI Light"/>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75107" y="3248726"/>
            <a:ext cx="2092740" cy="45136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094" fontAlgn="base">
              <a:lnSpc>
                <a:spcPct val="90000"/>
              </a:lnSpc>
              <a:spcBef>
                <a:spcPct val="0"/>
              </a:spcBef>
              <a:spcAft>
                <a:spcPct val="0"/>
              </a:spcAft>
              <a:defRPr/>
            </a:pPr>
            <a:r>
              <a:rPr lang="en-US" sz="2549" spc="28">
                <a:solidFill>
                  <a:srgbClr val="0078D7"/>
                </a:solidFill>
                <a:latin typeface="Segoe UI Light"/>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75107" y="3248726"/>
            <a:ext cx="2092740" cy="45136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094" fontAlgn="base">
              <a:lnSpc>
                <a:spcPct val="90000"/>
              </a:lnSpc>
              <a:spcBef>
                <a:spcPct val="0"/>
              </a:spcBef>
              <a:spcAft>
                <a:spcPct val="0"/>
              </a:spcAft>
              <a:defRPr/>
            </a:pPr>
            <a:r>
              <a:rPr lang="en-US" sz="2549" spc="28">
                <a:solidFill>
                  <a:srgbClr val="0078D7"/>
                </a:solidFill>
                <a:latin typeface="Segoe UI Light"/>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75107" y="3248726"/>
            <a:ext cx="2092740" cy="45136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094" fontAlgn="base">
              <a:lnSpc>
                <a:spcPct val="90000"/>
              </a:lnSpc>
              <a:spcBef>
                <a:spcPct val="0"/>
              </a:spcBef>
              <a:spcAft>
                <a:spcPct val="0"/>
              </a:spcAft>
              <a:defRPr/>
            </a:pPr>
            <a:r>
              <a:rPr lang="en-US" sz="2549" spc="28">
                <a:solidFill>
                  <a:srgbClr val="0078D7"/>
                </a:solidFill>
                <a:latin typeface="Segoe UI Light"/>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56128" y="3109061"/>
            <a:ext cx="730698" cy="7306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385172" y="3145930"/>
            <a:ext cx="672611" cy="656960"/>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71317" y="3103009"/>
            <a:ext cx="500320" cy="74280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cs typeface="Segoe UI" pitchFamily="34" charset="0"/>
            </a:endParaRPr>
          </a:p>
        </p:txBody>
      </p:sp>
      <p:sp>
        <p:nvSpPr>
          <p:cNvPr id="62" name="Freeform 61"/>
          <p:cNvSpPr>
            <a:spLocks noChangeArrowheads="1"/>
          </p:cNvSpPr>
          <p:nvPr/>
        </p:nvSpPr>
        <p:spPr bwMode="auto">
          <a:xfrm>
            <a:off x="1327258" y="3084332"/>
            <a:ext cx="788438" cy="780157"/>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2" name="Rectangle 1">
            <a:extLst>
              <a:ext uri="{FF2B5EF4-FFF2-40B4-BE49-F238E27FC236}">
                <a16:creationId xmlns:a16="http://schemas.microsoft.com/office/drawing/2014/main" id="{887160B4-1DB5-425F-9148-F4A021E3317E}"/>
              </a:ext>
            </a:extLst>
          </p:cNvPr>
          <p:cNvSpPr/>
          <p:nvPr/>
        </p:nvSpPr>
        <p:spPr bwMode="auto">
          <a:xfrm>
            <a:off x="-1" y="487"/>
            <a:ext cx="3408981" cy="6841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Rectangle 172"/>
          <p:cNvSpPr/>
          <p:nvPr/>
        </p:nvSpPr>
        <p:spPr bwMode="auto">
          <a:xfrm>
            <a:off x="0" y="487"/>
            <a:ext cx="3413692" cy="6860605"/>
          </a:xfrm>
          <a:prstGeom prst="rect">
            <a:avLst/>
          </a:prstGeom>
          <a:solidFill>
            <a:schemeClr val="accent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84586" y="3014103"/>
            <a:ext cx="2370189" cy="834456"/>
          </a:xfrm>
          <a:prstGeom prst="rect">
            <a:avLst/>
          </a:prstGeom>
        </p:spPr>
      </p:pic>
      <p:sp>
        <p:nvSpPr>
          <p:cNvPr id="91" name="Rectangle 90">
            <a:extLst>
              <a:ext uri="{FF2B5EF4-FFF2-40B4-BE49-F238E27FC236}">
                <a16:creationId xmlns:a16="http://schemas.microsoft.com/office/drawing/2014/main" id="{881B7889-9433-4477-8390-30C02AA0B732}"/>
              </a:ext>
            </a:extLst>
          </p:cNvPr>
          <p:cNvSpPr/>
          <p:nvPr/>
        </p:nvSpPr>
        <p:spPr bwMode="auto">
          <a:xfrm>
            <a:off x="4548351" y="5431593"/>
            <a:ext cx="2845759" cy="536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Core infrastructure</a:t>
            </a:r>
          </a:p>
        </p:txBody>
      </p:sp>
      <p:sp>
        <p:nvSpPr>
          <p:cNvPr id="92" name="Rectangle 91">
            <a:extLst>
              <a:ext uri="{FF2B5EF4-FFF2-40B4-BE49-F238E27FC236}">
                <a16:creationId xmlns:a16="http://schemas.microsoft.com/office/drawing/2014/main" id="{12C140FC-89E6-41E7-A953-E4F097DA7561}"/>
              </a:ext>
            </a:extLst>
          </p:cNvPr>
          <p:cNvSpPr/>
          <p:nvPr/>
        </p:nvSpPr>
        <p:spPr bwMode="auto">
          <a:xfrm>
            <a:off x="4735028" y="6042909"/>
            <a:ext cx="801460"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Compute</a:t>
            </a:r>
          </a:p>
        </p:txBody>
      </p:sp>
      <p:sp>
        <p:nvSpPr>
          <p:cNvPr id="93" name="Rectangle 92">
            <a:extLst>
              <a:ext uri="{FF2B5EF4-FFF2-40B4-BE49-F238E27FC236}">
                <a16:creationId xmlns:a16="http://schemas.microsoft.com/office/drawing/2014/main" id="{9CC46666-3FE1-47AC-BC85-84166401FDD1}"/>
              </a:ext>
            </a:extLst>
          </p:cNvPr>
          <p:cNvSpPr/>
          <p:nvPr/>
        </p:nvSpPr>
        <p:spPr bwMode="auto">
          <a:xfrm>
            <a:off x="7629343" y="6042909"/>
            <a:ext cx="662980"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Storage</a:t>
            </a:r>
          </a:p>
        </p:txBody>
      </p:sp>
      <p:sp>
        <p:nvSpPr>
          <p:cNvPr id="94" name="Rectangle 93">
            <a:extLst>
              <a:ext uri="{FF2B5EF4-FFF2-40B4-BE49-F238E27FC236}">
                <a16:creationId xmlns:a16="http://schemas.microsoft.com/office/drawing/2014/main" id="{306EFD60-9757-4D36-9CF0-E73F11CF1794}"/>
              </a:ext>
            </a:extLst>
          </p:cNvPr>
          <p:cNvSpPr/>
          <p:nvPr/>
        </p:nvSpPr>
        <p:spPr bwMode="auto">
          <a:xfrm>
            <a:off x="10063592" y="6042909"/>
            <a:ext cx="649027"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Identity</a:t>
            </a:r>
          </a:p>
        </p:txBody>
      </p:sp>
      <p:sp>
        <p:nvSpPr>
          <p:cNvPr id="95" name="Rectangle 94">
            <a:extLst>
              <a:ext uri="{FF2B5EF4-FFF2-40B4-BE49-F238E27FC236}">
                <a16:creationId xmlns:a16="http://schemas.microsoft.com/office/drawing/2014/main" id="{FF7E1DFE-EDCC-43C5-9ADD-98FA88208A03}"/>
              </a:ext>
            </a:extLst>
          </p:cNvPr>
          <p:cNvSpPr/>
          <p:nvPr/>
        </p:nvSpPr>
        <p:spPr bwMode="auto">
          <a:xfrm>
            <a:off x="6081107" y="6042909"/>
            <a:ext cx="1003617"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Networking</a:t>
            </a:r>
          </a:p>
        </p:txBody>
      </p:sp>
      <p:sp>
        <p:nvSpPr>
          <p:cNvPr id="96" name="Rectangle 95">
            <a:extLst>
              <a:ext uri="{FF2B5EF4-FFF2-40B4-BE49-F238E27FC236}">
                <a16:creationId xmlns:a16="http://schemas.microsoft.com/office/drawing/2014/main" id="{0D3791ED-56BD-4265-8E7E-BDDF4BE39F05}"/>
              </a:ext>
            </a:extLst>
          </p:cNvPr>
          <p:cNvSpPr/>
          <p:nvPr/>
        </p:nvSpPr>
        <p:spPr bwMode="auto">
          <a:xfrm>
            <a:off x="8836943" y="6042909"/>
            <a:ext cx="682027" cy="217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927" fontAlgn="base">
              <a:lnSpc>
                <a:spcPct val="90000"/>
              </a:lnSpc>
              <a:spcBef>
                <a:spcPct val="0"/>
              </a:spcBef>
              <a:spcAft>
                <a:spcPct val="0"/>
              </a:spcAft>
              <a:defRPr/>
            </a:pPr>
            <a:r>
              <a:rPr lang="en-US" sz="1568">
                <a:gradFill>
                  <a:gsLst>
                    <a:gs pos="23256">
                      <a:srgbClr val="FFFFFF"/>
                    </a:gs>
                    <a:gs pos="47000">
                      <a:srgbClr val="FFFFFF"/>
                    </a:gs>
                  </a:gsLst>
                  <a:lin ang="0" scaled="0"/>
                </a:gradFill>
                <a:latin typeface="Segoe UI Semilight"/>
                <a:cs typeface="Segoe UI Semibold" panose="020B0702040204020203" pitchFamily="34" charset="0"/>
              </a:rPr>
              <a:t>Security</a:t>
            </a:r>
          </a:p>
        </p:txBody>
      </p:sp>
      <p:grpSp>
        <p:nvGrpSpPr>
          <p:cNvPr id="141" name="Group 140">
            <a:extLst>
              <a:ext uri="{FF2B5EF4-FFF2-40B4-BE49-F238E27FC236}">
                <a16:creationId xmlns:a16="http://schemas.microsoft.com/office/drawing/2014/main" id="{60048E1E-9557-4436-A157-928311F6D4FD}"/>
              </a:ext>
            </a:extLst>
          </p:cNvPr>
          <p:cNvGrpSpPr/>
          <p:nvPr/>
        </p:nvGrpSpPr>
        <p:grpSpPr>
          <a:xfrm>
            <a:off x="3519660" y="540705"/>
            <a:ext cx="638891" cy="638891"/>
            <a:chOff x="3521877" y="511997"/>
            <a:chExt cx="640398" cy="640398"/>
          </a:xfrm>
        </p:grpSpPr>
        <p:sp>
          <p:nvSpPr>
            <p:cNvPr id="142" name="Freeform 33">
              <a:extLst>
                <a:ext uri="{FF2B5EF4-FFF2-40B4-BE49-F238E27FC236}">
                  <a16:creationId xmlns:a16="http://schemas.microsoft.com/office/drawing/2014/main" id="{4B8A6FC5-633E-4B10-AA89-BDEE7D243947}"/>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896386">
                <a:defRPr/>
              </a:pPr>
              <a:endParaRPr lang="en-US" sz="1765">
                <a:solidFill>
                  <a:srgbClr val="505050"/>
                </a:solidFill>
                <a:latin typeface="Segoe UI"/>
              </a:endParaRPr>
            </a:p>
          </p:txBody>
        </p:sp>
        <p:sp>
          <p:nvSpPr>
            <p:cNvPr id="143" name="Oval 142">
              <a:extLst>
                <a:ext uri="{FF2B5EF4-FFF2-40B4-BE49-F238E27FC236}">
                  <a16:creationId xmlns:a16="http://schemas.microsoft.com/office/drawing/2014/main" id="{2A31C7ED-CEF9-425A-8623-EA5F5D4832A3}"/>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F8478917-8C53-43AA-B81A-578F38F53D2B}"/>
              </a:ext>
            </a:extLst>
          </p:cNvPr>
          <p:cNvGrpSpPr/>
          <p:nvPr/>
        </p:nvGrpSpPr>
        <p:grpSpPr>
          <a:xfrm>
            <a:off x="3501813" y="3144963"/>
            <a:ext cx="679467" cy="679467"/>
            <a:chOff x="3500293" y="3151895"/>
            <a:chExt cx="681070" cy="681070"/>
          </a:xfrm>
        </p:grpSpPr>
        <p:grpSp>
          <p:nvGrpSpPr>
            <p:cNvPr id="145" name="Group 144">
              <a:extLst>
                <a:ext uri="{FF2B5EF4-FFF2-40B4-BE49-F238E27FC236}">
                  <a16:creationId xmlns:a16="http://schemas.microsoft.com/office/drawing/2014/main" id="{D993D634-E877-4B63-AF25-23A32478C61D}"/>
                </a:ext>
              </a:extLst>
            </p:cNvPr>
            <p:cNvGrpSpPr/>
            <p:nvPr/>
          </p:nvGrpSpPr>
          <p:grpSpPr>
            <a:xfrm>
              <a:off x="3607832" y="3353215"/>
              <a:ext cx="469102" cy="355120"/>
              <a:chOff x="3268663" y="4287838"/>
              <a:chExt cx="4351337" cy="3294062"/>
            </a:xfrm>
            <a:solidFill>
              <a:schemeClr val="bg1"/>
            </a:solidFill>
          </p:grpSpPr>
          <p:sp>
            <p:nvSpPr>
              <p:cNvPr id="147" name="Freeform 6">
                <a:extLst>
                  <a:ext uri="{FF2B5EF4-FFF2-40B4-BE49-F238E27FC236}">
                    <a16:creationId xmlns:a16="http://schemas.microsoft.com/office/drawing/2014/main" id="{FCBAFE0B-40F1-44FE-8CC4-2BE757D408CF}"/>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48" name="Freeform 7">
                <a:extLst>
                  <a:ext uri="{FF2B5EF4-FFF2-40B4-BE49-F238E27FC236}">
                    <a16:creationId xmlns:a16="http://schemas.microsoft.com/office/drawing/2014/main" id="{1E579833-1C5B-4BBC-800A-46AF847658A9}"/>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46" name="Oval 145">
              <a:extLst>
                <a:ext uri="{FF2B5EF4-FFF2-40B4-BE49-F238E27FC236}">
                  <a16:creationId xmlns:a16="http://schemas.microsoft.com/office/drawing/2014/main" id="{0D4A18B9-9002-4260-94B0-B8E229FA0759}"/>
                </a:ext>
              </a:extLst>
            </p:cNvPr>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651F3984-902A-4139-97BC-1AEBF8C2D36A}"/>
              </a:ext>
            </a:extLst>
          </p:cNvPr>
          <p:cNvGrpSpPr/>
          <p:nvPr/>
        </p:nvGrpSpPr>
        <p:grpSpPr>
          <a:xfrm>
            <a:off x="3586267" y="5782962"/>
            <a:ext cx="519839" cy="390142"/>
            <a:chOff x="2724150" y="20638"/>
            <a:chExt cx="4695825" cy="3524250"/>
          </a:xfrm>
          <a:solidFill>
            <a:schemeClr val="bg1"/>
          </a:solidFill>
        </p:grpSpPr>
        <p:sp>
          <p:nvSpPr>
            <p:cNvPr id="150" name="Freeform 1">
              <a:extLst>
                <a:ext uri="{FF2B5EF4-FFF2-40B4-BE49-F238E27FC236}">
                  <a16:creationId xmlns:a16="http://schemas.microsoft.com/office/drawing/2014/main" id="{982F321E-3C03-459C-B759-3B13D791A5CC}"/>
                </a:ext>
              </a:extLst>
            </p:cNvPr>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51" name="Freeform 2">
              <a:extLst>
                <a:ext uri="{FF2B5EF4-FFF2-40B4-BE49-F238E27FC236}">
                  <a16:creationId xmlns:a16="http://schemas.microsoft.com/office/drawing/2014/main" id="{4B268968-9CD3-4712-8065-53C64B6A1927}"/>
                </a:ext>
              </a:extLst>
            </p:cNvPr>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52" name="Freeform 3">
              <a:extLst>
                <a:ext uri="{FF2B5EF4-FFF2-40B4-BE49-F238E27FC236}">
                  <a16:creationId xmlns:a16="http://schemas.microsoft.com/office/drawing/2014/main" id="{A194F5A6-86DD-4A04-95E7-2097693D565D}"/>
                </a:ext>
              </a:extLst>
            </p:cNvPr>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53" name="Freeform 4">
              <a:extLst>
                <a:ext uri="{FF2B5EF4-FFF2-40B4-BE49-F238E27FC236}">
                  <a16:creationId xmlns:a16="http://schemas.microsoft.com/office/drawing/2014/main" id="{60B92CE9-DBBF-45C8-B82A-63F8BE488805}"/>
                </a:ext>
              </a:extLst>
            </p:cNvPr>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cxnSp>
        <p:nvCxnSpPr>
          <p:cNvPr id="137" name="Straight Connector 136">
            <a:extLst>
              <a:ext uri="{FF2B5EF4-FFF2-40B4-BE49-F238E27FC236}">
                <a16:creationId xmlns:a16="http://schemas.microsoft.com/office/drawing/2014/main" id="{0580C8AB-7D36-41A3-B132-15C823C4B71C}"/>
              </a:ext>
            </a:extLst>
          </p:cNvPr>
          <p:cNvCxnSpPr>
            <a:cxnSpLocks/>
          </p:cNvCxnSpPr>
          <p:nvPr/>
        </p:nvCxnSpPr>
        <p:spPr>
          <a:xfrm>
            <a:off x="3408980" y="975"/>
            <a:ext cx="0" cy="687210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DA7EDE83-37C9-47C4-A1A0-BA6CD9835859}"/>
              </a:ext>
            </a:extLst>
          </p:cNvPr>
          <p:cNvCxnSpPr>
            <a:cxnSpLocks/>
          </p:cNvCxnSpPr>
          <p:nvPr/>
        </p:nvCxnSpPr>
        <p:spPr>
          <a:xfrm>
            <a:off x="11233164" y="975"/>
            <a:ext cx="0" cy="687210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 name="Oval 3">
            <a:extLst>
              <a:ext uri="{FF2B5EF4-FFF2-40B4-BE49-F238E27FC236}">
                <a16:creationId xmlns:a16="http://schemas.microsoft.com/office/drawing/2014/main" id="{588F738F-1B29-4BA0-A572-E50492E6204A}"/>
              </a:ext>
            </a:extLst>
          </p:cNvPr>
          <p:cNvSpPr/>
          <p:nvPr/>
        </p:nvSpPr>
        <p:spPr bwMode="auto">
          <a:xfrm>
            <a:off x="5765774" y="6115464"/>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ED14CF79-3BF6-4DC0-A57C-AED3896A2C2B}"/>
              </a:ext>
            </a:extLst>
          </p:cNvPr>
          <p:cNvSpPr/>
          <p:nvPr/>
        </p:nvSpPr>
        <p:spPr bwMode="auto">
          <a:xfrm>
            <a:off x="7314010" y="6115464"/>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A02F294D-1C4E-4378-8C36-75A1C481365B}"/>
              </a:ext>
            </a:extLst>
          </p:cNvPr>
          <p:cNvSpPr/>
          <p:nvPr/>
        </p:nvSpPr>
        <p:spPr bwMode="auto">
          <a:xfrm>
            <a:off x="8521609" y="6115464"/>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5C5FD952-480F-4E10-8EF7-D95EE98AE645}"/>
              </a:ext>
            </a:extLst>
          </p:cNvPr>
          <p:cNvSpPr/>
          <p:nvPr/>
        </p:nvSpPr>
        <p:spPr bwMode="auto">
          <a:xfrm>
            <a:off x="9748255" y="6115464"/>
            <a:ext cx="86047" cy="8604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B34B5D0D-0FFB-48C3-862B-7208FF9C7C8D}"/>
              </a:ext>
            </a:extLst>
          </p:cNvPr>
          <p:cNvSpPr/>
          <p:nvPr/>
        </p:nvSpPr>
        <p:spPr bwMode="auto">
          <a:xfrm>
            <a:off x="4585171" y="2102092"/>
            <a:ext cx="2975573" cy="4889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Advanced workloads</a:t>
            </a:r>
          </a:p>
        </p:txBody>
      </p:sp>
      <p:sp>
        <p:nvSpPr>
          <p:cNvPr id="66" name="Rectangle 65">
            <a:extLst>
              <a:ext uri="{FF2B5EF4-FFF2-40B4-BE49-F238E27FC236}">
                <a16:creationId xmlns:a16="http://schemas.microsoft.com/office/drawing/2014/main" id="{46D6BFB2-69F2-4A3C-B9CB-99BEB939C288}"/>
              </a:ext>
            </a:extLst>
          </p:cNvPr>
          <p:cNvSpPr/>
          <p:nvPr/>
        </p:nvSpPr>
        <p:spPr bwMode="auto">
          <a:xfrm>
            <a:off x="4585171" y="2569538"/>
            <a:ext cx="3413631" cy="22635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Web </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Mobile</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Microservices</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Containers</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Integration services</a:t>
            </a:r>
          </a:p>
        </p:txBody>
      </p:sp>
      <p:sp>
        <p:nvSpPr>
          <p:cNvPr id="67" name="Rectangle 66">
            <a:extLst>
              <a:ext uri="{FF2B5EF4-FFF2-40B4-BE49-F238E27FC236}">
                <a16:creationId xmlns:a16="http://schemas.microsoft.com/office/drawing/2014/main" id="{D28F6973-CD49-49C4-BE14-67457F9F8A61}"/>
              </a:ext>
            </a:extLst>
          </p:cNvPr>
          <p:cNvSpPr/>
          <p:nvPr/>
        </p:nvSpPr>
        <p:spPr bwMode="auto">
          <a:xfrm>
            <a:off x="7225527" y="2569538"/>
            <a:ext cx="3413631" cy="22635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Media</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Analytics</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Databases</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Internet of Things</a:t>
            </a:r>
          </a:p>
          <a:p>
            <a:pPr defTabSz="913927" fontAlgn="base">
              <a:lnSpc>
                <a:spcPct val="90000"/>
              </a:lnSpc>
              <a:spcBef>
                <a:spcPts val="1176"/>
              </a:spcBef>
              <a:spcAft>
                <a:spcPct val="0"/>
              </a:spcAft>
              <a:defRPr/>
            </a:pPr>
            <a:r>
              <a:rPr lang="en-US" sz="1568">
                <a:gradFill>
                  <a:gsLst>
                    <a:gs pos="3101">
                      <a:srgbClr val="FFFFFF"/>
                    </a:gs>
                    <a:gs pos="23256">
                      <a:srgbClr val="FFFFFF"/>
                    </a:gs>
                  </a:gsLst>
                  <a:lin ang="0" scaled="0"/>
                </a:gradFill>
                <a:latin typeface="Segoe UI Semilight"/>
                <a:cs typeface="Segoe UI" pitchFamily="34" charset="0"/>
              </a:rPr>
              <a:t>AI + Machine Learning</a:t>
            </a:r>
          </a:p>
        </p:txBody>
      </p:sp>
      <p:grpSp>
        <p:nvGrpSpPr>
          <p:cNvPr id="3" name="Group 2">
            <a:extLst>
              <a:ext uri="{FF2B5EF4-FFF2-40B4-BE49-F238E27FC236}">
                <a16:creationId xmlns:a16="http://schemas.microsoft.com/office/drawing/2014/main" id="{3B1D0BA1-7561-4F80-9DAF-D7F90E5D883E}"/>
              </a:ext>
            </a:extLst>
          </p:cNvPr>
          <p:cNvGrpSpPr/>
          <p:nvPr/>
        </p:nvGrpSpPr>
        <p:grpSpPr>
          <a:xfrm>
            <a:off x="4290764" y="1667695"/>
            <a:ext cx="6962725" cy="3496888"/>
            <a:chOff x="308519" y="1700639"/>
            <a:chExt cx="7102342" cy="3567008"/>
          </a:xfrm>
        </p:grpSpPr>
        <p:sp>
          <p:nvSpPr>
            <p:cNvPr id="114" name="Rectangle 113">
              <a:extLst>
                <a:ext uri="{FF2B5EF4-FFF2-40B4-BE49-F238E27FC236}">
                  <a16:creationId xmlns:a16="http://schemas.microsoft.com/office/drawing/2014/main" id="{F1A01BD0-8884-47EA-83A9-69BD1B4F5992}"/>
                </a:ext>
              </a:extLst>
            </p:cNvPr>
            <p:cNvSpPr/>
            <p:nvPr/>
          </p:nvSpPr>
          <p:spPr bwMode="auto">
            <a:xfrm>
              <a:off x="308519" y="1700639"/>
              <a:ext cx="7102342" cy="356700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765">
                <a:solidFill>
                  <a:srgbClr val="FFFFFF"/>
                </a:solidFill>
                <a:latin typeface="Segoe UI"/>
              </a:endParaRPr>
            </a:p>
          </p:txBody>
        </p:sp>
        <p:sp>
          <p:nvSpPr>
            <p:cNvPr id="115" name="Rectangle 114">
              <a:extLst>
                <a:ext uri="{FF2B5EF4-FFF2-40B4-BE49-F238E27FC236}">
                  <a16:creationId xmlns:a16="http://schemas.microsoft.com/office/drawing/2014/main" id="{2D48B9F2-5638-4EFC-B569-F4EB7DDB11D8}"/>
                </a:ext>
              </a:extLst>
            </p:cNvPr>
            <p:cNvSpPr/>
            <p:nvPr/>
          </p:nvSpPr>
          <p:spPr bwMode="auto">
            <a:xfrm>
              <a:off x="630620" y="2143746"/>
              <a:ext cx="3035239" cy="4987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Advanced workloads</a:t>
              </a:r>
            </a:p>
          </p:txBody>
        </p:sp>
        <p:sp>
          <p:nvSpPr>
            <p:cNvPr id="116" name="Rectangle 115">
              <a:extLst>
                <a:ext uri="{FF2B5EF4-FFF2-40B4-BE49-F238E27FC236}">
                  <a16:creationId xmlns:a16="http://schemas.microsoft.com/office/drawing/2014/main" id="{6EC2F04A-ADA4-467A-80CE-2F383150064D}"/>
                </a:ext>
              </a:extLst>
            </p:cNvPr>
            <p:cNvSpPr/>
            <p:nvPr/>
          </p:nvSpPr>
          <p:spPr bwMode="auto">
            <a:xfrm>
              <a:off x="630620" y="2620566"/>
              <a:ext cx="3482081" cy="2308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Web </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Mobile</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Microservices</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Containers</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Integration services</a:t>
              </a:r>
            </a:p>
          </p:txBody>
        </p:sp>
        <p:sp>
          <p:nvSpPr>
            <p:cNvPr id="117" name="Rectangle 116">
              <a:extLst>
                <a:ext uri="{FF2B5EF4-FFF2-40B4-BE49-F238E27FC236}">
                  <a16:creationId xmlns:a16="http://schemas.microsoft.com/office/drawing/2014/main" id="{FECAA90B-0E08-40E3-BABA-E8F8E67015AE}"/>
                </a:ext>
              </a:extLst>
            </p:cNvPr>
            <p:cNvSpPr/>
            <p:nvPr/>
          </p:nvSpPr>
          <p:spPr bwMode="auto">
            <a:xfrm>
              <a:off x="3323921" y="2620566"/>
              <a:ext cx="3482081" cy="2308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Media</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Analytics</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Databases</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Internet of Things</a:t>
              </a:r>
            </a:p>
            <a:p>
              <a:pPr defTabSz="913927" fontAlgn="base">
                <a:lnSpc>
                  <a:spcPct val="90000"/>
                </a:lnSpc>
                <a:spcBef>
                  <a:spcPts val="1176"/>
                </a:spcBef>
                <a:spcAft>
                  <a:spcPct val="0"/>
                </a:spcAft>
                <a:defRPr/>
              </a:pPr>
              <a:r>
                <a:rPr lang="en-US" sz="1568">
                  <a:gradFill>
                    <a:gsLst>
                      <a:gs pos="3101">
                        <a:srgbClr val="353535"/>
                      </a:gs>
                      <a:gs pos="23256">
                        <a:srgbClr val="353535"/>
                      </a:gs>
                    </a:gsLst>
                    <a:lin ang="0" scaled="0"/>
                  </a:gradFill>
                  <a:latin typeface="Segoe UI Semilight"/>
                  <a:cs typeface="Segoe UI" pitchFamily="34" charset="0"/>
                </a:rPr>
                <a:t>AI + Machine Learning</a:t>
              </a:r>
            </a:p>
          </p:txBody>
        </p:sp>
      </p:grpSp>
      <p:sp>
        <p:nvSpPr>
          <p:cNvPr id="90" name="Rectangle 89">
            <a:extLst>
              <a:ext uri="{FF2B5EF4-FFF2-40B4-BE49-F238E27FC236}">
                <a16:creationId xmlns:a16="http://schemas.microsoft.com/office/drawing/2014/main" id="{BDD43FDD-BE02-4937-B9CD-56A2ED044C6A}"/>
              </a:ext>
            </a:extLst>
          </p:cNvPr>
          <p:cNvSpPr/>
          <p:nvPr/>
        </p:nvSpPr>
        <p:spPr bwMode="auto">
          <a:xfrm>
            <a:off x="11233166" y="488"/>
            <a:ext cx="966338" cy="68589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b="1">
              <a:gradFill>
                <a:gsLst>
                  <a:gs pos="0">
                    <a:srgbClr val="FFFFFF"/>
                  </a:gs>
                  <a:gs pos="100000">
                    <a:srgbClr val="FFFFFF"/>
                  </a:gs>
                </a:gsLst>
                <a:lin ang="5400000" scaled="0"/>
              </a:gradFill>
              <a:latin typeface="Segoe UI Semibold" charset="0"/>
              <a:ea typeface="Segoe UI Semibold" charset="0"/>
              <a:cs typeface="Segoe UI Semibold" charset="0"/>
            </a:endParaRPr>
          </a:p>
        </p:txBody>
      </p:sp>
      <p:grpSp>
        <p:nvGrpSpPr>
          <p:cNvPr id="154" name="Group 153">
            <a:extLst>
              <a:ext uri="{FF2B5EF4-FFF2-40B4-BE49-F238E27FC236}">
                <a16:creationId xmlns:a16="http://schemas.microsoft.com/office/drawing/2014/main" id="{4A7D9A20-780A-4421-A926-664CF7D6D281}"/>
              </a:ext>
            </a:extLst>
          </p:cNvPr>
          <p:cNvGrpSpPr>
            <a:grpSpLocks noChangeAspect="1"/>
          </p:cNvGrpSpPr>
          <p:nvPr/>
        </p:nvGrpSpPr>
        <p:grpSpPr>
          <a:xfrm>
            <a:off x="11490579" y="1373652"/>
            <a:ext cx="430616" cy="547349"/>
            <a:chOff x="2173288" y="115909"/>
            <a:chExt cx="5797550" cy="7369175"/>
          </a:xfrm>
          <a:solidFill>
            <a:srgbClr val="FFFFFF"/>
          </a:solidFill>
        </p:grpSpPr>
        <p:sp>
          <p:nvSpPr>
            <p:cNvPr id="155" name="Freeform 21">
              <a:extLst>
                <a:ext uri="{FF2B5EF4-FFF2-40B4-BE49-F238E27FC236}">
                  <a16:creationId xmlns:a16="http://schemas.microsoft.com/office/drawing/2014/main" id="{7C1FE0A5-B134-46AB-A460-1743FFDB9F4F}"/>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kern="0">
                <a:solidFill>
                  <a:srgbClr val="FFFFFF"/>
                </a:solidFill>
                <a:latin typeface="Segoe UI"/>
              </a:endParaRPr>
            </a:p>
          </p:txBody>
        </p:sp>
        <p:sp>
          <p:nvSpPr>
            <p:cNvPr id="156" name="Freeform 22">
              <a:extLst>
                <a:ext uri="{FF2B5EF4-FFF2-40B4-BE49-F238E27FC236}">
                  <a16:creationId xmlns:a16="http://schemas.microsoft.com/office/drawing/2014/main" id="{8BEC5A9F-C61C-4526-ABCF-A97D7D826E19}"/>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kern="0">
                <a:solidFill>
                  <a:srgbClr val="FFFFFF"/>
                </a:solidFill>
                <a:latin typeface="Segoe UI"/>
              </a:endParaRPr>
            </a:p>
          </p:txBody>
        </p:sp>
        <p:sp>
          <p:nvSpPr>
            <p:cNvPr id="157" name="Freeform 23">
              <a:extLst>
                <a:ext uri="{FF2B5EF4-FFF2-40B4-BE49-F238E27FC236}">
                  <a16:creationId xmlns:a16="http://schemas.microsoft.com/office/drawing/2014/main" id="{040FB19E-6816-4B76-9B62-84CA0B7056A8}"/>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kern="0">
                <a:solidFill>
                  <a:srgbClr val="FFFFFF"/>
                </a:solidFill>
                <a:latin typeface="Segoe UI"/>
              </a:endParaRPr>
            </a:p>
          </p:txBody>
        </p:sp>
      </p:grpSp>
      <p:sp>
        <p:nvSpPr>
          <p:cNvPr id="52" name="Rectangle 51">
            <a:extLst>
              <a:ext uri="{FF2B5EF4-FFF2-40B4-BE49-F238E27FC236}">
                <a16:creationId xmlns:a16="http://schemas.microsoft.com/office/drawing/2014/main" id="{58C2B34F-19EA-4139-92F8-9203AC93DC3A}"/>
              </a:ext>
            </a:extLst>
          </p:cNvPr>
          <p:cNvSpPr/>
          <p:nvPr/>
        </p:nvSpPr>
        <p:spPr bwMode="auto">
          <a:xfrm rot="16200000">
            <a:off x="10293455" y="3151484"/>
            <a:ext cx="2845759" cy="536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961">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Azure Stack + Hybrid</a:t>
            </a:r>
          </a:p>
        </p:txBody>
      </p:sp>
      <p:cxnSp>
        <p:nvCxnSpPr>
          <p:cNvPr id="139" name="Straight Connector 138">
            <a:extLst>
              <a:ext uri="{FF2B5EF4-FFF2-40B4-BE49-F238E27FC236}">
                <a16:creationId xmlns:a16="http://schemas.microsoft.com/office/drawing/2014/main" id="{0315E839-2350-469B-8F1B-DC8D7F999DCD}"/>
              </a:ext>
            </a:extLst>
          </p:cNvPr>
          <p:cNvCxnSpPr>
            <a:cxnSpLocks/>
          </p:cNvCxnSpPr>
          <p:nvPr/>
        </p:nvCxnSpPr>
        <p:spPr>
          <a:xfrm>
            <a:off x="3408983" y="1667209"/>
            <a:ext cx="782418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39484075-D733-4152-ABC0-8238A5BA8683}"/>
              </a:ext>
            </a:extLst>
          </p:cNvPr>
          <p:cNvCxnSpPr>
            <a:cxnSpLocks/>
          </p:cNvCxnSpPr>
          <p:nvPr/>
        </p:nvCxnSpPr>
        <p:spPr>
          <a:xfrm>
            <a:off x="3408983" y="5166240"/>
            <a:ext cx="782418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E1C882FF-B730-4E1C-8271-48AC1E357F5F}"/>
              </a:ext>
            </a:extLst>
          </p:cNvPr>
          <p:cNvCxnSpPr>
            <a:cxnSpLocks/>
          </p:cNvCxnSpPr>
          <p:nvPr/>
        </p:nvCxnSpPr>
        <p:spPr>
          <a:xfrm>
            <a:off x="4271078" y="975"/>
            <a:ext cx="0" cy="687210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6454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Windows Server &amp; Azure</a:t>
            </a:r>
          </a:p>
        </p:txBody>
      </p:sp>
      <p:sp>
        <p:nvSpPr>
          <p:cNvPr id="63" name="TextBox 62"/>
          <p:cNvSpPr txBox="1"/>
          <p:nvPr/>
        </p:nvSpPr>
        <p:spPr>
          <a:xfrm>
            <a:off x="4613766" y="1742524"/>
            <a:ext cx="140006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Identity</a:t>
            </a:r>
          </a:p>
        </p:txBody>
      </p:sp>
      <p:sp>
        <p:nvSpPr>
          <p:cNvPr id="64" name="TextBox 63"/>
          <p:cNvSpPr txBox="1"/>
          <p:nvPr/>
        </p:nvSpPr>
        <p:spPr>
          <a:xfrm>
            <a:off x="4613766" y="4011469"/>
            <a:ext cx="32001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Extending a Network</a:t>
            </a:r>
          </a:p>
        </p:txBody>
      </p:sp>
      <p:sp>
        <p:nvSpPr>
          <p:cNvPr id="66" name="TextBox 65"/>
          <p:cNvSpPr txBox="1"/>
          <p:nvPr/>
        </p:nvSpPr>
        <p:spPr>
          <a:xfrm>
            <a:off x="4613766" y="5619873"/>
            <a:ext cx="315798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Desktop as a Service</a:t>
            </a:r>
          </a:p>
        </p:txBody>
      </p:sp>
      <p:sp>
        <p:nvSpPr>
          <p:cNvPr id="67" name="TextBox 66"/>
          <p:cNvSpPr txBox="1"/>
          <p:nvPr/>
        </p:nvSpPr>
        <p:spPr>
          <a:xfrm>
            <a:off x="4600125" y="2498833"/>
            <a:ext cx="283455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Workload Backup</a:t>
            </a:r>
          </a:p>
        </p:txBody>
      </p:sp>
      <p:sp>
        <p:nvSpPr>
          <p:cNvPr id="68" name="TextBox 67"/>
          <p:cNvSpPr txBox="1"/>
          <p:nvPr/>
        </p:nvSpPr>
        <p:spPr>
          <a:xfrm>
            <a:off x="4600124" y="3273492"/>
            <a:ext cx="309443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Business Continuity</a:t>
            </a:r>
          </a:p>
        </p:txBody>
      </p:sp>
      <p:grpSp>
        <p:nvGrpSpPr>
          <p:cNvPr id="69" name="Group 68"/>
          <p:cNvGrpSpPr/>
          <p:nvPr/>
        </p:nvGrpSpPr>
        <p:grpSpPr>
          <a:xfrm>
            <a:off x="3348747" y="1708823"/>
            <a:ext cx="851197" cy="671998"/>
            <a:chOff x="1529586" y="4176774"/>
            <a:chExt cx="851438" cy="672188"/>
          </a:xfrm>
        </p:grpSpPr>
        <p:sp>
          <p:nvSpPr>
            <p:cNvPr id="70" name="Rectangle 69"/>
            <p:cNvSpPr/>
            <p:nvPr/>
          </p:nvSpPr>
          <p:spPr bwMode="auto">
            <a:xfrm>
              <a:off x="1529586" y="4176774"/>
              <a:ext cx="851438" cy="672188"/>
            </a:xfrm>
            <a:prstGeom prst="rect">
              <a:avLst/>
            </a:prstGeom>
            <a:solidFill>
              <a:srgbClr val="BA141A"/>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Azure AD</a:t>
              </a:r>
            </a:p>
          </p:txBody>
        </p:sp>
        <p:grpSp>
          <p:nvGrpSpPr>
            <p:cNvPr id="71" name="Group 23"/>
            <p:cNvGrpSpPr>
              <a:grpSpLocks noChangeAspect="1"/>
            </p:cNvGrpSpPr>
            <p:nvPr/>
          </p:nvGrpSpPr>
          <p:grpSpPr bwMode="auto">
            <a:xfrm>
              <a:off x="1707579" y="4196774"/>
              <a:ext cx="502407" cy="499503"/>
              <a:chOff x="-62" y="1380"/>
              <a:chExt cx="346" cy="344"/>
            </a:xfrm>
          </p:grpSpPr>
          <p:sp>
            <p:nvSpPr>
              <p:cNvPr id="72" name="AutoShape 22"/>
              <p:cNvSpPr>
                <a:spLocks noChangeAspect="1" noChangeArrowheads="1" noTextEdit="1"/>
              </p:cNvSpPr>
              <p:nvPr/>
            </p:nvSpPr>
            <p:spPr bwMode="auto">
              <a:xfrm>
                <a:off x="-62" y="1380"/>
                <a:ext cx="34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Freeform 24"/>
              <p:cNvSpPr>
                <a:spLocks/>
              </p:cNvSpPr>
              <p:nvPr/>
            </p:nvSpPr>
            <p:spPr bwMode="auto">
              <a:xfrm>
                <a:off x="45" y="1517"/>
                <a:ext cx="60" cy="10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Freeform 25"/>
              <p:cNvSpPr>
                <a:spLocks/>
              </p:cNvSpPr>
              <p:nvPr/>
            </p:nvSpPr>
            <p:spPr bwMode="auto">
              <a:xfrm>
                <a:off x="118" y="1516"/>
                <a:ext cx="57" cy="106"/>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26"/>
              <p:cNvSpPr>
                <a:spLocks noEditPoints="1"/>
              </p:cNvSpPr>
              <p:nvPr/>
            </p:nvSpPr>
            <p:spPr bwMode="auto">
              <a:xfrm>
                <a:off x="-54" y="1388"/>
                <a:ext cx="333" cy="334"/>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1646"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76" name="Group 75"/>
          <p:cNvGrpSpPr/>
          <p:nvPr/>
        </p:nvGrpSpPr>
        <p:grpSpPr>
          <a:xfrm>
            <a:off x="3348746" y="4051184"/>
            <a:ext cx="851197" cy="671998"/>
            <a:chOff x="3368535" y="3434863"/>
            <a:chExt cx="851438" cy="672188"/>
          </a:xfrm>
        </p:grpSpPr>
        <p:sp>
          <p:nvSpPr>
            <p:cNvPr id="77" name="Rectangle 76"/>
            <p:cNvSpPr/>
            <p:nvPr/>
          </p:nvSpPr>
          <p:spPr bwMode="auto">
            <a:xfrm>
              <a:off x="3368535" y="3434863"/>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Virtual Machines</a:t>
              </a:r>
            </a:p>
          </p:txBody>
        </p:sp>
        <p:grpSp>
          <p:nvGrpSpPr>
            <p:cNvPr id="78" name="Group 77"/>
            <p:cNvGrpSpPr/>
            <p:nvPr/>
          </p:nvGrpSpPr>
          <p:grpSpPr>
            <a:xfrm>
              <a:off x="3574445" y="3503702"/>
              <a:ext cx="439618" cy="372795"/>
              <a:chOff x="3496977" y="5217915"/>
              <a:chExt cx="433668" cy="367748"/>
            </a:xfrm>
            <a:solidFill>
              <a:schemeClr val="bg1"/>
            </a:solidFill>
          </p:grpSpPr>
          <p:sp>
            <p:nvSpPr>
              <p:cNvPr id="79" name="Freeform 88"/>
              <p:cNvSpPr>
                <a:spLocks noEditPoints="1"/>
              </p:cNvSpPr>
              <p:nvPr/>
            </p:nvSpPr>
            <p:spPr bwMode="black">
              <a:xfrm>
                <a:off x="3496977" y="5217915"/>
                <a:ext cx="433668" cy="3677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595" tIns="44799" rIns="89595" bIns="44799" numCol="1" rtlCol="0" anchor="ctr" anchorCtr="0" compatLnSpc="1">
                <a:prstTxWarp prst="textNoShape">
                  <a:avLst/>
                </a:prstTxWarp>
              </a:bodyPr>
              <a:lstStyle/>
              <a:p>
                <a:pPr marL="0" marR="0" lvl="0" indent="0" algn="l" defTabSz="725755"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lumMod val="50000"/>
                    </a:srgbClr>
                  </a:solidFill>
                  <a:effectLst/>
                  <a:uLnTx/>
                  <a:uFillTx/>
                  <a:latin typeface="Segoe UI"/>
                  <a:ea typeface="+mn-ea"/>
                  <a:cs typeface="+mn-cs"/>
                </a:endParaRPr>
              </a:p>
            </p:txBody>
          </p:sp>
          <p:sp>
            <p:nvSpPr>
              <p:cNvPr id="80" name="Freeform 23"/>
              <p:cNvSpPr>
                <a:spLocks noEditPoints="1"/>
              </p:cNvSpPr>
              <p:nvPr/>
            </p:nvSpPr>
            <p:spPr bwMode="black">
              <a:xfrm>
                <a:off x="3639526" y="5308136"/>
                <a:ext cx="148570" cy="148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0650" tIns="40324" rIns="80650" bIns="40324" numCol="1" anchor="t" anchorCtr="0" compatLnSpc="1">
                <a:prstTxWarp prst="textNoShape">
                  <a:avLst/>
                </a:prstTxWarp>
              </a:body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8" name="Group 87"/>
          <p:cNvGrpSpPr/>
          <p:nvPr/>
        </p:nvGrpSpPr>
        <p:grpSpPr>
          <a:xfrm>
            <a:off x="3343514" y="5612764"/>
            <a:ext cx="851197" cy="671998"/>
            <a:chOff x="6129102" y="3438531"/>
            <a:chExt cx="851438" cy="672188"/>
          </a:xfrm>
        </p:grpSpPr>
        <p:sp>
          <p:nvSpPr>
            <p:cNvPr id="89" name="Rectangle 88"/>
            <p:cNvSpPr/>
            <p:nvPr/>
          </p:nvSpPr>
          <p:spPr bwMode="auto">
            <a:xfrm>
              <a:off x="6129102" y="3438531"/>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9" tIns="45691" rIns="91379"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Remote Desktop</a:t>
              </a:r>
            </a:p>
          </p:txBody>
        </p:sp>
        <p:grpSp>
          <p:nvGrpSpPr>
            <p:cNvPr id="90" name="Group 89"/>
            <p:cNvGrpSpPr/>
            <p:nvPr/>
          </p:nvGrpSpPr>
          <p:grpSpPr bwMode="black">
            <a:xfrm>
              <a:off x="6303908" y="3490285"/>
              <a:ext cx="501826" cy="418188"/>
              <a:chOff x="2462213" y="1598613"/>
              <a:chExt cx="4222750" cy="3667125"/>
            </a:xfrm>
          </p:grpSpPr>
          <p:sp>
            <p:nvSpPr>
              <p:cNvPr id="91"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614" tIns="41808" rIns="83614" bIns="41808" numCol="1" anchor="t" anchorCtr="0" compatLnSpc="1">
                <a:prstTxWarp prst="textNoShape">
                  <a:avLst/>
                </a:prstTxWarp>
              </a:bodyPr>
              <a:lstStyle/>
              <a:p>
                <a:pPr marL="0" marR="0" lvl="0" indent="0" algn="l" defTabSz="83604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17" name="Group 116"/>
          <p:cNvGrpSpPr/>
          <p:nvPr/>
        </p:nvGrpSpPr>
        <p:grpSpPr>
          <a:xfrm>
            <a:off x="3348746" y="2485425"/>
            <a:ext cx="851197" cy="671998"/>
            <a:chOff x="3370221" y="4171757"/>
            <a:chExt cx="851438" cy="672188"/>
          </a:xfrm>
        </p:grpSpPr>
        <p:sp>
          <p:nvSpPr>
            <p:cNvPr id="118" name="Rectangle 117"/>
            <p:cNvSpPr/>
            <p:nvPr/>
          </p:nvSpPr>
          <p:spPr bwMode="auto">
            <a:xfrm>
              <a:off x="3370221" y="4171757"/>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Backup</a:t>
              </a:r>
            </a:p>
          </p:txBody>
        </p:sp>
        <p:grpSp>
          <p:nvGrpSpPr>
            <p:cNvPr id="119" name="Group 17"/>
            <p:cNvGrpSpPr>
              <a:grpSpLocks noChangeAspect="1"/>
            </p:cNvGrpSpPr>
            <p:nvPr/>
          </p:nvGrpSpPr>
          <p:grpSpPr bwMode="auto">
            <a:xfrm>
              <a:off x="3544011" y="4208826"/>
              <a:ext cx="503859" cy="418188"/>
              <a:chOff x="1564" y="2839"/>
              <a:chExt cx="347" cy="288"/>
            </a:xfrm>
          </p:grpSpPr>
          <p:sp>
            <p:nvSpPr>
              <p:cNvPr id="120"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2"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123" name="Group 122"/>
          <p:cNvGrpSpPr/>
          <p:nvPr/>
        </p:nvGrpSpPr>
        <p:grpSpPr>
          <a:xfrm>
            <a:off x="3355064" y="3262731"/>
            <a:ext cx="851197" cy="671998"/>
            <a:chOff x="271809" y="2720292"/>
            <a:chExt cx="851438" cy="672188"/>
          </a:xfrm>
        </p:grpSpPr>
        <p:sp>
          <p:nvSpPr>
            <p:cNvPr id="124" name="Rectangle 123"/>
            <p:cNvSpPr/>
            <p:nvPr/>
          </p:nvSpPr>
          <p:spPr bwMode="auto">
            <a:xfrm>
              <a:off x="271809" y="2720292"/>
              <a:ext cx="851438" cy="672188"/>
            </a:xfrm>
            <a:prstGeom prst="rect">
              <a:avLst/>
            </a:prstGeom>
            <a:solidFill>
              <a:srgbClr val="F064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Site Recovery</a:t>
              </a:r>
            </a:p>
          </p:txBody>
        </p:sp>
        <p:grpSp>
          <p:nvGrpSpPr>
            <p:cNvPr id="125" name="Group 17"/>
            <p:cNvGrpSpPr>
              <a:grpSpLocks noChangeAspect="1"/>
            </p:cNvGrpSpPr>
            <p:nvPr/>
          </p:nvGrpSpPr>
          <p:grpSpPr bwMode="auto">
            <a:xfrm>
              <a:off x="445599" y="2771268"/>
              <a:ext cx="503859" cy="418188"/>
              <a:chOff x="1564" y="2839"/>
              <a:chExt cx="347" cy="288"/>
            </a:xfrm>
          </p:grpSpPr>
          <p:sp>
            <p:nvSpPr>
              <p:cNvPr id="126"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9951C44B-8E40-4341-A972-640ECF0B7CD1}"/>
              </a:ext>
            </a:extLst>
          </p:cNvPr>
          <p:cNvGrpSpPr/>
          <p:nvPr/>
        </p:nvGrpSpPr>
        <p:grpSpPr>
          <a:xfrm>
            <a:off x="3355064" y="4841500"/>
            <a:ext cx="851197" cy="671998"/>
            <a:chOff x="4290385" y="3430969"/>
            <a:chExt cx="851438" cy="672188"/>
          </a:xfrm>
        </p:grpSpPr>
        <p:sp>
          <p:nvSpPr>
            <p:cNvPr id="62" name="Rectangle 61">
              <a:extLst>
                <a:ext uri="{FF2B5EF4-FFF2-40B4-BE49-F238E27FC236}">
                  <a16:creationId xmlns:a16="http://schemas.microsoft.com/office/drawing/2014/main" id="{D482CFDC-CD3D-4618-9E7E-065892F34CD1}"/>
                </a:ext>
              </a:extLst>
            </p:cNvPr>
            <p:cNvSpPr/>
            <p:nvPr/>
          </p:nvSpPr>
          <p:spPr bwMode="auto">
            <a:xfrm>
              <a:off x="4290385" y="3430969"/>
              <a:ext cx="851438" cy="672188"/>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691" rIns="0" bIns="45691" numCol="1" rtlCol="0" anchor="b" anchorCtr="0" compatLnSpc="1">
              <a:prstTxWarp prst="textNoShape">
                <a:avLst/>
              </a:prstTxWarp>
            </a:bodyPr>
            <a:lstStyle/>
            <a:p>
              <a:pPr marL="0" marR="0" lvl="0" indent="0" algn="ctr" defTabSz="91343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Cloud Services</a:t>
              </a:r>
            </a:p>
          </p:txBody>
        </p:sp>
        <p:sp>
          <p:nvSpPr>
            <p:cNvPr id="65" name="Oval 5">
              <a:extLst>
                <a:ext uri="{FF2B5EF4-FFF2-40B4-BE49-F238E27FC236}">
                  <a16:creationId xmlns:a16="http://schemas.microsoft.com/office/drawing/2014/main" id="{99FDB909-EACE-436E-A810-DE3088A9AB83}"/>
                </a:ext>
              </a:extLst>
            </p:cNvPr>
            <p:cNvSpPr>
              <a:spLocks noChangeArrowheads="1"/>
            </p:cNvSpPr>
            <p:nvPr/>
          </p:nvSpPr>
          <p:spPr bwMode="auto">
            <a:xfrm>
              <a:off x="4764480" y="3629406"/>
              <a:ext cx="53726" cy="53726"/>
            </a:xfrm>
            <a:prstGeom prst="ellipse">
              <a:avLst/>
            </a:pr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Freeform 6">
              <a:extLst>
                <a:ext uri="{FF2B5EF4-FFF2-40B4-BE49-F238E27FC236}">
                  <a16:creationId xmlns:a16="http://schemas.microsoft.com/office/drawing/2014/main" id="{487D3BA3-D22D-41ED-9003-34D760060FB2}"/>
                </a:ext>
              </a:extLst>
            </p:cNvPr>
            <p:cNvSpPr>
              <a:spLocks/>
            </p:cNvSpPr>
            <p:nvPr/>
          </p:nvSpPr>
          <p:spPr bwMode="auto">
            <a:xfrm>
              <a:off x="4623632" y="3720886"/>
              <a:ext cx="55178" cy="5517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7">
              <a:extLst>
                <a:ext uri="{FF2B5EF4-FFF2-40B4-BE49-F238E27FC236}">
                  <a16:creationId xmlns:a16="http://schemas.microsoft.com/office/drawing/2014/main" id="{E26BE7E5-BE65-43DA-A269-73423339B999}"/>
                </a:ext>
              </a:extLst>
            </p:cNvPr>
            <p:cNvSpPr>
              <a:spLocks noChangeAspect="1" noEditPoints="1"/>
            </p:cNvSpPr>
            <p:nvPr/>
          </p:nvSpPr>
          <p:spPr bwMode="auto">
            <a:xfrm>
              <a:off x="4431963" y="3468230"/>
              <a:ext cx="561941" cy="47191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3614" tIns="41808" rIns="83614" bIns="41808" numCol="1" anchor="t" anchorCtr="0" compatLnSpc="1">
              <a:prstTxWarp prst="textNoShape">
                <a:avLst/>
              </a:prstTxWarp>
            </a:bodyPr>
            <a:lstStyle/>
            <a:p>
              <a:pPr marL="0" marR="0" lvl="0" indent="0" algn="l" defTabSz="852818"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6B36EA12-0D32-4D13-8F74-EDF3F0518EA2}"/>
              </a:ext>
            </a:extLst>
          </p:cNvPr>
          <p:cNvSpPr txBox="1"/>
          <p:nvPr/>
        </p:nvSpPr>
        <p:spPr>
          <a:xfrm>
            <a:off x="4613766" y="4822392"/>
            <a:ext cx="32315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Hosted Web Services</a:t>
            </a:r>
          </a:p>
        </p:txBody>
      </p:sp>
    </p:spTree>
    <p:extLst>
      <p:ext uri="{BB962C8B-B14F-4D97-AF65-F5344CB8AC3E}">
        <p14:creationId xmlns:p14="http://schemas.microsoft.com/office/powerpoint/2010/main" val="4035045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500"/>
                                        <p:tgtEl>
                                          <p:spTgt spid="64"/>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83"/>
                                        </p:tgtEl>
                                        <p:attrNameLst>
                                          <p:attrName>style.visibility</p:attrName>
                                        </p:attrNameLst>
                                      </p:cBhvr>
                                      <p:to>
                                        <p:strVal val="visible"/>
                                      </p:to>
                                    </p:set>
                                    <p:animEffect transition="in" filter="wipe(left)">
                                      <p:cBhvr>
                                        <p:cTn id="19" dur="500"/>
                                        <p:tgtEl>
                                          <p:spTgt spid="83"/>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6" grpId="0"/>
      <p:bldP spid="67" grpId="0"/>
      <p:bldP spid="68" grpId="0"/>
      <p:bldP spid="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p:txBody>
          <a:bodyPr/>
          <a:lstStyle/>
          <a:p>
            <a:r>
              <a:rPr lang="en-US"/>
              <a:t>Application development</a:t>
            </a:r>
          </a:p>
        </p:txBody>
      </p:sp>
      <p:cxnSp>
        <p:nvCxnSpPr>
          <p:cNvPr id="17" name="Straight Connector 16">
            <a:extLst>
              <a:ext uri="{FF2B5EF4-FFF2-40B4-BE49-F238E27FC236}">
                <a16:creationId xmlns:a16="http://schemas.microsoft.com/office/drawing/2014/main" id="{DB7B42F5-861C-4CE3-8F35-16ADA5E2B972}"/>
              </a:ext>
            </a:extLst>
          </p:cNvPr>
          <p:cNvCxnSpPr/>
          <p:nvPr/>
        </p:nvCxnSpPr>
        <p:spPr>
          <a:xfrm flipV="1">
            <a:off x="3236170" y="1409241"/>
            <a:ext cx="0" cy="29908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FF3477-6437-4508-91D3-4A6FA84F7E50}"/>
              </a:ext>
            </a:extLst>
          </p:cNvPr>
          <p:cNvCxnSpPr/>
          <p:nvPr/>
        </p:nvCxnSpPr>
        <p:spPr>
          <a:xfrm flipV="1">
            <a:off x="5944622" y="1409241"/>
            <a:ext cx="0" cy="29908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1A3D17-BF07-4CA5-9A4A-5E0D0974E843}"/>
              </a:ext>
            </a:extLst>
          </p:cNvPr>
          <p:cNvCxnSpPr/>
          <p:nvPr/>
        </p:nvCxnSpPr>
        <p:spPr>
          <a:xfrm flipV="1">
            <a:off x="8722175" y="1409241"/>
            <a:ext cx="0" cy="29908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21E469-D581-4932-BCDA-64E739520630}"/>
              </a:ext>
            </a:extLst>
          </p:cNvPr>
          <p:cNvSpPr txBox="1"/>
          <p:nvPr/>
        </p:nvSpPr>
        <p:spPr>
          <a:xfrm>
            <a:off x="6643691" y="2716076"/>
            <a:ext cx="1396196" cy="941262"/>
          </a:xfrm>
          <a:prstGeom prst="rect">
            <a:avLst/>
          </a:prstGeom>
          <a:noFill/>
        </p:spPr>
        <p:txBody>
          <a:bodyPr wrap="none" lIns="268813" tIns="143366" rIns="268813" bIns="143366"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668">
              <a:spcAft>
                <a:spcPts val="0"/>
              </a:spcAft>
              <a:defRPr/>
            </a:pPr>
            <a:r>
              <a:rPr lang="en-US" sz="2353" kern="0">
                <a:gradFill>
                  <a:gsLst>
                    <a:gs pos="0">
                      <a:srgbClr val="0078D7"/>
                    </a:gs>
                    <a:gs pos="100000">
                      <a:srgbClr val="0078D7"/>
                    </a:gs>
                  </a:gsLst>
                  <a:lin ang="16200000" scaled="0"/>
                </a:gradFill>
                <a:latin typeface="Segoe UI Light"/>
              </a:rPr>
              <a:t>App</a:t>
            </a:r>
            <a:br>
              <a:rPr lang="en-US" sz="2353" kern="0">
                <a:gradFill>
                  <a:gsLst>
                    <a:gs pos="0">
                      <a:srgbClr val="0078D7"/>
                    </a:gs>
                    <a:gs pos="100000">
                      <a:srgbClr val="0078D7"/>
                    </a:gs>
                  </a:gsLst>
                  <a:lin ang="16200000" scaled="0"/>
                </a:gradFill>
                <a:latin typeface="Segoe UI Light"/>
              </a:rPr>
            </a:br>
            <a:r>
              <a:rPr lang="en-US" sz="2353" kern="0">
                <a:gradFill>
                  <a:gsLst>
                    <a:gs pos="0">
                      <a:srgbClr val="0078D7"/>
                    </a:gs>
                    <a:gs pos="100000">
                      <a:srgbClr val="0078D7"/>
                    </a:gs>
                  </a:gsLst>
                  <a:lin ang="16200000" scaled="0"/>
                </a:gradFill>
                <a:latin typeface="Segoe UI Light"/>
              </a:rPr>
              <a:t>service</a:t>
            </a:r>
          </a:p>
        </p:txBody>
      </p:sp>
      <p:sp>
        <p:nvSpPr>
          <p:cNvPr id="21" name="TextBox 20">
            <a:extLst>
              <a:ext uri="{FF2B5EF4-FFF2-40B4-BE49-F238E27FC236}">
                <a16:creationId xmlns:a16="http://schemas.microsoft.com/office/drawing/2014/main" id="{2A290BC7-A94A-4D6F-A0AF-470468B3B101}"/>
              </a:ext>
            </a:extLst>
          </p:cNvPr>
          <p:cNvSpPr txBox="1"/>
          <p:nvPr/>
        </p:nvSpPr>
        <p:spPr>
          <a:xfrm>
            <a:off x="6415616" y="3643648"/>
            <a:ext cx="1852346" cy="564789"/>
          </a:xfrm>
          <a:prstGeom prst="rect">
            <a:avLst/>
          </a:prstGeom>
          <a:noFill/>
        </p:spPr>
        <p:txBody>
          <a:bodyPr wrap="square" lIns="91414" tIns="91414" rIns="91414" bIns="91414" rtlCol="0" anchor="t" anchorCtr="0">
            <a:spAutoFit/>
          </a:bodyPr>
          <a:lstStyle/>
          <a:p>
            <a:pPr algn="ctr" defTabSz="913668">
              <a:lnSpc>
                <a:spcPct val="90000"/>
              </a:lnSpc>
              <a:defRPr/>
            </a:pP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Web, mobile and </a:t>
            </a:r>
            <a:b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b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API apps</a:t>
            </a:r>
          </a:p>
        </p:txBody>
      </p:sp>
      <p:grpSp>
        <p:nvGrpSpPr>
          <p:cNvPr id="28" name="Group 27">
            <a:extLst>
              <a:ext uri="{FF2B5EF4-FFF2-40B4-BE49-F238E27FC236}">
                <a16:creationId xmlns:a16="http://schemas.microsoft.com/office/drawing/2014/main" id="{AA6F0D45-66A4-40FD-A007-77F3360559E6}"/>
              </a:ext>
            </a:extLst>
          </p:cNvPr>
          <p:cNvGrpSpPr>
            <a:grpSpLocks noChangeAspect="1"/>
          </p:cNvGrpSpPr>
          <p:nvPr/>
        </p:nvGrpSpPr>
        <p:grpSpPr>
          <a:xfrm>
            <a:off x="6928199" y="1600929"/>
            <a:ext cx="827180" cy="827180"/>
            <a:chOff x="5313363" y="-1925638"/>
            <a:chExt cx="1638300" cy="1638301"/>
          </a:xfrm>
          <a:solidFill>
            <a:srgbClr val="001F54"/>
          </a:solidFill>
        </p:grpSpPr>
        <p:sp>
          <p:nvSpPr>
            <p:cNvPr id="29" name="Freeform 11">
              <a:extLst>
                <a:ext uri="{FF2B5EF4-FFF2-40B4-BE49-F238E27FC236}">
                  <a16:creationId xmlns:a16="http://schemas.microsoft.com/office/drawing/2014/main" id="{39894E15-9CC6-4CA8-8838-4F630F0E50AD}"/>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 name="Freeform 12">
              <a:extLst>
                <a:ext uri="{FF2B5EF4-FFF2-40B4-BE49-F238E27FC236}">
                  <a16:creationId xmlns:a16="http://schemas.microsoft.com/office/drawing/2014/main" id="{3B23A96A-36E6-4609-A16C-7C2FBF76D6DD}"/>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 name="Freeform 13">
              <a:extLst>
                <a:ext uri="{FF2B5EF4-FFF2-40B4-BE49-F238E27FC236}">
                  <a16:creationId xmlns:a16="http://schemas.microsoft.com/office/drawing/2014/main" id="{72FC1F37-12EC-4D3E-8F36-04346E69073F}"/>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 name="Freeform 14">
              <a:extLst>
                <a:ext uri="{FF2B5EF4-FFF2-40B4-BE49-F238E27FC236}">
                  <a16:creationId xmlns:a16="http://schemas.microsoft.com/office/drawing/2014/main" id="{BEEA14C3-86A6-413D-A99E-BC7E339D136D}"/>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3" name="Freeform 15">
              <a:extLst>
                <a:ext uri="{FF2B5EF4-FFF2-40B4-BE49-F238E27FC236}">
                  <a16:creationId xmlns:a16="http://schemas.microsoft.com/office/drawing/2014/main" id="{94F9A167-F710-4E69-BB7E-0370BF5BA7A9}"/>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2" name="TextBox 21">
            <a:extLst>
              <a:ext uri="{FF2B5EF4-FFF2-40B4-BE49-F238E27FC236}">
                <a16:creationId xmlns:a16="http://schemas.microsoft.com/office/drawing/2014/main" id="{8C28BFE2-800D-473E-90CF-8DD10D94E608}"/>
              </a:ext>
            </a:extLst>
          </p:cNvPr>
          <p:cNvSpPr txBox="1"/>
          <p:nvPr/>
        </p:nvSpPr>
        <p:spPr>
          <a:xfrm>
            <a:off x="542860" y="2744497"/>
            <a:ext cx="2684819" cy="941262"/>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2353">
                <a:gradFill>
                  <a:gsLst>
                    <a:gs pos="0">
                      <a:srgbClr val="0078D7"/>
                    </a:gs>
                    <a:gs pos="100000">
                      <a:srgbClr val="0078D7"/>
                    </a:gs>
                  </a:gsLst>
                  <a:lin ang="16200000" scaled="0"/>
                </a:gradFill>
                <a:latin typeface="Segoe UI Light"/>
              </a:rPr>
              <a:t>Azure Container </a:t>
            </a:r>
            <a:br>
              <a:rPr lang="en-US" sz="2353">
                <a:gradFill>
                  <a:gsLst>
                    <a:gs pos="0">
                      <a:srgbClr val="0078D7"/>
                    </a:gs>
                    <a:gs pos="100000">
                      <a:srgbClr val="0078D7"/>
                    </a:gs>
                  </a:gsLst>
                  <a:lin ang="16200000" scaled="0"/>
                </a:gradFill>
                <a:latin typeface="Segoe UI Light"/>
              </a:rPr>
            </a:br>
            <a:r>
              <a:rPr lang="en-US" sz="2353">
                <a:gradFill>
                  <a:gsLst>
                    <a:gs pos="0">
                      <a:srgbClr val="0078D7"/>
                    </a:gs>
                    <a:gs pos="100000">
                      <a:srgbClr val="0078D7"/>
                    </a:gs>
                  </a:gsLst>
                  <a:lin ang="16200000" scaled="0"/>
                </a:gradFill>
                <a:latin typeface="Segoe UI Light"/>
              </a:rPr>
              <a:t>Service (AKS)</a:t>
            </a:r>
          </a:p>
        </p:txBody>
      </p:sp>
      <p:sp>
        <p:nvSpPr>
          <p:cNvPr id="23" name="TextBox 22">
            <a:extLst>
              <a:ext uri="{FF2B5EF4-FFF2-40B4-BE49-F238E27FC236}">
                <a16:creationId xmlns:a16="http://schemas.microsoft.com/office/drawing/2014/main" id="{AB72E809-2DF7-4B27-8C0F-7515438188F0}"/>
              </a:ext>
            </a:extLst>
          </p:cNvPr>
          <p:cNvSpPr txBox="1"/>
          <p:nvPr/>
        </p:nvSpPr>
        <p:spPr>
          <a:xfrm>
            <a:off x="648378" y="3672068"/>
            <a:ext cx="2473782" cy="564789"/>
          </a:xfrm>
          <a:prstGeom prst="rect">
            <a:avLst/>
          </a:prstGeom>
          <a:noFill/>
        </p:spPr>
        <p:txBody>
          <a:bodyPr wrap="square" lIns="91414" tIns="91414" rIns="91414" bIns="91414" rtlCol="0" anchor="t" anchorCtr="0">
            <a:spAutoFit/>
          </a:bodyPr>
          <a:lstStyle/>
          <a:p>
            <a:pPr algn="ctr" defTabSz="913668">
              <a:lnSpc>
                <a:spcPct val="90000"/>
              </a:lnSpc>
              <a:defRPr/>
            </a:pP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Managed</a:t>
            </a:r>
            <a:r>
              <a:rPr lang="en-US" sz="1372">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 </a:t>
            </a: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Kubernetes, automated upgrades</a:t>
            </a:r>
          </a:p>
        </p:txBody>
      </p:sp>
      <p:grpSp>
        <p:nvGrpSpPr>
          <p:cNvPr id="40" name="Group 39">
            <a:extLst>
              <a:ext uri="{FF2B5EF4-FFF2-40B4-BE49-F238E27FC236}">
                <a16:creationId xmlns:a16="http://schemas.microsoft.com/office/drawing/2014/main" id="{0ABAD84D-ABD8-455E-8C7E-09F8F144E6D4}"/>
              </a:ext>
            </a:extLst>
          </p:cNvPr>
          <p:cNvGrpSpPr/>
          <p:nvPr/>
        </p:nvGrpSpPr>
        <p:grpSpPr>
          <a:xfrm>
            <a:off x="1252032" y="1572509"/>
            <a:ext cx="1266473" cy="940861"/>
            <a:chOff x="1855788" y="1401763"/>
            <a:chExt cx="6483350" cy="4816475"/>
          </a:xfrm>
          <a:solidFill>
            <a:srgbClr val="001F54"/>
          </a:solidFill>
        </p:grpSpPr>
        <p:sp>
          <p:nvSpPr>
            <p:cNvPr id="41" name="Freeform 1">
              <a:extLst>
                <a:ext uri="{FF2B5EF4-FFF2-40B4-BE49-F238E27FC236}">
                  <a16:creationId xmlns:a16="http://schemas.microsoft.com/office/drawing/2014/main" id="{C135FEAD-9FA7-4115-A842-943E11A4969E}"/>
                </a:ext>
              </a:extLst>
            </p:cNvPr>
            <p:cNvSpPr>
              <a:spLocks noChangeArrowheads="1"/>
            </p:cNvSpPr>
            <p:nvPr/>
          </p:nvSpPr>
          <p:spPr bwMode="auto">
            <a:xfrm>
              <a:off x="3205163" y="1401763"/>
              <a:ext cx="3751262" cy="3644900"/>
            </a:xfrm>
            <a:custGeom>
              <a:avLst/>
              <a:gdLst>
                <a:gd name="T0" fmla="*/ 9140 w 10421"/>
                <a:gd name="T1" fmla="*/ 1809 h 10123"/>
                <a:gd name="T2" fmla="*/ 9537 w 10421"/>
                <a:gd name="T3" fmla="*/ 2356 h 10123"/>
                <a:gd name="T4" fmla="*/ 10376 w 10421"/>
                <a:gd name="T5" fmla="*/ 6557 h 10123"/>
                <a:gd name="T6" fmla="*/ 7667 w 10421"/>
                <a:gd name="T7" fmla="*/ 9963 h 10123"/>
                <a:gd name="T8" fmla="*/ 3229 w 10421"/>
                <a:gd name="T9" fmla="*/ 10122 h 10123"/>
                <a:gd name="T10" fmla="*/ 2691 w 10421"/>
                <a:gd name="T11" fmla="*/ 9901 h 10123"/>
                <a:gd name="T12" fmla="*/ 18 w 10421"/>
                <a:gd name="T13" fmla="*/ 6460 h 10123"/>
                <a:gd name="T14" fmla="*/ 927 w 10421"/>
                <a:gd name="T15" fmla="*/ 2233 h 10123"/>
                <a:gd name="T16" fmla="*/ 1350 w 10421"/>
                <a:gd name="T17" fmla="*/ 1765 h 10123"/>
                <a:gd name="T18" fmla="*/ 5434 w 10421"/>
                <a:gd name="T19" fmla="*/ 2462 h 10123"/>
                <a:gd name="T20" fmla="*/ 5355 w 10421"/>
                <a:gd name="T21" fmla="*/ 2136 h 10123"/>
                <a:gd name="T22" fmla="*/ 5390 w 10421"/>
                <a:gd name="T23" fmla="*/ 1465 h 10123"/>
                <a:gd name="T24" fmla="*/ 5162 w 10421"/>
                <a:gd name="T25" fmla="*/ 1368 h 10123"/>
                <a:gd name="T26" fmla="*/ 5003 w 10421"/>
                <a:gd name="T27" fmla="*/ 1659 h 10123"/>
                <a:gd name="T28" fmla="*/ 4977 w 10421"/>
                <a:gd name="T29" fmla="*/ 2445 h 10123"/>
                <a:gd name="T30" fmla="*/ 4703 w 10421"/>
                <a:gd name="T31" fmla="*/ 2498 h 10123"/>
                <a:gd name="T32" fmla="*/ 3644 w 10421"/>
                <a:gd name="T33" fmla="*/ 2921 h 10123"/>
                <a:gd name="T34" fmla="*/ 2965 w 10421"/>
                <a:gd name="T35" fmla="*/ 3230 h 10123"/>
                <a:gd name="T36" fmla="*/ 2462 w 10421"/>
                <a:gd name="T37" fmla="*/ 2815 h 10123"/>
                <a:gd name="T38" fmla="*/ 2162 w 10421"/>
                <a:gd name="T39" fmla="*/ 2806 h 10123"/>
                <a:gd name="T40" fmla="*/ 2241 w 10421"/>
                <a:gd name="T41" fmla="*/ 3133 h 10123"/>
                <a:gd name="T42" fmla="*/ 2735 w 10421"/>
                <a:gd name="T43" fmla="*/ 3459 h 10123"/>
                <a:gd name="T44" fmla="*/ 2841 w 10421"/>
                <a:gd name="T45" fmla="*/ 3760 h 10123"/>
                <a:gd name="T46" fmla="*/ 2471 w 10421"/>
                <a:gd name="T47" fmla="*/ 4677 h 10123"/>
                <a:gd name="T48" fmla="*/ 2312 w 10421"/>
                <a:gd name="T49" fmla="*/ 5728 h 10123"/>
                <a:gd name="T50" fmla="*/ 1535 w 10421"/>
                <a:gd name="T51" fmla="*/ 5886 h 10123"/>
                <a:gd name="T52" fmla="*/ 1429 w 10421"/>
                <a:gd name="T53" fmla="*/ 6160 h 10123"/>
                <a:gd name="T54" fmla="*/ 1703 w 10421"/>
                <a:gd name="T55" fmla="*/ 6239 h 10123"/>
                <a:gd name="T56" fmla="*/ 2338 w 10421"/>
                <a:gd name="T57" fmla="*/ 6063 h 10123"/>
                <a:gd name="T58" fmla="*/ 2815 w 10421"/>
                <a:gd name="T59" fmla="*/ 6681 h 10123"/>
                <a:gd name="T60" fmla="*/ 3662 w 10421"/>
                <a:gd name="T61" fmla="*/ 7571 h 10123"/>
                <a:gd name="T62" fmla="*/ 3777 w 10421"/>
                <a:gd name="T63" fmla="*/ 7783 h 10123"/>
                <a:gd name="T64" fmla="*/ 3450 w 10421"/>
                <a:gd name="T65" fmla="*/ 8454 h 10123"/>
                <a:gd name="T66" fmla="*/ 3494 w 10421"/>
                <a:gd name="T67" fmla="*/ 8754 h 10123"/>
                <a:gd name="T68" fmla="*/ 3732 w 10421"/>
                <a:gd name="T69" fmla="*/ 8736 h 10123"/>
                <a:gd name="T70" fmla="*/ 3971 w 10421"/>
                <a:gd name="T71" fmla="*/ 8145 h 10123"/>
                <a:gd name="T72" fmla="*/ 4227 w 10421"/>
                <a:gd name="T73" fmla="*/ 7871 h 10123"/>
                <a:gd name="T74" fmla="*/ 5127 w 10421"/>
                <a:gd name="T75" fmla="*/ 8039 h 10123"/>
                <a:gd name="T76" fmla="*/ 6229 w 10421"/>
                <a:gd name="T77" fmla="*/ 7871 h 10123"/>
                <a:gd name="T78" fmla="*/ 6529 w 10421"/>
                <a:gd name="T79" fmla="*/ 8383 h 10123"/>
                <a:gd name="T80" fmla="*/ 6820 w 10421"/>
                <a:gd name="T81" fmla="*/ 8771 h 10123"/>
                <a:gd name="T82" fmla="*/ 6996 w 10421"/>
                <a:gd name="T83" fmla="*/ 8559 h 10123"/>
                <a:gd name="T84" fmla="*/ 6670 w 10421"/>
                <a:gd name="T85" fmla="*/ 7933 h 10123"/>
                <a:gd name="T86" fmla="*/ 6705 w 10421"/>
                <a:gd name="T87" fmla="*/ 7615 h 10123"/>
                <a:gd name="T88" fmla="*/ 7420 w 10421"/>
                <a:gd name="T89" fmla="*/ 6971 h 10123"/>
                <a:gd name="T90" fmla="*/ 7887 w 10421"/>
                <a:gd name="T91" fmla="*/ 6151 h 10123"/>
                <a:gd name="T92" fmla="*/ 8770 w 10421"/>
                <a:gd name="T93" fmla="*/ 6257 h 10123"/>
                <a:gd name="T94" fmla="*/ 8999 w 10421"/>
                <a:gd name="T95" fmla="*/ 6151 h 10123"/>
                <a:gd name="T96" fmla="*/ 8937 w 10421"/>
                <a:gd name="T97" fmla="*/ 5913 h 10123"/>
                <a:gd name="T98" fmla="*/ 8390 w 10421"/>
                <a:gd name="T99" fmla="*/ 5816 h 10123"/>
                <a:gd name="T100" fmla="*/ 7993 w 10421"/>
                <a:gd name="T101" fmla="*/ 5578 h 10123"/>
                <a:gd name="T102" fmla="*/ 7923 w 10421"/>
                <a:gd name="T103" fmla="*/ 4571 h 10123"/>
                <a:gd name="T104" fmla="*/ 7561 w 10421"/>
                <a:gd name="T105" fmla="*/ 3742 h 10123"/>
                <a:gd name="T106" fmla="*/ 7790 w 10421"/>
                <a:gd name="T107" fmla="*/ 3371 h 10123"/>
                <a:gd name="T108" fmla="*/ 8240 w 10421"/>
                <a:gd name="T109" fmla="*/ 3054 h 10123"/>
                <a:gd name="T110" fmla="*/ 8240 w 10421"/>
                <a:gd name="T111" fmla="*/ 2780 h 10123"/>
                <a:gd name="T112" fmla="*/ 7949 w 10421"/>
                <a:gd name="T113" fmla="*/ 2815 h 10123"/>
                <a:gd name="T114" fmla="*/ 7411 w 10421"/>
                <a:gd name="T115" fmla="*/ 3265 h 10123"/>
                <a:gd name="T116" fmla="*/ 6881 w 10421"/>
                <a:gd name="T117" fmla="*/ 3027 h 10123"/>
                <a:gd name="T118" fmla="*/ 5893 w 10421"/>
                <a:gd name="T119" fmla="*/ 2533 h 10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21" h="10123">
                  <a:moveTo>
                    <a:pt x="5337" y="0"/>
                  </a:moveTo>
                  <a:lnTo>
                    <a:pt x="5337" y="0"/>
                  </a:lnTo>
                  <a:lnTo>
                    <a:pt x="7579" y="1059"/>
                  </a:lnTo>
                  <a:lnTo>
                    <a:pt x="7579" y="1059"/>
                  </a:lnTo>
                  <a:lnTo>
                    <a:pt x="8311" y="1412"/>
                  </a:lnTo>
                  <a:lnTo>
                    <a:pt x="9052" y="1756"/>
                  </a:lnTo>
                  <a:lnTo>
                    <a:pt x="9052" y="1756"/>
                  </a:lnTo>
                  <a:lnTo>
                    <a:pt x="9140" y="1809"/>
                  </a:lnTo>
                  <a:lnTo>
                    <a:pt x="9229" y="1862"/>
                  </a:lnTo>
                  <a:lnTo>
                    <a:pt x="9299" y="1924"/>
                  </a:lnTo>
                  <a:lnTo>
                    <a:pt x="9370" y="1994"/>
                  </a:lnTo>
                  <a:lnTo>
                    <a:pt x="9423" y="2074"/>
                  </a:lnTo>
                  <a:lnTo>
                    <a:pt x="9467" y="2162"/>
                  </a:lnTo>
                  <a:lnTo>
                    <a:pt x="9502" y="2259"/>
                  </a:lnTo>
                  <a:lnTo>
                    <a:pt x="9537" y="2356"/>
                  </a:lnTo>
                  <a:lnTo>
                    <a:pt x="9537" y="2356"/>
                  </a:lnTo>
                  <a:lnTo>
                    <a:pt x="9961" y="4245"/>
                  </a:lnTo>
                  <a:lnTo>
                    <a:pt x="10393" y="6125"/>
                  </a:lnTo>
                  <a:lnTo>
                    <a:pt x="10393" y="6125"/>
                  </a:lnTo>
                  <a:lnTo>
                    <a:pt x="10411" y="6222"/>
                  </a:lnTo>
                  <a:lnTo>
                    <a:pt x="10420" y="6301"/>
                  </a:lnTo>
                  <a:lnTo>
                    <a:pt x="10411" y="6389"/>
                  </a:lnTo>
                  <a:lnTo>
                    <a:pt x="10402" y="6469"/>
                  </a:lnTo>
                  <a:lnTo>
                    <a:pt x="10376" y="6557"/>
                  </a:lnTo>
                  <a:lnTo>
                    <a:pt x="10340" y="6637"/>
                  </a:lnTo>
                  <a:lnTo>
                    <a:pt x="10296" y="6706"/>
                  </a:lnTo>
                  <a:lnTo>
                    <a:pt x="10243" y="6786"/>
                  </a:lnTo>
                  <a:lnTo>
                    <a:pt x="10243" y="6786"/>
                  </a:lnTo>
                  <a:lnTo>
                    <a:pt x="7790" y="9830"/>
                  </a:lnTo>
                  <a:lnTo>
                    <a:pt x="7790" y="9830"/>
                  </a:lnTo>
                  <a:lnTo>
                    <a:pt x="7729" y="9901"/>
                  </a:lnTo>
                  <a:lnTo>
                    <a:pt x="7667" y="9963"/>
                  </a:lnTo>
                  <a:lnTo>
                    <a:pt x="7596" y="10007"/>
                  </a:lnTo>
                  <a:lnTo>
                    <a:pt x="7526" y="10051"/>
                  </a:lnTo>
                  <a:lnTo>
                    <a:pt x="7455" y="10077"/>
                  </a:lnTo>
                  <a:lnTo>
                    <a:pt x="7367" y="10104"/>
                  </a:lnTo>
                  <a:lnTo>
                    <a:pt x="7287" y="10122"/>
                  </a:lnTo>
                  <a:lnTo>
                    <a:pt x="7190" y="10122"/>
                  </a:lnTo>
                  <a:lnTo>
                    <a:pt x="7190" y="10122"/>
                  </a:lnTo>
                  <a:lnTo>
                    <a:pt x="3229" y="10122"/>
                  </a:lnTo>
                  <a:lnTo>
                    <a:pt x="3229" y="10122"/>
                  </a:lnTo>
                  <a:lnTo>
                    <a:pt x="3141" y="10122"/>
                  </a:lnTo>
                  <a:lnTo>
                    <a:pt x="3053" y="10104"/>
                  </a:lnTo>
                  <a:lnTo>
                    <a:pt x="2974" y="10077"/>
                  </a:lnTo>
                  <a:lnTo>
                    <a:pt x="2894" y="10051"/>
                  </a:lnTo>
                  <a:lnTo>
                    <a:pt x="2824" y="10007"/>
                  </a:lnTo>
                  <a:lnTo>
                    <a:pt x="2753" y="9963"/>
                  </a:lnTo>
                  <a:lnTo>
                    <a:pt x="2691" y="9901"/>
                  </a:lnTo>
                  <a:lnTo>
                    <a:pt x="2638" y="9830"/>
                  </a:lnTo>
                  <a:lnTo>
                    <a:pt x="2638" y="9830"/>
                  </a:lnTo>
                  <a:lnTo>
                    <a:pt x="168" y="6768"/>
                  </a:lnTo>
                  <a:lnTo>
                    <a:pt x="168" y="6768"/>
                  </a:lnTo>
                  <a:lnTo>
                    <a:pt x="115" y="6689"/>
                  </a:lnTo>
                  <a:lnTo>
                    <a:pt x="71" y="6619"/>
                  </a:lnTo>
                  <a:lnTo>
                    <a:pt x="35" y="6539"/>
                  </a:lnTo>
                  <a:lnTo>
                    <a:pt x="18" y="6460"/>
                  </a:lnTo>
                  <a:lnTo>
                    <a:pt x="9" y="6381"/>
                  </a:lnTo>
                  <a:lnTo>
                    <a:pt x="0" y="6301"/>
                  </a:lnTo>
                  <a:lnTo>
                    <a:pt x="9" y="6213"/>
                  </a:lnTo>
                  <a:lnTo>
                    <a:pt x="27" y="6125"/>
                  </a:lnTo>
                  <a:lnTo>
                    <a:pt x="27" y="6125"/>
                  </a:lnTo>
                  <a:lnTo>
                    <a:pt x="900" y="2321"/>
                  </a:lnTo>
                  <a:lnTo>
                    <a:pt x="900" y="2321"/>
                  </a:lnTo>
                  <a:lnTo>
                    <a:pt x="927" y="2233"/>
                  </a:lnTo>
                  <a:lnTo>
                    <a:pt x="962" y="2145"/>
                  </a:lnTo>
                  <a:lnTo>
                    <a:pt x="1006" y="2065"/>
                  </a:lnTo>
                  <a:lnTo>
                    <a:pt x="1059" y="1994"/>
                  </a:lnTo>
                  <a:lnTo>
                    <a:pt x="1121" y="1924"/>
                  </a:lnTo>
                  <a:lnTo>
                    <a:pt x="1182" y="1871"/>
                  </a:lnTo>
                  <a:lnTo>
                    <a:pt x="1262" y="1818"/>
                  </a:lnTo>
                  <a:lnTo>
                    <a:pt x="1350" y="1765"/>
                  </a:lnTo>
                  <a:lnTo>
                    <a:pt x="1350" y="1765"/>
                  </a:lnTo>
                  <a:lnTo>
                    <a:pt x="3106" y="935"/>
                  </a:lnTo>
                  <a:lnTo>
                    <a:pt x="4853" y="97"/>
                  </a:lnTo>
                  <a:lnTo>
                    <a:pt x="4853" y="97"/>
                  </a:lnTo>
                  <a:lnTo>
                    <a:pt x="5074" y="0"/>
                  </a:lnTo>
                  <a:lnTo>
                    <a:pt x="5074" y="0"/>
                  </a:lnTo>
                  <a:lnTo>
                    <a:pt x="5337" y="0"/>
                  </a:lnTo>
                  <a:close/>
                  <a:moveTo>
                    <a:pt x="5434" y="2462"/>
                  </a:moveTo>
                  <a:lnTo>
                    <a:pt x="5434" y="2462"/>
                  </a:lnTo>
                  <a:lnTo>
                    <a:pt x="5434" y="2409"/>
                  </a:lnTo>
                  <a:lnTo>
                    <a:pt x="5434" y="2383"/>
                  </a:lnTo>
                  <a:lnTo>
                    <a:pt x="5426" y="2365"/>
                  </a:lnTo>
                  <a:lnTo>
                    <a:pt x="5426" y="2365"/>
                  </a:lnTo>
                  <a:lnTo>
                    <a:pt x="5390" y="2303"/>
                  </a:lnTo>
                  <a:lnTo>
                    <a:pt x="5373" y="2250"/>
                  </a:lnTo>
                  <a:lnTo>
                    <a:pt x="5355" y="2197"/>
                  </a:lnTo>
                  <a:lnTo>
                    <a:pt x="5355" y="2136"/>
                  </a:lnTo>
                  <a:lnTo>
                    <a:pt x="5364" y="2021"/>
                  </a:lnTo>
                  <a:lnTo>
                    <a:pt x="5381" y="1897"/>
                  </a:lnTo>
                  <a:lnTo>
                    <a:pt x="5381" y="1897"/>
                  </a:lnTo>
                  <a:lnTo>
                    <a:pt x="5399" y="1721"/>
                  </a:lnTo>
                  <a:lnTo>
                    <a:pt x="5408" y="1544"/>
                  </a:lnTo>
                  <a:lnTo>
                    <a:pt x="5408" y="1544"/>
                  </a:lnTo>
                  <a:lnTo>
                    <a:pt x="5408" y="1500"/>
                  </a:lnTo>
                  <a:lnTo>
                    <a:pt x="5390" y="1465"/>
                  </a:lnTo>
                  <a:lnTo>
                    <a:pt x="5373" y="1439"/>
                  </a:lnTo>
                  <a:lnTo>
                    <a:pt x="5355" y="1412"/>
                  </a:lnTo>
                  <a:lnTo>
                    <a:pt x="5329" y="1386"/>
                  </a:lnTo>
                  <a:lnTo>
                    <a:pt x="5293" y="1377"/>
                  </a:lnTo>
                  <a:lnTo>
                    <a:pt x="5258" y="1359"/>
                  </a:lnTo>
                  <a:lnTo>
                    <a:pt x="5215" y="1359"/>
                  </a:lnTo>
                  <a:lnTo>
                    <a:pt x="5215" y="1359"/>
                  </a:lnTo>
                  <a:lnTo>
                    <a:pt x="5162" y="1368"/>
                  </a:lnTo>
                  <a:lnTo>
                    <a:pt x="5118" y="1386"/>
                  </a:lnTo>
                  <a:lnTo>
                    <a:pt x="5082" y="1412"/>
                  </a:lnTo>
                  <a:lnTo>
                    <a:pt x="5047" y="1447"/>
                  </a:lnTo>
                  <a:lnTo>
                    <a:pt x="5021" y="1491"/>
                  </a:lnTo>
                  <a:lnTo>
                    <a:pt x="5003" y="1544"/>
                  </a:lnTo>
                  <a:lnTo>
                    <a:pt x="4994" y="1606"/>
                  </a:lnTo>
                  <a:lnTo>
                    <a:pt x="5003" y="1659"/>
                  </a:lnTo>
                  <a:lnTo>
                    <a:pt x="5003" y="1659"/>
                  </a:lnTo>
                  <a:lnTo>
                    <a:pt x="5047" y="1906"/>
                  </a:lnTo>
                  <a:lnTo>
                    <a:pt x="5056" y="2021"/>
                  </a:lnTo>
                  <a:lnTo>
                    <a:pt x="5065" y="2145"/>
                  </a:lnTo>
                  <a:lnTo>
                    <a:pt x="5065" y="2145"/>
                  </a:lnTo>
                  <a:lnTo>
                    <a:pt x="5056" y="2224"/>
                  </a:lnTo>
                  <a:lnTo>
                    <a:pt x="5038" y="2303"/>
                  </a:lnTo>
                  <a:lnTo>
                    <a:pt x="5012" y="2374"/>
                  </a:lnTo>
                  <a:lnTo>
                    <a:pt x="4977" y="2445"/>
                  </a:lnTo>
                  <a:lnTo>
                    <a:pt x="4977" y="2445"/>
                  </a:lnTo>
                  <a:lnTo>
                    <a:pt x="4959" y="2453"/>
                  </a:lnTo>
                  <a:lnTo>
                    <a:pt x="4941" y="2462"/>
                  </a:lnTo>
                  <a:lnTo>
                    <a:pt x="4897" y="2471"/>
                  </a:lnTo>
                  <a:lnTo>
                    <a:pt x="4791" y="2471"/>
                  </a:lnTo>
                  <a:lnTo>
                    <a:pt x="4791" y="2471"/>
                  </a:lnTo>
                  <a:lnTo>
                    <a:pt x="4703" y="2498"/>
                  </a:lnTo>
                  <a:lnTo>
                    <a:pt x="4703" y="2498"/>
                  </a:lnTo>
                  <a:lnTo>
                    <a:pt x="4465" y="2550"/>
                  </a:lnTo>
                  <a:lnTo>
                    <a:pt x="4235" y="2621"/>
                  </a:lnTo>
                  <a:lnTo>
                    <a:pt x="4121" y="2665"/>
                  </a:lnTo>
                  <a:lnTo>
                    <a:pt x="4006" y="2709"/>
                  </a:lnTo>
                  <a:lnTo>
                    <a:pt x="3900" y="2762"/>
                  </a:lnTo>
                  <a:lnTo>
                    <a:pt x="3794" y="2824"/>
                  </a:lnTo>
                  <a:lnTo>
                    <a:pt x="3794" y="2824"/>
                  </a:lnTo>
                  <a:lnTo>
                    <a:pt x="3644" y="2921"/>
                  </a:lnTo>
                  <a:lnTo>
                    <a:pt x="3503" y="3036"/>
                  </a:lnTo>
                  <a:lnTo>
                    <a:pt x="3221" y="3274"/>
                  </a:lnTo>
                  <a:lnTo>
                    <a:pt x="3221" y="3274"/>
                  </a:lnTo>
                  <a:lnTo>
                    <a:pt x="3177" y="3301"/>
                  </a:lnTo>
                  <a:lnTo>
                    <a:pt x="3159" y="3309"/>
                  </a:lnTo>
                  <a:lnTo>
                    <a:pt x="3150" y="3309"/>
                  </a:lnTo>
                  <a:lnTo>
                    <a:pt x="3150" y="3309"/>
                  </a:lnTo>
                  <a:lnTo>
                    <a:pt x="2965" y="3230"/>
                  </a:lnTo>
                  <a:lnTo>
                    <a:pt x="2885" y="3186"/>
                  </a:lnTo>
                  <a:lnTo>
                    <a:pt x="2797" y="3133"/>
                  </a:lnTo>
                  <a:lnTo>
                    <a:pt x="2797" y="3133"/>
                  </a:lnTo>
                  <a:lnTo>
                    <a:pt x="2718" y="3062"/>
                  </a:lnTo>
                  <a:lnTo>
                    <a:pt x="2647" y="2992"/>
                  </a:lnTo>
                  <a:lnTo>
                    <a:pt x="2506" y="2842"/>
                  </a:lnTo>
                  <a:lnTo>
                    <a:pt x="2506" y="2842"/>
                  </a:lnTo>
                  <a:lnTo>
                    <a:pt x="2462" y="2815"/>
                  </a:lnTo>
                  <a:lnTo>
                    <a:pt x="2418" y="2789"/>
                  </a:lnTo>
                  <a:lnTo>
                    <a:pt x="2374" y="2771"/>
                  </a:lnTo>
                  <a:lnTo>
                    <a:pt x="2321" y="2762"/>
                  </a:lnTo>
                  <a:lnTo>
                    <a:pt x="2277" y="2762"/>
                  </a:lnTo>
                  <a:lnTo>
                    <a:pt x="2232" y="2762"/>
                  </a:lnTo>
                  <a:lnTo>
                    <a:pt x="2188" y="2780"/>
                  </a:lnTo>
                  <a:lnTo>
                    <a:pt x="2162" y="2806"/>
                  </a:lnTo>
                  <a:lnTo>
                    <a:pt x="2162" y="2806"/>
                  </a:lnTo>
                  <a:lnTo>
                    <a:pt x="2135" y="2842"/>
                  </a:lnTo>
                  <a:lnTo>
                    <a:pt x="2127" y="2886"/>
                  </a:lnTo>
                  <a:lnTo>
                    <a:pt x="2118" y="2921"/>
                  </a:lnTo>
                  <a:lnTo>
                    <a:pt x="2127" y="2965"/>
                  </a:lnTo>
                  <a:lnTo>
                    <a:pt x="2144" y="3018"/>
                  </a:lnTo>
                  <a:lnTo>
                    <a:pt x="2171" y="3062"/>
                  </a:lnTo>
                  <a:lnTo>
                    <a:pt x="2206" y="3098"/>
                  </a:lnTo>
                  <a:lnTo>
                    <a:pt x="2241" y="3133"/>
                  </a:lnTo>
                  <a:lnTo>
                    <a:pt x="2241" y="3133"/>
                  </a:lnTo>
                  <a:lnTo>
                    <a:pt x="2268" y="3151"/>
                  </a:lnTo>
                  <a:lnTo>
                    <a:pt x="2268" y="3151"/>
                  </a:lnTo>
                  <a:lnTo>
                    <a:pt x="2347" y="3204"/>
                  </a:lnTo>
                  <a:lnTo>
                    <a:pt x="2427" y="3248"/>
                  </a:lnTo>
                  <a:lnTo>
                    <a:pt x="2585" y="3345"/>
                  </a:lnTo>
                  <a:lnTo>
                    <a:pt x="2665" y="3398"/>
                  </a:lnTo>
                  <a:lnTo>
                    <a:pt x="2735" y="3459"/>
                  </a:lnTo>
                  <a:lnTo>
                    <a:pt x="2788" y="3539"/>
                  </a:lnTo>
                  <a:lnTo>
                    <a:pt x="2815" y="3583"/>
                  </a:lnTo>
                  <a:lnTo>
                    <a:pt x="2832" y="3636"/>
                  </a:lnTo>
                  <a:lnTo>
                    <a:pt x="2832" y="3636"/>
                  </a:lnTo>
                  <a:lnTo>
                    <a:pt x="2850" y="3698"/>
                  </a:lnTo>
                  <a:lnTo>
                    <a:pt x="2850" y="3724"/>
                  </a:lnTo>
                  <a:lnTo>
                    <a:pt x="2841" y="3760"/>
                  </a:lnTo>
                  <a:lnTo>
                    <a:pt x="2841" y="3760"/>
                  </a:lnTo>
                  <a:lnTo>
                    <a:pt x="2727" y="3989"/>
                  </a:lnTo>
                  <a:lnTo>
                    <a:pt x="2665" y="4113"/>
                  </a:lnTo>
                  <a:lnTo>
                    <a:pt x="2612" y="4227"/>
                  </a:lnTo>
                  <a:lnTo>
                    <a:pt x="2612" y="4227"/>
                  </a:lnTo>
                  <a:lnTo>
                    <a:pt x="2568" y="4342"/>
                  </a:lnTo>
                  <a:lnTo>
                    <a:pt x="2524" y="4448"/>
                  </a:lnTo>
                  <a:lnTo>
                    <a:pt x="2497" y="4563"/>
                  </a:lnTo>
                  <a:lnTo>
                    <a:pt x="2471" y="4677"/>
                  </a:lnTo>
                  <a:lnTo>
                    <a:pt x="2444" y="4792"/>
                  </a:lnTo>
                  <a:lnTo>
                    <a:pt x="2427" y="4907"/>
                  </a:lnTo>
                  <a:lnTo>
                    <a:pt x="2409" y="5145"/>
                  </a:lnTo>
                  <a:lnTo>
                    <a:pt x="2409" y="5145"/>
                  </a:lnTo>
                  <a:lnTo>
                    <a:pt x="2409" y="5392"/>
                  </a:lnTo>
                  <a:lnTo>
                    <a:pt x="2409" y="5657"/>
                  </a:lnTo>
                  <a:lnTo>
                    <a:pt x="2409" y="5657"/>
                  </a:lnTo>
                  <a:lnTo>
                    <a:pt x="2312" y="5728"/>
                  </a:lnTo>
                  <a:lnTo>
                    <a:pt x="2259" y="5763"/>
                  </a:lnTo>
                  <a:lnTo>
                    <a:pt x="2197" y="5781"/>
                  </a:lnTo>
                  <a:lnTo>
                    <a:pt x="2197" y="5781"/>
                  </a:lnTo>
                  <a:lnTo>
                    <a:pt x="2038" y="5807"/>
                  </a:lnTo>
                  <a:lnTo>
                    <a:pt x="1888" y="5833"/>
                  </a:lnTo>
                  <a:lnTo>
                    <a:pt x="1571" y="5878"/>
                  </a:lnTo>
                  <a:lnTo>
                    <a:pt x="1571" y="5878"/>
                  </a:lnTo>
                  <a:lnTo>
                    <a:pt x="1535" y="5886"/>
                  </a:lnTo>
                  <a:lnTo>
                    <a:pt x="1509" y="5904"/>
                  </a:lnTo>
                  <a:lnTo>
                    <a:pt x="1482" y="5922"/>
                  </a:lnTo>
                  <a:lnTo>
                    <a:pt x="1465" y="5948"/>
                  </a:lnTo>
                  <a:lnTo>
                    <a:pt x="1429" y="6001"/>
                  </a:lnTo>
                  <a:lnTo>
                    <a:pt x="1421" y="6063"/>
                  </a:lnTo>
                  <a:lnTo>
                    <a:pt x="1421" y="6063"/>
                  </a:lnTo>
                  <a:lnTo>
                    <a:pt x="1421" y="6134"/>
                  </a:lnTo>
                  <a:lnTo>
                    <a:pt x="1429" y="6160"/>
                  </a:lnTo>
                  <a:lnTo>
                    <a:pt x="1447" y="6186"/>
                  </a:lnTo>
                  <a:lnTo>
                    <a:pt x="1465" y="6213"/>
                  </a:lnTo>
                  <a:lnTo>
                    <a:pt x="1482" y="6222"/>
                  </a:lnTo>
                  <a:lnTo>
                    <a:pt x="1518" y="6239"/>
                  </a:lnTo>
                  <a:lnTo>
                    <a:pt x="1553" y="6248"/>
                  </a:lnTo>
                  <a:lnTo>
                    <a:pt x="1553" y="6248"/>
                  </a:lnTo>
                  <a:lnTo>
                    <a:pt x="1659" y="6248"/>
                  </a:lnTo>
                  <a:lnTo>
                    <a:pt x="1703" y="6239"/>
                  </a:lnTo>
                  <a:lnTo>
                    <a:pt x="1756" y="6231"/>
                  </a:lnTo>
                  <a:lnTo>
                    <a:pt x="1756" y="6231"/>
                  </a:lnTo>
                  <a:lnTo>
                    <a:pt x="1853" y="6204"/>
                  </a:lnTo>
                  <a:lnTo>
                    <a:pt x="1950" y="6169"/>
                  </a:lnTo>
                  <a:lnTo>
                    <a:pt x="2047" y="6125"/>
                  </a:lnTo>
                  <a:lnTo>
                    <a:pt x="2135" y="6098"/>
                  </a:lnTo>
                  <a:lnTo>
                    <a:pt x="2232" y="6072"/>
                  </a:lnTo>
                  <a:lnTo>
                    <a:pt x="2338" y="6063"/>
                  </a:lnTo>
                  <a:lnTo>
                    <a:pt x="2382" y="6072"/>
                  </a:lnTo>
                  <a:lnTo>
                    <a:pt x="2435" y="6081"/>
                  </a:lnTo>
                  <a:lnTo>
                    <a:pt x="2488" y="6098"/>
                  </a:lnTo>
                  <a:lnTo>
                    <a:pt x="2541" y="6116"/>
                  </a:lnTo>
                  <a:lnTo>
                    <a:pt x="2541" y="6116"/>
                  </a:lnTo>
                  <a:lnTo>
                    <a:pt x="2735" y="6522"/>
                  </a:lnTo>
                  <a:lnTo>
                    <a:pt x="2735" y="6522"/>
                  </a:lnTo>
                  <a:lnTo>
                    <a:pt x="2815" y="6681"/>
                  </a:lnTo>
                  <a:lnTo>
                    <a:pt x="2912" y="6830"/>
                  </a:lnTo>
                  <a:lnTo>
                    <a:pt x="3018" y="6980"/>
                  </a:lnTo>
                  <a:lnTo>
                    <a:pt x="3124" y="7112"/>
                  </a:lnTo>
                  <a:lnTo>
                    <a:pt x="3247" y="7236"/>
                  </a:lnTo>
                  <a:lnTo>
                    <a:pt x="3379" y="7359"/>
                  </a:lnTo>
                  <a:lnTo>
                    <a:pt x="3512" y="7465"/>
                  </a:lnTo>
                  <a:lnTo>
                    <a:pt x="3662" y="7571"/>
                  </a:lnTo>
                  <a:lnTo>
                    <a:pt x="3662" y="7571"/>
                  </a:lnTo>
                  <a:lnTo>
                    <a:pt x="3706" y="7597"/>
                  </a:lnTo>
                  <a:lnTo>
                    <a:pt x="3759" y="7624"/>
                  </a:lnTo>
                  <a:lnTo>
                    <a:pt x="3777" y="7642"/>
                  </a:lnTo>
                  <a:lnTo>
                    <a:pt x="3785" y="7659"/>
                  </a:lnTo>
                  <a:lnTo>
                    <a:pt x="3794" y="7695"/>
                  </a:lnTo>
                  <a:lnTo>
                    <a:pt x="3785" y="7730"/>
                  </a:lnTo>
                  <a:lnTo>
                    <a:pt x="3785" y="7730"/>
                  </a:lnTo>
                  <a:lnTo>
                    <a:pt x="3777" y="7783"/>
                  </a:lnTo>
                  <a:lnTo>
                    <a:pt x="3777" y="7845"/>
                  </a:lnTo>
                  <a:lnTo>
                    <a:pt x="3768" y="7898"/>
                  </a:lnTo>
                  <a:lnTo>
                    <a:pt x="3759" y="7951"/>
                  </a:lnTo>
                  <a:lnTo>
                    <a:pt x="3759" y="7951"/>
                  </a:lnTo>
                  <a:lnTo>
                    <a:pt x="3679" y="8074"/>
                  </a:lnTo>
                  <a:lnTo>
                    <a:pt x="3609" y="8206"/>
                  </a:lnTo>
                  <a:lnTo>
                    <a:pt x="3450" y="8454"/>
                  </a:lnTo>
                  <a:lnTo>
                    <a:pt x="3450" y="8454"/>
                  </a:lnTo>
                  <a:lnTo>
                    <a:pt x="3432" y="8498"/>
                  </a:lnTo>
                  <a:lnTo>
                    <a:pt x="3424" y="8533"/>
                  </a:lnTo>
                  <a:lnTo>
                    <a:pt x="3415" y="8577"/>
                  </a:lnTo>
                  <a:lnTo>
                    <a:pt x="3415" y="8621"/>
                  </a:lnTo>
                  <a:lnTo>
                    <a:pt x="3415" y="8621"/>
                  </a:lnTo>
                  <a:lnTo>
                    <a:pt x="3441" y="8683"/>
                  </a:lnTo>
                  <a:lnTo>
                    <a:pt x="3477" y="8736"/>
                  </a:lnTo>
                  <a:lnTo>
                    <a:pt x="3494" y="8754"/>
                  </a:lnTo>
                  <a:lnTo>
                    <a:pt x="3529" y="8771"/>
                  </a:lnTo>
                  <a:lnTo>
                    <a:pt x="3556" y="8780"/>
                  </a:lnTo>
                  <a:lnTo>
                    <a:pt x="3600" y="8780"/>
                  </a:lnTo>
                  <a:lnTo>
                    <a:pt x="3600" y="8780"/>
                  </a:lnTo>
                  <a:lnTo>
                    <a:pt x="3635" y="8780"/>
                  </a:lnTo>
                  <a:lnTo>
                    <a:pt x="3671" y="8771"/>
                  </a:lnTo>
                  <a:lnTo>
                    <a:pt x="3706" y="8754"/>
                  </a:lnTo>
                  <a:lnTo>
                    <a:pt x="3732" y="8736"/>
                  </a:lnTo>
                  <a:lnTo>
                    <a:pt x="3777" y="8683"/>
                  </a:lnTo>
                  <a:lnTo>
                    <a:pt x="3812" y="8621"/>
                  </a:lnTo>
                  <a:lnTo>
                    <a:pt x="3812" y="8621"/>
                  </a:lnTo>
                  <a:lnTo>
                    <a:pt x="3891" y="8409"/>
                  </a:lnTo>
                  <a:lnTo>
                    <a:pt x="3927" y="8304"/>
                  </a:lnTo>
                  <a:lnTo>
                    <a:pt x="3953" y="8198"/>
                  </a:lnTo>
                  <a:lnTo>
                    <a:pt x="3953" y="8198"/>
                  </a:lnTo>
                  <a:lnTo>
                    <a:pt x="3971" y="8145"/>
                  </a:lnTo>
                  <a:lnTo>
                    <a:pt x="3997" y="8101"/>
                  </a:lnTo>
                  <a:lnTo>
                    <a:pt x="4024" y="8056"/>
                  </a:lnTo>
                  <a:lnTo>
                    <a:pt x="4059" y="8021"/>
                  </a:lnTo>
                  <a:lnTo>
                    <a:pt x="4129" y="7951"/>
                  </a:lnTo>
                  <a:lnTo>
                    <a:pt x="4191" y="7880"/>
                  </a:lnTo>
                  <a:lnTo>
                    <a:pt x="4191" y="7880"/>
                  </a:lnTo>
                  <a:lnTo>
                    <a:pt x="4209" y="7871"/>
                  </a:lnTo>
                  <a:lnTo>
                    <a:pt x="4227" y="7871"/>
                  </a:lnTo>
                  <a:lnTo>
                    <a:pt x="4262" y="7871"/>
                  </a:lnTo>
                  <a:lnTo>
                    <a:pt x="4262" y="7871"/>
                  </a:lnTo>
                  <a:lnTo>
                    <a:pt x="4615" y="7968"/>
                  </a:lnTo>
                  <a:lnTo>
                    <a:pt x="4615" y="7968"/>
                  </a:lnTo>
                  <a:lnTo>
                    <a:pt x="4738" y="8003"/>
                  </a:lnTo>
                  <a:lnTo>
                    <a:pt x="4871" y="8021"/>
                  </a:lnTo>
                  <a:lnTo>
                    <a:pt x="4994" y="8039"/>
                  </a:lnTo>
                  <a:lnTo>
                    <a:pt x="5127" y="8039"/>
                  </a:lnTo>
                  <a:lnTo>
                    <a:pt x="5250" y="8039"/>
                  </a:lnTo>
                  <a:lnTo>
                    <a:pt x="5381" y="8030"/>
                  </a:lnTo>
                  <a:lnTo>
                    <a:pt x="5637" y="8003"/>
                  </a:lnTo>
                  <a:lnTo>
                    <a:pt x="5637" y="8003"/>
                  </a:lnTo>
                  <a:lnTo>
                    <a:pt x="5787" y="7977"/>
                  </a:lnTo>
                  <a:lnTo>
                    <a:pt x="5929" y="7942"/>
                  </a:lnTo>
                  <a:lnTo>
                    <a:pt x="6229" y="7871"/>
                  </a:lnTo>
                  <a:lnTo>
                    <a:pt x="6229" y="7871"/>
                  </a:lnTo>
                  <a:lnTo>
                    <a:pt x="6299" y="7959"/>
                  </a:lnTo>
                  <a:lnTo>
                    <a:pt x="6299" y="7959"/>
                  </a:lnTo>
                  <a:lnTo>
                    <a:pt x="6396" y="8065"/>
                  </a:lnTo>
                  <a:lnTo>
                    <a:pt x="6431" y="8118"/>
                  </a:lnTo>
                  <a:lnTo>
                    <a:pt x="6467" y="8180"/>
                  </a:lnTo>
                  <a:lnTo>
                    <a:pt x="6467" y="8180"/>
                  </a:lnTo>
                  <a:lnTo>
                    <a:pt x="6502" y="8277"/>
                  </a:lnTo>
                  <a:lnTo>
                    <a:pt x="6529" y="8383"/>
                  </a:lnTo>
                  <a:lnTo>
                    <a:pt x="6564" y="8489"/>
                  </a:lnTo>
                  <a:lnTo>
                    <a:pt x="6599" y="8595"/>
                  </a:lnTo>
                  <a:lnTo>
                    <a:pt x="6599" y="8595"/>
                  </a:lnTo>
                  <a:lnTo>
                    <a:pt x="6643" y="8648"/>
                  </a:lnTo>
                  <a:lnTo>
                    <a:pt x="6696" y="8701"/>
                  </a:lnTo>
                  <a:lnTo>
                    <a:pt x="6749" y="8745"/>
                  </a:lnTo>
                  <a:lnTo>
                    <a:pt x="6820" y="8771"/>
                  </a:lnTo>
                  <a:lnTo>
                    <a:pt x="6820" y="8771"/>
                  </a:lnTo>
                  <a:lnTo>
                    <a:pt x="6829" y="8771"/>
                  </a:lnTo>
                  <a:lnTo>
                    <a:pt x="6855" y="8771"/>
                  </a:lnTo>
                  <a:lnTo>
                    <a:pt x="6899" y="8745"/>
                  </a:lnTo>
                  <a:lnTo>
                    <a:pt x="6952" y="8701"/>
                  </a:lnTo>
                  <a:lnTo>
                    <a:pt x="6979" y="8665"/>
                  </a:lnTo>
                  <a:lnTo>
                    <a:pt x="6979" y="8665"/>
                  </a:lnTo>
                  <a:lnTo>
                    <a:pt x="6996" y="8612"/>
                  </a:lnTo>
                  <a:lnTo>
                    <a:pt x="6996" y="8559"/>
                  </a:lnTo>
                  <a:lnTo>
                    <a:pt x="6987" y="8498"/>
                  </a:lnTo>
                  <a:lnTo>
                    <a:pt x="6970" y="8445"/>
                  </a:lnTo>
                  <a:lnTo>
                    <a:pt x="6970" y="8445"/>
                  </a:lnTo>
                  <a:lnTo>
                    <a:pt x="6926" y="8356"/>
                  </a:lnTo>
                  <a:lnTo>
                    <a:pt x="6873" y="8277"/>
                  </a:lnTo>
                  <a:lnTo>
                    <a:pt x="6758" y="8109"/>
                  </a:lnTo>
                  <a:lnTo>
                    <a:pt x="6705" y="8021"/>
                  </a:lnTo>
                  <a:lnTo>
                    <a:pt x="6670" y="7933"/>
                  </a:lnTo>
                  <a:lnTo>
                    <a:pt x="6652" y="7836"/>
                  </a:lnTo>
                  <a:lnTo>
                    <a:pt x="6643" y="7783"/>
                  </a:lnTo>
                  <a:lnTo>
                    <a:pt x="6643" y="7730"/>
                  </a:lnTo>
                  <a:lnTo>
                    <a:pt x="6643" y="7730"/>
                  </a:lnTo>
                  <a:lnTo>
                    <a:pt x="6652" y="7695"/>
                  </a:lnTo>
                  <a:lnTo>
                    <a:pt x="6670" y="7668"/>
                  </a:lnTo>
                  <a:lnTo>
                    <a:pt x="6687" y="7642"/>
                  </a:lnTo>
                  <a:lnTo>
                    <a:pt x="6705" y="7615"/>
                  </a:lnTo>
                  <a:lnTo>
                    <a:pt x="6705" y="7615"/>
                  </a:lnTo>
                  <a:lnTo>
                    <a:pt x="6890" y="7483"/>
                  </a:lnTo>
                  <a:lnTo>
                    <a:pt x="6987" y="7412"/>
                  </a:lnTo>
                  <a:lnTo>
                    <a:pt x="7076" y="7342"/>
                  </a:lnTo>
                  <a:lnTo>
                    <a:pt x="7076" y="7342"/>
                  </a:lnTo>
                  <a:lnTo>
                    <a:pt x="7199" y="7227"/>
                  </a:lnTo>
                  <a:lnTo>
                    <a:pt x="7314" y="7103"/>
                  </a:lnTo>
                  <a:lnTo>
                    <a:pt x="7420" y="6971"/>
                  </a:lnTo>
                  <a:lnTo>
                    <a:pt x="7517" y="6839"/>
                  </a:lnTo>
                  <a:lnTo>
                    <a:pt x="7605" y="6697"/>
                  </a:lnTo>
                  <a:lnTo>
                    <a:pt x="7693" y="6557"/>
                  </a:lnTo>
                  <a:lnTo>
                    <a:pt x="7764" y="6398"/>
                  </a:lnTo>
                  <a:lnTo>
                    <a:pt x="7826" y="6239"/>
                  </a:lnTo>
                  <a:lnTo>
                    <a:pt x="7826" y="6239"/>
                  </a:lnTo>
                  <a:lnTo>
                    <a:pt x="7852" y="6195"/>
                  </a:lnTo>
                  <a:lnTo>
                    <a:pt x="7887" y="6151"/>
                  </a:lnTo>
                  <a:lnTo>
                    <a:pt x="7923" y="6116"/>
                  </a:lnTo>
                  <a:lnTo>
                    <a:pt x="7967" y="6089"/>
                  </a:lnTo>
                  <a:lnTo>
                    <a:pt x="8011" y="6063"/>
                  </a:lnTo>
                  <a:lnTo>
                    <a:pt x="8064" y="6054"/>
                  </a:lnTo>
                  <a:lnTo>
                    <a:pt x="8117" y="6054"/>
                  </a:lnTo>
                  <a:lnTo>
                    <a:pt x="8170" y="6063"/>
                  </a:lnTo>
                  <a:lnTo>
                    <a:pt x="8170" y="6063"/>
                  </a:lnTo>
                  <a:lnTo>
                    <a:pt x="8770" y="6257"/>
                  </a:lnTo>
                  <a:lnTo>
                    <a:pt x="8770" y="6257"/>
                  </a:lnTo>
                  <a:lnTo>
                    <a:pt x="8805" y="6257"/>
                  </a:lnTo>
                  <a:lnTo>
                    <a:pt x="8840" y="6257"/>
                  </a:lnTo>
                  <a:lnTo>
                    <a:pt x="8884" y="6248"/>
                  </a:lnTo>
                  <a:lnTo>
                    <a:pt x="8920" y="6231"/>
                  </a:lnTo>
                  <a:lnTo>
                    <a:pt x="8946" y="6204"/>
                  </a:lnTo>
                  <a:lnTo>
                    <a:pt x="8981" y="6178"/>
                  </a:lnTo>
                  <a:lnTo>
                    <a:pt x="8999" y="6151"/>
                  </a:lnTo>
                  <a:lnTo>
                    <a:pt x="9008" y="6116"/>
                  </a:lnTo>
                  <a:lnTo>
                    <a:pt x="9008" y="6116"/>
                  </a:lnTo>
                  <a:lnTo>
                    <a:pt x="9017" y="6081"/>
                  </a:lnTo>
                  <a:lnTo>
                    <a:pt x="9008" y="6036"/>
                  </a:lnTo>
                  <a:lnTo>
                    <a:pt x="8999" y="6001"/>
                  </a:lnTo>
                  <a:lnTo>
                    <a:pt x="8981" y="5966"/>
                  </a:lnTo>
                  <a:lnTo>
                    <a:pt x="8964" y="5939"/>
                  </a:lnTo>
                  <a:lnTo>
                    <a:pt x="8937" y="5913"/>
                  </a:lnTo>
                  <a:lnTo>
                    <a:pt x="8902" y="5895"/>
                  </a:lnTo>
                  <a:lnTo>
                    <a:pt x="8867" y="5878"/>
                  </a:lnTo>
                  <a:lnTo>
                    <a:pt x="8867" y="5878"/>
                  </a:lnTo>
                  <a:lnTo>
                    <a:pt x="8681" y="5860"/>
                  </a:lnTo>
                  <a:lnTo>
                    <a:pt x="8593" y="5851"/>
                  </a:lnTo>
                  <a:lnTo>
                    <a:pt x="8496" y="5833"/>
                  </a:lnTo>
                  <a:lnTo>
                    <a:pt x="8496" y="5833"/>
                  </a:lnTo>
                  <a:lnTo>
                    <a:pt x="8390" y="5816"/>
                  </a:lnTo>
                  <a:lnTo>
                    <a:pt x="8276" y="5798"/>
                  </a:lnTo>
                  <a:lnTo>
                    <a:pt x="8223" y="5781"/>
                  </a:lnTo>
                  <a:lnTo>
                    <a:pt x="8170" y="5763"/>
                  </a:lnTo>
                  <a:lnTo>
                    <a:pt x="8126" y="5728"/>
                  </a:lnTo>
                  <a:lnTo>
                    <a:pt x="8081" y="5683"/>
                  </a:lnTo>
                  <a:lnTo>
                    <a:pt x="8081" y="5683"/>
                  </a:lnTo>
                  <a:lnTo>
                    <a:pt x="8020" y="5613"/>
                  </a:lnTo>
                  <a:lnTo>
                    <a:pt x="7993" y="5578"/>
                  </a:lnTo>
                  <a:lnTo>
                    <a:pt x="7993" y="5525"/>
                  </a:lnTo>
                  <a:lnTo>
                    <a:pt x="7993" y="5525"/>
                  </a:lnTo>
                  <a:lnTo>
                    <a:pt x="7993" y="5313"/>
                  </a:lnTo>
                  <a:lnTo>
                    <a:pt x="7984" y="5110"/>
                  </a:lnTo>
                  <a:lnTo>
                    <a:pt x="7976" y="4898"/>
                  </a:lnTo>
                  <a:lnTo>
                    <a:pt x="7949" y="4695"/>
                  </a:lnTo>
                  <a:lnTo>
                    <a:pt x="7949" y="4695"/>
                  </a:lnTo>
                  <a:lnTo>
                    <a:pt x="7923" y="4571"/>
                  </a:lnTo>
                  <a:lnTo>
                    <a:pt x="7896" y="4448"/>
                  </a:lnTo>
                  <a:lnTo>
                    <a:pt x="7852" y="4324"/>
                  </a:lnTo>
                  <a:lnTo>
                    <a:pt x="7808" y="4201"/>
                  </a:lnTo>
                  <a:lnTo>
                    <a:pt x="7764" y="4077"/>
                  </a:lnTo>
                  <a:lnTo>
                    <a:pt x="7702" y="3963"/>
                  </a:lnTo>
                  <a:lnTo>
                    <a:pt x="7640" y="3848"/>
                  </a:lnTo>
                  <a:lnTo>
                    <a:pt x="7561" y="3742"/>
                  </a:lnTo>
                  <a:lnTo>
                    <a:pt x="7561" y="3742"/>
                  </a:lnTo>
                  <a:lnTo>
                    <a:pt x="7543" y="3698"/>
                  </a:lnTo>
                  <a:lnTo>
                    <a:pt x="7543" y="3680"/>
                  </a:lnTo>
                  <a:lnTo>
                    <a:pt x="7552" y="3662"/>
                  </a:lnTo>
                  <a:lnTo>
                    <a:pt x="7552" y="3662"/>
                  </a:lnTo>
                  <a:lnTo>
                    <a:pt x="7623" y="3557"/>
                  </a:lnTo>
                  <a:lnTo>
                    <a:pt x="7702" y="3459"/>
                  </a:lnTo>
                  <a:lnTo>
                    <a:pt x="7746" y="3407"/>
                  </a:lnTo>
                  <a:lnTo>
                    <a:pt x="7790" y="3371"/>
                  </a:lnTo>
                  <a:lnTo>
                    <a:pt x="7843" y="3327"/>
                  </a:lnTo>
                  <a:lnTo>
                    <a:pt x="7905" y="3301"/>
                  </a:lnTo>
                  <a:lnTo>
                    <a:pt x="7905" y="3301"/>
                  </a:lnTo>
                  <a:lnTo>
                    <a:pt x="8064" y="3212"/>
                  </a:lnTo>
                  <a:lnTo>
                    <a:pt x="8134" y="3159"/>
                  </a:lnTo>
                  <a:lnTo>
                    <a:pt x="8205" y="3098"/>
                  </a:lnTo>
                  <a:lnTo>
                    <a:pt x="8205" y="3098"/>
                  </a:lnTo>
                  <a:lnTo>
                    <a:pt x="8240" y="3054"/>
                  </a:lnTo>
                  <a:lnTo>
                    <a:pt x="8276" y="3001"/>
                  </a:lnTo>
                  <a:lnTo>
                    <a:pt x="8293" y="2948"/>
                  </a:lnTo>
                  <a:lnTo>
                    <a:pt x="8293" y="2886"/>
                  </a:lnTo>
                  <a:lnTo>
                    <a:pt x="8293" y="2886"/>
                  </a:lnTo>
                  <a:lnTo>
                    <a:pt x="8293" y="2851"/>
                  </a:lnTo>
                  <a:lnTo>
                    <a:pt x="8276" y="2824"/>
                  </a:lnTo>
                  <a:lnTo>
                    <a:pt x="8258" y="2798"/>
                  </a:lnTo>
                  <a:lnTo>
                    <a:pt x="8240" y="2780"/>
                  </a:lnTo>
                  <a:lnTo>
                    <a:pt x="8214" y="2762"/>
                  </a:lnTo>
                  <a:lnTo>
                    <a:pt x="8179" y="2753"/>
                  </a:lnTo>
                  <a:lnTo>
                    <a:pt x="8152" y="2753"/>
                  </a:lnTo>
                  <a:lnTo>
                    <a:pt x="8117" y="2753"/>
                  </a:lnTo>
                  <a:lnTo>
                    <a:pt x="8117" y="2753"/>
                  </a:lnTo>
                  <a:lnTo>
                    <a:pt x="8064" y="2762"/>
                  </a:lnTo>
                  <a:lnTo>
                    <a:pt x="8002" y="2780"/>
                  </a:lnTo>
                  <a:lnTo>
                    <a:pt x="7949" y="2815"/>
                  </a:lnTo>
                  <a:lnTo>
                    <a:pt x="7905" y="2851"/>
                  </a:lnTo>
                  <a:lnTo>
                    <a:pt x="7905" y="2851"/>
                  </a:lnTo>
                  <a:lnTo>
                    <a:pt x="7834" y="2912"/>
                  </a:lnTo>
                  <a:lnTo>
                    <a:pt x="7773" y="2974"/>
                  </a:lnTo>
                  <a:lnTo>
                    <a:pt x="7640" y="3106"/>
                  </a:lnTo>
                  <a:lnTo>
                    <a:pt x="7579" y="3168"/>
                  </a:lnTo>
                  <a:lnTo>
                    <a:pt x="7499" y="3221"/>
                  </a:lnTo>
                  <a:lnTo>
                    <a:pt x="7411" y="3265"/>
                  </a:lnTo>
                  <a:lnTo>
                    <a:pt x="7314" y="3292"/>
                  </a:lnTo>
                  <a:lnTo>
                    <a:pt x="7314" y="3292"/>
                  </a:lnTo>
                  <a:lnTo>
                    <a:pt x="7270" y="3301"/>
                  </a:lnTo>
                  <a:lnTo>
                    <a:pt x="7243" y="3292"/>
                  </a:lnTo>
                  <a:lnTo>
                    <a:pt x="7208" y="3283"/>
                  </a:lnTo>
                  <a:lnTo>
                    <a:pt x="7181" y="3265"/>
                  </a:lnTo>
                  <a:lnTo>
                    <a:pt x="7181" y="3265"/>
                  </a:lnTo>
                  <a:lnTo>
                    <a:pt x="6881" y="3027"/>
                  </a:lnTo>
                  <a:lnTo>
                    <a:pt x="6731" y="2912"/>
                  </a:lnTo>
                  <a:lnTo>
                    <a:pt x="6581" y="2815"/>
                  </a:lnTo>
                  <a:lnTo>
                    <a:pt x="6581" y="2815"/>
                  </a:lnTo>
                  <a:lnTo>
                    <a:pt x="6449" y="2736"/>
                  </a:lnTo>
                  <a:lnTo>
                    <a:pt x="6317" y="2674"/>
                  </a:lnTo>
                  <a:lnTo>
                    <a:pt x="6176" y="2621"/>
                  </a:lnTo>
                  <a:lnTo>
                    <a:pt x="6034" y="2568"/>
                  </a:lnTo>
                  <a:lnTo>
                    <a:pt x="5893" y="2533"/>
                  </a:lnTo>
                  <a:lnTo>
                    <a:pt x="5743" y="2498"/>
                  </a:lnTo>
                  <a:lnTo>
                    <a:pt x="5593" y="2480"/>
                  </a:lnTo>
                  <a:lnTo>
                    <a:pt x="5434" y="246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2" name="Freeform 2">
              <a:extLst>
                <a:ext uri="{FF2B5EF4-FFF2-40B4-BE49-F238E27FC236}">
                  <a16:creationId xmlns:a16="http://schemas.microsoft.com/office/drawing/2014/main" id="{6114601B-7AE3-4937-816B-4F3D61A7FFD0}"/>
                </a:ext>
              </a:extLst>
            </p:cNvPr>
            <p:cNvSpPr>
              <a:spLocks noChangeArrowheads="1"/>
            </p:cNvSpPr>
            <p:nvPr/>
          </p:nvSpPr>
          <p:spPr bwMode="auto">
            <a:xfrm>
              <a:off x="3265488" y="5251450"/>
              <a:ext cx="600075" cy="966788"/>
            </a:xfrm>
            <a:custGeom>
              <a:avLst/>
              <a:gdLst>
                <a:gd name="T0" fmla="*/ 0 w 1668"/>
                <a:gd name="T1" fmla="*/ 2586 h 2684"/>
                <a:gd name="T2" fmla="*/ 0 w 1668"/>
                <a:gd name="T3" fmla="*/ 80 h 2684"/>
                <a:gd name="T4" fmla="*/ 494 w 1668"/>
                <a:gd name="T5" fmla="*/ 0 h 2684"/>
                <a:gd name="T6" fmla="*/ 494 w 1668"/>
                <a:gd name="T7" fmla="*/ 874 h 2684"/>
                <a:gd name="T8" fmla="*/ 820 w 1668"/>
                <a:gd name="T9" fmla="*/ 830 h 2684"/>
                <a:gd name="T10" fmla="*/ 917 w 1668"/>
                <a:gd name="T11" fmla="*/ 821 h 2684"/>
                <a:gd name="T12" fmla="*/ 1138 w 1668"/>
                <a:gd name="T13" fmla="*/ 856 h 2684"/>
                <a:gd name="T14" fmla="*/ 1332 w 1668"/>
                <a:gd name="T15" fmla="*/ 944 h 2684"/>
                <a:gd name="T16" fmla="*/ 1482 w 1668"/>
                <a:gd name="T17" fmla="*/ 1094 h 2684"/>
                <a:gd name="T18" fmla="*/ 1588 w 1668"/>
                <a:gd name="T19" fmla="*/ 1297 h 2684"/>
                <a:gd name="T20" fmla="*/ 1614 w 1668"/>
                <a:gd name="T21" fmla="*/ 1386 h 2684"/>
                <a:gd name="T22" fmla="*/ 1659 w 1668"/>
                <a:gd name="T23" fmla="*/ 1571 h 2684"/>
                <a:gd name="T24" fmla="*/ 1667 w 1668"/>
                <a:gd name="T25" fmla="*/ 1756 h 2684"/>
                <a:gd name="T26" fmla="*/ 1650 w 1668"/>
                <a:gd name="T27" fmla="*/ 1951 h 2684"/>
                <a:gd name="T28" fmla="*/ 1623 w 1668"/>
                <a:gd name="T29" fmla="*/ 2039 h 2684"/>
                <a:gd name="T30" fmla="*/ 1526 w 1668"/>
                <a:gd name="T31" fmla="*/ 2295 h 2684"/>
                <a:gd name="T32" fmla="*/ 1447 w 1668"/>
                <a:gd name="T33" fmla="*/ 2401 h 2684"/>
                <a:gd name="T34" fmla="*/ 1359 w 1668"/>
                <a:gd name="T35" fmla="*/ 2489 h 2684"/>
                <a:gd name="T36" fmla="*/ 1253 w 1668"/>
                <a:gd name="T37" fmla="*/ 2559 h 2684"/>
                <a:gd name="T38" fmla="*/ 997 w 1668"/>
                <a:gd name="T39" fmla="*/ 2657 h 2684"/>
                <a:gd name="T40" fmla="*/ 856 w 1668"/>
                <a:gd name="T41" fmla="*/ 2674 h 2684"/>
                <a:gd name="T42" fmla="*/ 635 w 1668"/>
                <a:gd name="T43" fmla="*/ 2683 h 2684"/>
                <a:gd name="T44" fmla="*/ 423 w 1668"/>
                <a:gd name="T45" fmla="*/ 2665 h 2684"/>
                <a:gd name="T46" fmla="*/ 0 w 1668"/>
                <a:gd name="T47" fmla="*/ 2586 h 2684"/>
                <a:gd name="T48" fmla="*/ 503 w 1668"/>
                <a:gd name="T49" fmla="*/ 2224 h 2684"/>
                <a:gd name="T50" fmla="*/ 759 w 1668"/>
                <a:gd name="T51" fmla="*/ 2242 h 2684"/>
                <a:gd name="T52" fmla="*/ 864 w 1668"/>
                <a:gd name="T53" fmla="*/ 2224 h 2684"/>
                <a:gd name="T54" fmla="*/ 953 w 1668"/>
                <a:gd name="T55" fmla="*/ 2189 h 2684"/>
                <a:gd name="T56" fmla="*/ 1023 w 1668"/>
                <a:gd name="T57" fmla="*/ 2127 h 2684"/>
                <a:gd name="T58" fmla="*/ 1085 w 1668"/>
                <a:gd name="T59" fmla="*/ 2048 h 2684"/>
                <a:gd name="T60" fmla="*/ 1120 w 1668"/>
                <a:gd name="T61" fmla="*/ 1959 h 2684"/>
                <a:gd name="T62" fmla="*/ 1147 w 1668"/>
                <a:gd name="T63" fmla="*/ 1845 h 2684"/>
                <a:gd name="T64" fmla="*/ 1138 w 1668"/>
                <a:gd name="T65" fmla="*/ 1580 h 2684"/>
                <a:gd name="T66" fmla="*/ 1129 w 1668"/>
                <a:gd name="T67" fmla="*/ 1527 h 2684"/>
                <a:gd name="T68" fmla="*/ 1085 w 1668"/>
                <a:gd name="T69" fmla="*/ 1430 h 2684"/>
                <a:gd name="T70" fmla="*/ 1032 w 1668"/>
                <a:gd name="T71" fmla="*/ 1359 h 2684"/>
                <a:gd name="T72" fmla="*/ 961 w 1668"/>
                <a:gd name="T73" fmla="*/ 1297 h 2684"/>
                <a:gd name="T74" fmla="*/ 882 w 1668"/>
                <a:gd name="T75" fmla="*/ 1262 h 2684"/>
                <a:gd name="T76" fmla="*/ 794 w 1668"/>
                <a:gd name="T77" fmla="*/ 1244 h 2684"/>
                <a:gd name="T78" fmla="*/ 697 w 1668"/>
                <a:gd name="T79" fmla="*/ 1253 h 2684"/>
                <a:gd name="T80" fmla="*/ 600 w 1668"/>
                <a:gd name="T81" fmla="*/ 1280 h 2684"/>
                <a:gd name="T82" fmla="*/ 556 w 1668"/>
                <a:gd name="T83" fmla="*/ 1306 h 2684"/>
                <a:gd name="T84" fmla="*/ 511 w 1668"/>
                <a:gd name="T85" fmla="*/ 1359 h 2684"/>
                <a:gd name="T86" fmla="*/ 503 w 1668"/>
                <a:gd name="T87" fmla="*/ 1377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8" h="2684">
                  <a:moveTo>
                    <a:pt x="0" y="2586"/>
                  </a:moveTo>
                  <a:lnTo>
                    <a:pt x="0" y="2586"/>
                  </a:lnTo>
                  <a:lnTo>
                    <a:pt x="0" y="80"/>
                  </a:lnTo>
                  <a:lnTo>
                    <a:pt x="0" y="80"/>
                  </a:lnTo>
                  <a:lnTo>
                    <a:pt x="494" y="0"/>
                  </a:lnTo>
                  <a:lnTo>
                    <a:pt x="494" y="0"/>
                  </a:lnTo>
                  <a:lnTo>
                    <a:pt x="494" y="874"/>
                  </a:lnTo>
                  <a:lnTo>
                    <a:pt x="494" y="874"/>
                  </a:lnTo>
                  <a:lnTo>
                    <a:pt x="714" y="839"/>
                  </a:lnTo>
                  <a:lnTo>
                    <a:pt x="820" y="830"/>
                  </a:lnTo>
                  <a:lnTo>
                    <a:pt x="917" y="821"/>
                  </a:lnTo>
                  <a:lnTo>
                    <a:pt x="917" y="821"/>
                  </a:lnTo>
                  <a:lnTo>
                    <a:pt x="1032" y="830"/>
                  </a:lnTo>
                  <a:lnTo>
                    <a:pt x="1138" y="856"/>
                  </a:lnTo>
                  <a:lnTo>
                    <a:pt x="1244" y="891"/>
                  </a:lnTo>
                  <a:lnTo>
                    <a:pt x="1332" y="944"/>
                  </a:lnTo>
                  <a:lnTo>
                    <a:pt x="1411" y="1015"/>
                  </a:lnTo>
                  <a:lnTo>
                    <a:pt x="1482" y="1094"/>
                  </a:lnTo>
                  <a:lnTo>
                    <a:pt x="1535" y="1192"/>
                  </a:lnTo>
                  <a:lnTo>
                    <a:pt x="1588" y="1297"/>
                  </a:lnTo>
                  <a:lnTo>
                    <a:pt x="1588" y="1297"/>
                  </a:lnTo>
                  <a:lnTo>
                    <a:pt x="1614" y="1386"/>
                  </a:lnTo>
                  <a:lnTo>
                    <a:pt x="1641" y="1474"/>
                  </a:lnTo>
                  <a:lnTo>
                    <a:pt x="1659" y="1571"/>
                  </a:lnTo>
                  <a:lnTo>
                    <a:pt x="1667" y="1668"/>
                  </a:lnTo>
                  <a:lnTo>
                    <a:pt x="1667" y="1756"/>
                  </a:lnTo>
                  <a:lnTo>
                    <a:pt x="1659" y="1853"/>
                  </a:lnTo>
                  <a:lnTo>
                    <a:pt x="1650" y="1951"/>
                  </a:lnTo>
                  <a:lnTo>
                    <a:pt x="1623" y="2039"/>
                  </a:lnTo>
                  <a:lnTo>
                    <a:pt x="1623" y="2039"/>
                  </a:lnTo>
                  <a:lnTo>
                    <a:pt x="1579" y="2171"/>
                  </a:lnTo>
                  <a:lnTo>
                    <a:pt x="1526" y="2295"/>
                  </a:lnTo>
                  <a:lnTo>
                    <a:pt x="1491" y="2348"/>
                  </a:lnTo>
                  <a:lnTo>
                    <a:pt x="1447" y="2401"/>
                  </a:lnTo>
                  <a:lnTo>
                    <a:pt x="1403" y="2445"/>
                  </a:lnTo>
                  <a:lnTo>
                    <a:pt x="1359" y="2489"/>
                  </a:lnTo>
                  <a:lnTo>
                    <a:pt x="1306" y="2524"/>
                  </a:lnTo>
                  <a:lnTo>
                    <a:pt x="1253" y="2559"/>
                  </a:lnTo>
                  <a:lnTo>
                    <a:pt x="1129" y="2612"/>
                  </a:lnTo>
                  <a:lnTo>
                    <a:pt x="997" y="2657"/>
                  </a:lnTo>
                  <a:lnTo>
                    <a:pt x="856" y="2674"/>
                  </a:lnTo>
                  <a:lnTo>
                    <a:pt x="856" y="2674"/>
                  </a:lnTo>
                  <a:lnTo>
                    <a:pt x="741" y="2683"/>
                  </a:lnTo>
                  <a:lnTo>
                    <a:pt x="635" y="2683"/>
                  </a:lnTo>
                  <a:lnTo>
                    <a:pt x="529" y="2674"/>
                  </a:lnTo>
                  <a:lnTo>
                    <a:pt x="423" y="2665"/>
                  </a:lnTo>
                  <a:lnTo>
                    <a:pt x="211" y="2630"/>
                  </a:lnTo>
                  <a:lnTo>
                    <a:pt x="0" y="2586"/>
                  </a:lnTo>
                  <a:close/>
                  <a:moveTo>
                    <a:pt x="503" y="2224"/>
                  </a:moveTo>
                  <a:lnTo>
                    <a:pt x="503" y="2224"/>
                  </a:lnTo>
                  <a:lnTo>
                    <a:pt x="635" y="2242"/>
                  </a:lnTo>
                  <a:lnTo>
                    <a:pt x="759" y="2242"/>
                  </a:lnTo>
                  <a:lnTo>
                    <a:pt x="811" y="2233"/>
                  </a:lnTo>
                  <a:lnTo>
                    <a:pt x="864" y="2224"/>
                  </a:lnTo>
                  <a:lnTo>
                    <a:pt x="909" y="2206"/>
                  </a:lnTo>
                  <a:lnTo>
                    <a:pt x="953" y="2189"/>
                  </a:lnTo>
                  <a:lnTo>
                    <a:pt x="988" y="2162"/>
                  </a:lnTo>
                  <a:lnTo>
                    <a:pt x="1023" y="2127"/>
                  </a:lnTo>
                  <a:lnTo>
                    <a:pt x="1059" y="2092"/>
                  </a:lnTo>
                  <a:lnTo>
                    <a:pt x="1085" y="2048"/>
                  </a:lnTo>
                  <a:lnTo>
                    <a:pt x="1103" y="2003"/>
                  </a:lnTo>
                  <a:lnTo>
                    <a:pt x="1120" y="1959"/>
                  </a:lnTo>
                  <a:lnTo>
                    <a:pt x="1147" y="1845"/>
                  </a:lnTo>
                  <a:lnTo>
                    <a:pt x="1147" y="1845"/>
                  </a:lnTo>
                  <a:lnTo>
                    <a:pt x="1156" y="1712"/>
                  </a:lnTo>
                  <a:lnTo>
                    <a:pt x="1138" y="1580"/>
                  </a:lnTo>
                  <a:lnTo>
                    <a:pt x="1138" y="1580"/>
                  </a:lnTo>
                  <a:lnTo>
                    <a:pt x="1129" y="1527"/>
                  </a:lnTo>
                  <a:lnTo>
                    <a:pt x="1111" y="1474"/>
                  </a:lnTo>
                  <a:lnTo>
                    <a:pt x="1085" y="1430"/>
                  </a:lnTo>
                  <a:lnTo>
                    <a:pt x="1059" y="1395"/>
                  </a:lnTo>
                  <a:lnTo>
                    <a:pt x="1032" y="1359"/>
                  </a:lnTo>
                  <a:lnTo>
                    <a:pt x="997" y="1324"/>
                  </a:lnTo>
                  <a:lnTo>
                    <a:pt x="961" y="1297"/>
                  </a:lnTo>
                  <a:lnTo>
                    <a:pt x="926" y="1280"/>
                  </a:lnTo>
                  <a:lnTo>
                    <a:pt x="882" y="1262"/>
                  </a:lnTo>
                  <a:lnTo>
                    <a:pt x="838" y="1253"/>
                  </a:lnTo>
                  <a:lnTo>
                    <a:pt x="794" y="1244"/>
                  </a:lnTo>
                  <a:lnTo>
                    <a:pt x="741" y="1244"/>
                  </a:lnTo>
                  <a:lnTo>
                    <a:pt x="697" y="1253"/>
                  </a:lnTo>
                  <a:lnTo>
                    <a:pt x="653" y="1262"/>
                  </a:lnTo>
                  <a:lnTo>
                    <a:pt x="600" y="1280"/>
                  </a:lnTo>
                  <a:lnTo>
                    <a:pt x="556" y="1306"/>
                  </a:lnTo>
                  <a:lnTo>
                    <a:pt x="556" y="1306"/>
                  </a:lnTo>
                  <a:lnTo>
                    <a:pt x="520" y="1333"/>
                  </a:lnTo>
                  <a:lnTo>
                    <a:pt x="511" y="1359"/>
                  </a:lnTo>
                  <a:lnTo>
                    <a:pt x="503" y="1377"/>
                  </a:lnTo>
                  <a:lnTo>
                    <a:pt x="503" y="1377"/>
                  </a:lnTo>
                  <a:lnTo>
                    <a:pt x="503" y="22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3" name="Freeform 3">
              <a:extLst>
                <a:ext uri="{FF2B5EF4-FFF2-40B4-BE49-F238E27FC236}">
                  <a16:creationId xmlns:a16="http://schemas.microsoft.com/office/drawing/2014/main" id="{78B2AF05-D458-4FAD-8756-E914FB6CD7EB}"/>
                </a:ext>
              </a:extLst>
            </p:cNvPr>
            <p:cNvSpPr>
              <a:spLocks noChangeArrowheads="1"/>
            </p:cNvSpPr>
            <p:nvPr/>
          </p:nvSpPr>
          <p:spPr bwMode="auto">
            <a:xfrm>
              <a:off x="1855788" y="5251450"/>
              <a:ext cx="609600" cy="947738"/>
            </a:xfrm>
            <a:custGeom>
              <a:avLst/>
              <a:gdLst>
                <a:gd name="T0" fmla="*/ 1668 w 1695"/>
                <a:gd name="T1" fmla="*/ 847 h 2631"/>
                <a:gd name="T2" fmla="*/ 1668 w 1695"/>
                <a:gd name="T3" fmla="*/ 847 h 2631"/>
                <a:gd name="T4" fmla="*/ 971 w 1695"/>
                <a:gd name="T5" fmla="*/ 1615 h 2631"/>
                <a:gd name="T6" fmla="*/ 971 w 1695"/>
                <a:gd name="T7" fmla="*/ 1615 h 2631"/>
                <a:gd name="T8" fmla="*/ 1694 w 1695"/>
                <a:gd name="T9" fmla="*/ 2595 h 2631"/>
                <a:gd name="T10" fmla="*/ 1694 w 1695"/>
                <a:gd name="T11" fmla="*/ 2595 h 2631"/>
                <a:gd name="T12" fmla="*/ 1668 w 1695"/>
                <a:gd name="T13" fmla="*/ 2630 h 2631"/>
                <a:gd name="T14" fmla="*/ 1668 w 1695"/>
                <a:gd name="T15" fmla="*/ 2630 h 2631"/>
                <a:gd name="T16" fmla="*/ 1394 w 1695"/>
                <a:gd name="T17" fmla="*/ 2630 h 2631"/>
                <a:gd name="T18" fmla="*/ 1112 w 1695"/>
                <a:gd name="T19" fmla="*/ 2630 h 2631"/>
                <a:gd name="T20" fmla="*/ 1112 w 1695"/>
                <a:gd name="T21" fmla="*/ 2630 h 2631"/>
                <a:gd name="T22" fmla="*/ 1094 w 1695"/>
                <a:gd name="T23" fmla="*/ 2621 h 2631"/>
                <a:gd name="T24" fmla="*/ 1068 w 1695"/>
                <a:gd name="T25" fmla="*/ 2595 h 2631"/>
                <a:gd name="T26" fmla="*/ 1032 w 1695"/>
                <a:gd name="T27" fmla="*/ 2542 h 2631"/>
                <a:gd name="T28" fmla="*/ 1032 w 1695"/>
                <a:gd name="T29" fmla="*/ 2542 h 2631"/>
                <a:gd name="T30" fmla="*/ 556 w 1695"/>
                <a:gd name="T31" fmla="*/ 1853 h 2631"/>
                <a:gd name="T32" fmla="*/ 556 w 1695"/>
                <a:gd name="T33" fmla="*/ 1853 h 2631"/>
                <a:gd name="T34" fmla="*/ 512 w 1695"/>
                <a:gd name="T35" fmla="*/ 1880 h 2631"/>
                <a:gd name="T36" fmla="*/ 512 w 1695"/>
                <a:gd name="T37" fmla="*/ 1880 h 2631"/>
                <a:gd name="T38" fmla="*/ 512 w 1695"/>
                <a:gd name="T39" fmla="*/ 2621 h 2631"/>
                <a:gd name="T40" fmla="*/ 512 w 1695"/>
                <a:gd name="T41" fmla="*/ 2621 h 2631"/>
                <a:gd name="T42" fmla="*/ 0 w 1695"/>
                <a:gd name="T43" fmla="*/ 2621 h 2631"/>
                <a:gd name="T44" fmla="*/ 0 w 1695"/>
                <a:gd name="T45" fmla="*/ 2621 h 2631"/>
                <a:gd name="T46" fmla="*/ 0 w 1695"/>
                <a:gd name="T47" fmla="*/ 80 h 2631"/>
                <a:gd name="T48" fmla="*/ 0 w 1695"/>
                <a:gd name="T49" fmla="*/ 80 h 2631"/>
                <a:gd name="T50" fmla="*/ 503 w 1695"/>
                <a:gd name="T51" fmla="*/ 0 h 2631"/>
                <a:gd name="T52" fmla="*/ 503 w 1695"/>
                <a:gd name="T53" fmla="*/ 0 h 2631"/>
                <a:gd name="T54" fmla="*/ 503 w 1695"/>
                <a:gd name="T55" fmla="*/ 1456 h 2631"/>
                <a:gd name="T56" fmla="*/ 503 w 1695"/>
                <a:gd name="T57" fmla="*/ 1456 h 2631"/>
                <a:gd name="T58" fmla="*/ 706 w 1695"/>
                <a:gd name="T59" fmla="*/ 1244 h 2631"/>
                <a:gd name="T60" fmla="*/ 803 w 1695"/>
                <a:gd name="T61" fmla="*/ 1147 h 2631"/>
                <a:gd name="T62" fmla="*/ 882 w 1695"/>
                <a:gd name="T63" fmla="*/ 1042 h 2631"/>
                <a:gd name="T64" fmla="*/ 882 w 1695"/>
                <a:gd name="T65" fmla="*/ 1042 h 2631"/>
                <a:gd name="T66" fmla="*/ 926 w 1695"/>
                <a:gd name="T67" fmla="*/ 989 h 2631"/>
                <a:gd name="T68" fmla="*/ 979 w 1695"/>
                <a:gd name="T69" fmla="*/ 936 h 2631"/>
                <a:gd name="T70" fmla="*/ 1024 w 1695"/>
                <a:gd name="T71" fmla="*/ 900 h 2631"/>
                <a:gd name="T72" fmla="*/ 1085 w 1695"/>
                <a:gd name="T73" fmla="*/ 874 h 2631"/>
                <a:gd name="T74" fmla="*/ 1138 w 1695"/>
                <a:gd name="T75" fmla="*/ 847 h 2631"/>
                <a:gd name="T76" fmla="*/ 1200 w 1695"/>
                <a:gd name="T77" fmla="*/ 839 h 2631"/>
                <a:gd name="T78" fmla="*/ 1262 w 1695"/>
                <a:gd name="T79" fmla="*/ 839 h 2631"/>
                <a:gd name="T80" fmla="*/ 1332 w 1695"/>
                <a:gd name="T81" fmla="*/ 839 h 2631"/>
                <a:gd name="T82" fmla="*/ 1332 w 1695"/>
                <a:gd name="T83" fmla="*/ 839 h 2631"/>
                <a:gd name="T84" fmla="*/ 1412 w 1695"/>
                <a:gd name="T85" fmla="*/ 847 h 2631"/>
                <a:gd name="T86" fmla="*/ 1491 w 1695"/>
                <a:gd name="T87" fmla="*/ 847 h 2631"/>
                <a:gd name="T88" fmla="*/ 1668 w 1695"/>
                <a:gd name="T89" fmla="*/ 847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5" h="2631">
                  <a:moveTo>
                    <a:pt x="1668" y="847"/>
                  </a:moveTo>
                  <a:lnTo>
                    <a:pt x="1668" y="847"/>
                  </a:lnTo>
                  <a:lnTo>
                    <a:pt x="971" y="1615"/>
                  </a:lnTo>
                  <a:lnTo>
                    <a:pt x="971" y="1615"/>
                  </a:lnTo>
                  <a:lnTo>
                    <a:pt x="1694" y="2595"/>
                  </a:lnTo>
                  <a:lnTo>
                    <a:pt x="1694" y="2595"/>
                  </a:lnTo>
                  <a:lnTo>
                    <a:pt x="1668" y="2630"/>
                  </a:lnTo>
                  <a:lnTo>
                    <a:pt x="1668" y="2630"/>
                  </a:lnTo>
                  <a:lnTo>
                    <a:pt x="1394" y="2630"/>
                  </a:lnTo>
                  <a:lnTo>
                    <a:pt x="1112" y="2630"/>
                  </a:lnTo>
                  <a:lnTo>
                    <a:pt x="1112" y="2630"/>
                  </a:lnTo>
                  <a:lnTo>
                    <a:pt x="1094" y="2621"/>
                  </a:lnTo>
                  <a:lnTo>
                    <a:pt x="1068" y="2595"/>
                  </a:lnTo>
                  <a:lnTo>
                    <a:pt x="1032" y="2542"/>
                  </a:lnTo>
                  <a:lnTo>
                    <a:pt x="1032" y="2542"/>
                  </a:lnTo>
                  <a:lnTo>
                    <a:pt x="556" y="1853"/>
                  </a:lnTo>
                  <a:lnTo>
                    <a:pt x="556" y="1853"/>
                  </a:lnTo>
                  <a:lnTo>
                    <a:pt x="512" y="1880"/>
                  </a:lnTo>
                  <a:lnTo>
                    <a:pt x="512" y="1880"/>
                  </a:lnTo>
                  <a:lnTo>
                    <a:pt x="512" y="2621"/>
                  </a:lnTo>
                  <a:lnTo>
                    <a:pt x="512" y="2621"/>
                  </a:lnTo>
                  <a:lnTo>
                    <a:pt x="0" y="2621"/>
                  </a:lnTo>
                  <a:lnTo>
                    <a:pt x="0" y="2621"/>
                  </a:lnTo>
                  <a:lnTo>
                    <a:pt x="0" y="80"/>
                  </a:lnTo>
                  <a:lnTo>
                    <a:pt x="0" y="80"/>
                  </a:lnTo>
                  <a:lnTo>
                    <a:pt x="503" y="0"/>
                  </a:lnTo>
                  <a:lnTo>
                    <a:pt x="503" y="0"/>
                  </a:lnTo>
                  <a:lnTo>
                    <a:pt x="503" y="1456"/>
                  </a:lnTo>
                  <a:lnTo>
                    <a:pt x="503" y="1456"/>
                  </a:lnTo>
                  <a:lnTo>
                    <a:pt x="706" y="1244"/>
                  </a:lnTo>
                  <a:lnTo>
                    <a:pt x="803" y="1147"/>
                  </a:lnTo>
                  <a:lnTo>
                    <a:pt x="882" y="1042"/>
                  </a:lnTo>
                  <a:lnTo>
                    <a:pt x="882" y="1042"/>
                  </a:lnTo>
                  <a:lnTo>
                    <a:pt x="926" y="989"/>
                  </a:lnTo>
                  <a:lnTo>
                    <a:pt x="979" y="936"/>
                  </a:lnTo>
                  <a:lnTo>
                    <a:pt x="1024" y="900"/>
                  </a:lnTo>
                  <a:lnTo>
                    <a:pt x="1085" y="874"/>
                  </a:lnTo>
                  <a:lnTo>
                    <a:pt x="1138" y="847"/>
                  </a:lnTo>
                  <a:lnTo>
                    <a:pt x="1200" y="839"/>
                  </a:lnTo>
                  <a:lnTo>
                    <a:pt x="1262" y="839"/>
                  </a:lnTo>
                  <a:lnTo>
                    <a:pt x="1332" y="839"/>
                  </a:lnTo>
                  <a:lnTo>
                    <a:pt x="1332" y="839"/>
                  </a:lnTo>
                  <a:lnTo>
                    <a:pt x="1412" y="847"/>
                  </a:lnTo>
                  <a:lnTo>
                    <a:pt x="1491" y="847"/>
                  </a:lnTo>
                  <a:lnTo>
                    <a:pt x="1668" y="8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4" name="Freeform 4">
              <a:extLst>
                <a:ext uri="{FF2B5EF4-FFF2-40B4-BE49-F238E27FC236}">
                  <a16:creationId xmlns:a16="http://schemas.microsoft.com/office/drawing/2014/main" id="{6D2FFB8C-7A32-4D83-B378-846AC44CC726}"/>
                </a:ext>
              </a:extLst>
            </p:cNvPr>
            <p:cNvSpPr>
              <a:spLocks noChangeArrowheads="1"/>
            </p:cNvSpPr>
            <p:nvPr/>
          </p:nvSpPr>
          <p:spPr bwMode="auto">
            <a:xfrm>
              <a:off x="7137400" y="5537200"/>
              <a:ext cx="609600" cy="681038"/>
            </a:xfrm>
            <a:custGeom>
              <a:avLst/>
              <a:gdLst>
                <a:gd name="T0" fmla="*/ 1676 w 1695"/>
                <a:gd name="T1" fmla="*/ 1112 h 1890"/>
                <a:gd name="T2" fmla="*/ 511 w 1695"/>
                <a:gd name="T3" fmla="*/ 1112 h 1890"/>
                <a:gd name="T4" fmla="*/ 547 w 1695"/>
                <a:gd name="T5" fmla="*/ 1236 h 1890"/>
                <a:gd name="T6" fmla="*/ 609 w 1695"/>
                <a:gd name="T7" fmla="*/ 1324 h 1890"/>
                <a:gd name="T8" fmla="*/ 697 w 1695"/>
                <a:gd name="T9" fmla="*/ 1395 h 1890"/>
                <a:gd name="T10" fmla="*/ 811 w 1695"/>
                <a:gd name="T11" fmla="*/ 1421 h 1890"/>
                <a:gd name="T12" fmla="*/ 961 w 1695"/>
                <a:gd name="T13" fmla="*/ 1430 h 1890"/>
                <a:gd name="T14" fmla="*/ 1420 w 1695"/>
                <a:gd name="T15" fmla="*/ 1404 h 1890"/>
                <a:gd name="T16" fmla="*/ 1464 w 1695"/>
                <a:gd name="T17" fmla="*/ 1386 h 1890"/>
                <a:gd name="T18" fmla="*/ 1526 w 1695"/>
                <a:gd name="T19" fmla="*/ 1377 h 1890"/>
                <a:gd name="T20" fmla="*/ 1597 w 1695"/>
                <a:gd name="T21" fmla="*/ 1783 h 1890"/>
                <a:gd name="T22" fmla="*/ 1279 w 1695"/>
                <a:gd name="T23" fmla="*/ 1863 h 1890"/>
                <a:gd name="T24" fmla="*/ 970 w 1695"/>
                <a:gd name="T25" fmla="*/ 1889 h 1890"/>
                <a:gd name="T26" fmla="*/ 732 w 1695"/>
                <a:gd name="T27" fmla="*/ 1871 h 1890"/>
                <a:gd name="T28" fmla="*/ 582 w 1695"/>
                <a:gd name="T29" fmla="*/ 1836 h 1890"/>
                <a:gd name="T30" fmla="*/ 432 w 1695"/>
                <a:gd name="T31" fmla="*/ 1765 h 1890"/>
                <a:gd name="T32" fmla="*/ 361 w 1695"/>
                <a:gd name="T33" fmla="*/ 1721 h 1890"/>
                <a:gd name="T34" fmla="*/ 247 w 1695"/>
                <a:gd name="T35" fmla="*/ 1633 h 1890"/>
                <a:gd name="T36" fmla="*/ 150 w 1695"/>
                <a:gd name="T37" fmla="*/ 1527 h 1890"/>
                <a:gd name="T38" fmla="*/ 79 w 1695"/>
                <a:gd name="T39" fmla="*/ 1412 h 1890"/>
                <a:gd name="T40" fmla="*/ 35 w 1695"/>
                <a:gd name="T41" fmla="*/ 1289 h 1890"/>
                <a:gd name="T42" fmla="*/ 0 w 1695"/>
                <a:gd name="T43" fmla="*/ 1024 h 1890"/>
                <a:gd name="T44" fmla="*/ 17 w 1695"/>
                <a:gd name="T45" fmla="*/ 751 h 1890"/>
                <a:gd name="T46" fmla="*/ 44 w 1695"/>
                <a:gd name="T47" fmla="*/ 645 h 1890"/>
                <a:gd name="T48" fmla="*/ 106 w 1695"/>
                <a:gd name="T49" fmla="*/ 468 h 1890"/>
                <a:gd name="T50" fmla="*/ 203 w 1695"/>
                <a:gd name="T51" fmla="*/ 309 h 1890"/>
                <a:gd name="T52" fmla="*/ 335 w 1695"/>
                <a:gd name="T53" fmla="*/ 186 h 1890"/>
                <a:gd name="T54" fmla="*/ 485 w 1695"/>
                <a:gd name="T55" fmla="*/ 89 h 1890"/>
                <a:gd name="T56" fmla="*/ 653 w 1695"/>
                <a:gd name="T57" fmla="*/ 27 h 1890"/>
                <a:gd name="T58" fmla="*/ 829 w 1695"/>
                <a:gd name="T59" fmla="*/ 0 h 1890"/>
                <a:gd name="T60" fmla="*/ 1023 w 1695"/>
                <a:gd name="T61" fmla="*/ 9 h 1890"/>
                <a:gd name="T62" fmla="*/ 1129 w 1695"/>
                <a:gd name="T63" fmla="*/ 36 h 1890"/>
                <a:gd name="T64" fmla="*/ 1279 w 1695"/>
                <a:gd name="T65" fmla="*/ 97 h 1890"/>
                <a:gd name="T66" fmla="*/ 1411 w 1695"/>
                <a:gd name="T67" fmla="*/ 186 h 1890"/>
                <a:gd name="T68" fmla="*/ 1517 w 1695"/>
                <a:gd name="T69" fmla="*/ 300 h 1890"/>
                <a:gd name="T70" fmla="*/ 1606 w 1695"/>
                <a:gd name="T71" fmla="*/ 442 h 1890"/>
                <a:gd name="T72" fmla="*/ 1632 w 1695"/>
                <a:gd name="T73" fmla="*/ 521 h 1890"/>
                <a:gd name="T74" fmla="*/ 1676 w 1695"/>
                <a:gd name="T75" fmla="*/ 689 h 1890"/>
                <a:gd name="T76" fmla="*/ 1694 w 1695"/>
                <a:gd name="T77" fmla="*/ 856 h 1890"/>
                <a:gd name="T78" fmla="*/ 1676 w 1695"/>
                <a:gd name="T79" fmla="*/ 1112 h 1890"/>
                <a:gd name="T80" fmla="*/ 1200 w 1695"/>
                <a:gd name="T81" fmla="*/ 768 h 1890"/>
                <a:gd name="T82" fmla="*/ 1173 w 1695"/>
                <a:gd name="T83" fmla="*/ 627 h 1890"/>
                <a:gd name="T84" fmla="*/ 1111 w 1695"/>
                <a:gd name="T85" fmla="*/ 512 h 1890"/>
                <a:gd name="T86" fmla="*/ 1014 w 1695"/>
                <a:gd name="T87" fmla="*/ 442 h 1890"/>
                <a:gd name="T88" fmla="*/ 882 w 1695"/>
                <a:gd name="T89" fmla="*/ 415 h 1890"/>
                <a:gd name="T90" fmla="*/ 811 w 1695"/>
                <a:gd name="T91" fmla="*/ 415 h 1890"/>
                <a:gd name="T92" fmla="*/ 688 w 1695"/>
                <a:gd name="T93" fmla="*/ 459 h 1890"/>
                <a:gd name="T94" fmla="*/ 591 w 1695"/>
                <a:gd name="T95" fmla="*/ 548 h 1890"/>
                <a:gd name="T96" fmla="*/ 529 w 1695"/>
                <a:gd name="T97" fmla="*/ 689 h 1890"/>
                <a:gd name="T98" fmla="*/ 520 w 1695"/>
                <a:gd name="T99"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5" h="1890">
                  <a:moveTo>
                    <a:pt x="1676" y="1112"/>
                  </a:moveTo>
                  <a:lnTo>
                    <a:pt x="1676" y="1112"/>
                  </a:lnTo>
                  <a:lnTo>
                    <a:pt x="511" y="1112"/>
                  </a:lnTo>
                  <a:lnTo>
                    <a:pt x="511" y="1112"/>
                  </a:lnTo>
                  <a:lnTo>
                    <a:pt x="529" y="1174"/>
                  </a:lnTo>
                  <a:lnTo>
                    <a:pt x="547" y="1236"/>
                  </a:lnTo>
                  <a:lnTo>
                    <a:pt x="573" y="1280"/>
                  </a:lnTo>
                  <a:lnTo>
                    <a:pt x="609" y="1324"/>
                  </a:lnTo>
                  <a:lnTo>
                    <a:pt x="644" y="1359"/>
                  </a:lnTo>
                  <a:lnTo>
                    <a:pt x="697" y="1395"/>
                  </a:lnTo>
                  <a:lnTo>
                    <a:pt x="750" y="1412"/>
                  </a:lnTo>
                  <a:lnTo>
                    <a:pt x="811" y="1421"/>
                  </a:lnTo>
                  <a:lnTo>
                    <a:pt x="811" y="1421"/>
                  </a:lnTo>
                  <a:lnTo>
                    <a:pt x="961" y="1430"/>
                  </a:lnTo>
                  <a:lnTo>
                    <a:pt x="1111" y="1421"/>
                  </a:lnTo>
                  <a:lnTo>
                    <a:pt x="1420" y="1404"/>
                  </a:lnTo>
                  <a:lnTo>
                    <a:pt x="1420" y="1404"/>
                  </a:lnTo>
                  <a:lnTo>
                    <a:pt x="1464" y="1386"/>
                  </a:lnTo>
                  <a:lnTo>
                    <a:pt x="1526" y="1377"/>
                  </a:lnTo>
                  <a:lnTo>
                    <a:pt x="1526" y="1377"/>
                  </a:lnTo>
                  <a:lnTo>
                    <a:pt x="1597" y="1783"/>
                  </a:lnTo>
                  <a:lnTo>
                    <a:pt x="1597" y="1783"/>
                  </a:lnTo>
                  <a:lnTo>
                    <a:pt x="1438" y="1827"/>
                  </a:lnTo>
                  <a:lnTo>
                    <a:pt x="1279" y="1863"/>
                  </a:lnTo>
                  <a:lnTo>
                    <a:pt x="1120" y="1880"/>
                  </a:lnTo>
                  <a:lnTo>
                    <a:pt x="970" y="1889"/>
                  </a:lnTo>
                  <a:lnTo>
                    <a:pt x="811" y="1889"/>
                  </a:lnTo>
                  <a:lnTo>
                    <a:pt x="732" y="1871"/>
                  </a:lnTo>
                  <a:lnTo>
                    <a:pt x="661" y="1854"/>
                  </a:lnTo>
                  <a:lnTo>
                    <a:pt x="582" y="1836"/>
                  </a:lnTo>
                  <a:lnTo>
                    <a:pt x="511" y="1801"/>
                  </a:lnTo>
                  <a:lnTo>
                    <a:pt x="432" y="1765"/>
                  </a:lnTo>
                  <a:lnTo>
                    <a:pt x="361" y="1721"/>
                  </a:lnTo>
                  <a:lnTo>
                    <a:pt x="361" y="1721"/>
                  </a:lnTo>
                  <a:lnTo>
                    <a:pt x="300" y="1677"/>
                  </a:lnTo>
                  <a:lnTo>
                    <a:pt x="247" y="1633"/>
                  </a:lnTo>
                  <a:lnTo>
                    <a:pt x="194" y="1580"/>
                  </a:lnTo>
                  <a:lnTo>
                    <a:pt x="150" y="1527"/>
                  </a:lnTo>
                  <a:lnTo>
                    <a:pt x="114" y="1474"/>
                  </a:lnTo>
                  <a:lnTo>
                    <a:pt x="79" y="1412"/>
                  </a:lnTo>
                  <a:lnTo>
                    <a:pt x="53" y="1351"/>
                  </a:lnTo>
                  <a:lnTo>
                    <a:pt x="35" y="1289"/>
                  </a:lnTo>
                  <a:lnTo>
                    <a:pt x="8" y="1165"/>
                  </a:lnTo>
                  <a:lnTo>
                    <a:pt x="0" y="1024"/>
                  </a:lnTo>
                  <a:lnTo>
                    <a:pt x="0" y="892"/>
                  </a:lnTo>
                  <a:lnTo>
                    <a:pt x="17" y="751"/>
                  </a:lnTo>
                  <a:lnTo>
                    <a:pt x="17" y="751"/>
                  </a:lnTo>
                  <a:lnTo>
                    <a:pt x="44" y="645"/>
                  </a:lnTo>
                  <a:lnTo>
                    <a:pt x="70" y="556"/>
                  </a:lnTo>
                  <a:lnTo>
                    <a:pt x="106" y="468"/>
                  </a:lnTo>
                  <a:lnTo>
                    <a:pt x="150" y="389"/>
                  </a:lnTo>
                  <a:lnTo>
                    <a:pt x="203" y="309"/>
                  </a:lnTo>
                  <a:lnTo>
                    <a:pt x="264" y="239"/>
                  </a:lnTo>
                  <a:lnTo>
                    <a:pt x="335" y="186"/>
                  </a:lnTo>
                  <a:lnTo>
                    <a:pt x="406" y="133"/>
                  </a:lnTo>
                  <a:lnTo>
                    <a:pt x="485" y="89"/>
                  </a:lnTo>
                  <a:lnTo>
                    <a:pt x="564" y="53"/>
                  </a:lnTo>
                  <a:lnTo>
                    <a:pt x="653" y="27"/>
                  </a:lnTo>
                  <a:lnTo>
                    <a:pt x="741" y="9"/>
                  </a:lnTo>
                  <a:lnTo>
                    <a:pt x="829" y="0"/>
                  </a:lnTo>
                  <a:lnTo>
                    <a:pt x="926" y="0"/>
                  </a:lnTo>
                  <a:lnTo>
                    <a:pt x="1023" y="9"/>
                  </a:lnTo>
                  <a:lnTo>
                    <a:pt x="1129" y="36"/>
                  </a:lnTo>
                  <a:lnTo>
                    <a:pt x="1129" y="36"/>
                  </a:lnTo>
                  <a:lnTo>
                    <a:pt x="1209" y="62"/>
                  </a:lnTo>
                  <a:lnTo>
                    <a:pt x="1279" y="97"/>
                  </a:lnTo>
                  <a:lnTo>
                    <a:pt x="1350" y="133"/>
                  </a:lnTo>
                  <a:lnTo>
                    <a:pt x="1411" y="186"/>
                  </a:lnTo>
                  <a:lnTo>
                    <a:pt x="1473" y="239"/>
                  </a:lnTo>
                  <a:lnTo>
                    <a:pt x="1517" y="300"/>
                  </a:lnTo>
                  <a:lnTo>
                    <a:pt x="1561" y="371"/>
                  </a:lnTo>
                  <a:lnTo>
                    <a:pt x="1606" y="442"/>
                  </a:lnTo>
                  <a:lnTo>
                    <a:pt x="1606" y="442"/>
                  </a:lnTo>
                  <a:lnTo>
                    <a:pt x="1632" y="521"/>
                  </a:lnTo>
                  <a:lnTo>
                    <a:pt x="1659" y="601"/>
                  </a:lnTo>
                  <a:lnTo>
                    <a:pt x="1676" y="689"/>
                  </a:lnTo>
                  <a:lnTo>
                    <a:pt x="1685" y="768"/>
                  </a:lnTo>
                  <a:lnTo>
                    <a:pt x="1694" y="856"/>
                  </a:lnTo>
                  <a:lnTo>
                    <a:pt x="1694" y="936"/>
                  </a:lnTo>
                  <a:lnTo>
                    <a:pt x="1676" y="1112"/>
                  </a:lnTo>
                  <a:close/>
                  <a:moveTo>
                    <a:pt x="1200" y="768"/>
                  </a:moveTo>
                  <a:lnTo>
                    <a:pt x="1200" y="768"/>
                  </a:lnTo>
                  <a:lnTo>
                    <a:pt x="1191" y="698"/>
                  </a:lnTo>
                  <a:lnTo>
                    <a:pt x="1173" y="627"/>
                  </a:lnTo>
                  <a:lnTo>
                    <a:pt x="1147" y="565"/>
                  </a:lnTo>
                  <a:lnTo>
                    <a:pt x="1111" y="512"/>
                  </a:lnTo>
                  <a:lnTo>
                    <a:pt x="1067" y="477"/>
                  </a:lnTo>
                  <a:lnTo>
                    <a:pt x="1014" y="442"/>
                  </a:lnTo>
                  <a:lnTo>
                    <a:pt x="953" y="424"/>
                  </a:lnTo>
                  <a:lnTo>
                    <a:pt x="882" y="415"/>
                  </a:lnTo>
                  <a:lnTo>
                    <a:pt x="882" y="415"/>
                  </a:lnTo>
                  <a:lnTo>
                    <a:pt x="811" y="415"/>
                  </a:lnTo>
                  <a:lnTo>
                    <a:pt x="741" y="433"/>
                  </a:lnTo>
                  <a:lnTo>
                    <a:pt x="688" y="459"/>
                  </a:lnTo>
                  <a:lnTo>
                    <a:pt x="635" y="495"/>
                  </a:lnTo>
                  <a:lnTo>
                    <a:pt x="591" y="548"/>
                  </a:lnTo>
                  <a:lnTo>
                    <a:pt x="556" y="609"/>
                  </a:lnTo>
                  <a:lnTo>
                    <a:pt x="529" y="689"/>
                  </a:lnTo>
                  <a:lnTo>
                    <a:pt x="520" y="768"/>
                  </a:lnTo>
                  <a:lnTo>
                    <a:pt x="520"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5" name="Freeform 5">
              <a:extLst>
                <a:ext uri="{FF2B5EF4-FFF2-40B4-BE49-F238E27FC236}">
                  <a16:creationId xmlns:a16="http://schemas.microsoft.com/office/drawing/2014/main" id="{813455D3-45B2-4C26-A2EC-B0493801BBDC}"/>
                </a:ext>
              </a:extLst>
            </p:cNvPr>
            <p:cNvSpPr>
              <a:spLocks noChangeArrowheads="1"/>
            </p:cNvSpPr>
            <p:nvPr/>
          </p:nvSpPr>
          <p:spPr bwMode="auto">
            <a:xfrm>
              <a:off x="5911850" y="5537200"/>
              <a:ext cx="606425" cy="681038"/>
            </a:xfrm>
            <a:custGeom>
              <a:avLst/>
              <a:gdLst>
                <a:gd name="T0" fmla="*/ 1676 w 1686"/>
                <a:gd name="T1" fmla="*/ 1112 h 1890"/>
                <a:gd name="T2" fmla="*/ 512 w 1686"/>
                <a:gd name="T3" fmla="*/ 1112 h 1890"/>
                <a:gd name="T4" fmla="*/ 547 w 1686"/>
                <a:gd name="T5" fmla="*/ 1227 h 1890"/>
                <a:gd name="T6" fmla="*/ 600 w 1686"/>
                <a:gd name="T7" fmla="*/ 1315 h 1890"/>
                <a:gd name="T8" fmla="*/ 688 w 1686"/>
                <a:gd name="T9" fmla="*/ 1386 h 1890"/>
                <a:gd name="T10" fmla="*/ 812 w 1686"/>
                <a:gd name="T11" fmla="*/ 1430 h 1890"/>
                <a:gd name="T12" fmla="*/ 882 w 1686"/>
                <a:gd name="T13" fmla="*/ 1439 h 1890"/>
                <a:gd name="T14" fmla="*/ 1041 w 1686"/>
                <a:gd name="T15" fmla="*/ 1457 h 1890"/>
                <a:gd name="T16" fmla="*/ 1262 w 1686"/>
                <a:gd name="T17" fmla="*/ 1430 h 1890"/>
                <a:gd name="T18" fmla="*/ 1420 w 1686"/>
                <a:gd name="T19" fmla="*/ 1404 h 1890"/>
                <a:gd name="T20" fmla="*/ 1517 w 1686"/>
                <a:gd name="T21" fmla="*/ 1377 h 1890"/>
                <a:gd name="T22" fmla="*/ 1597 w 1686"/>
                <a:gd name="T23" fmla="*/ 1783 h 1890"/>
                <a:gd name="T24" fmla="*/ 1270 w 1686"/>
                <a:gd name="T25" fmla="*/ 1863 h 1890"/>
                <a:gd name="T26" fmla="*/ 953 w 1686"/>
                <a:gd name="T27" fmla="*/ 1889 h 1890"/>
                <a:gd name="T28" fmla="*/ 714 w 1686"/>
                <a:gd name="T29" fmla="*/ 1871 h 1890"/>
                <a:gd name="T30" fmla="*/ 564 w 1686"/>
                <a:gd name="T31" fmla="*/ 1827 h 1890"/>
                <a:gd name="T32" fmla="*/ 414 w 1686"/>
                <a:gd name="T33" fmla="*/ 1757 h 1890"/>
                <a:gd name="T34" fmla="*/ 335 w 1686"/>
                <a:gd name="T35" fmla="*/ 1712 h 1890"/>
                <a:gd name="T36" fmla="*/ 159 w 1686"/>
                <a:gd name="T37" fmla="*/ 1545 h 1890"/>
                <a:gd name="T38" fmla="*/ 53 w 1686"/>
                <a:gd name="T39" fmla="*/ 1342 h 1890"/>
                <a:gd name="T40" fmla="*/ 0 w 1686"/>
                <a:gd name="T41" fmla="*/ 1112 h 1890"/>
                <a:gd name="T42" fmla="*/ 0 w 1686"/>
                <a:gd name="T43" fmla="*/ 865 h 1890"/>
                <a:gd name="T44" fmla="*/ 9 w 1686"/>
                <a:gd name="T45" fmla="*/ 759 h 1890"/>
                <a:gd name="T46" fmla="*/ 62 w 1686"/>
                <a:gd name="T47" fmla="*/ 556 h 1890"/>
                <a:gd name="T48" fmla="*/ 150 w 1686"/>
                <a:gd name="T49" fmla="*/ 380 h 1890"/>
                <a:gd name="T50" fmla="*/ 264 w 1686"/>
                <a:gd name="T51" fmla="*/ 239 h 1890"/>
                <a:gd name="T52" fmla="*/ 414 w 1686"/>
                <a:gd name="T53" fmla="*/ 124 h 1890"/>
                <a:gd name="T54" fmla="*/ 582 w 1686"/>
                <a:gd name="T55" fmla="*/ 45 h 1890"/>
                <a:gd name="T56" fmla="*/ 776 w 1686"/>
                <a:gd name="T57" fmla="*/ 9 h 1890"/>
                <a:gd name="T58" fmla="*/ 979 w 1686"/>
                <a:gd name="T59" fmla="*/ 9 h 1890"/>
                <a:gd name="T60" fmla="*/ 1085 w 1686"/>
                <a:gd name="T61" fmla="*/ 27 h 1890"/>
                <a:gd name="T62" fmla="*/ 1253 w 1686"/>
                <a:gd name="T63" fmla="*/ 80 h 1890"/>
                <a:gd name="T64" fmla="*/ 1394 w 1686"/>
                <a:gd name="T65" fmla="*/ 168 h 1890"/>
                <a:gd name="T66" fmla="*/ 1509 w 1686"/>
                <a:gd name="T67" fmla="*/ 292 h 1890"/>
                <a:gd name="T68" fmla="*/ 1597 w 1686"/>
                <a:gd name="T69" fmla="*/ 442 h 1890"/>
                <a:gd name="T70" fmla="*/ 1632 w 1686"/>
                <a:gd name="T71" fmla="*/ 521 h 1890"/>
                <a:gd name="T72" fmla="*/ 1667 w 1686"/>
                <a:gd name="T73" fmla="*/ 689 h 1890"/>
                <a:gd name="T74" fmla="*/ 1685 w 1686"/>
                <a:gd name="T75" fmla="*/ 856 h 1890"/>
                <a:gd name="T76" fmla="*/ 1676 w 1686"/>
                <a:gd name="T77" fmla="*/ 1112 h 1890"/>
                <a:gd name="T78" fmla="*/ 1200 w 1686"/>
                <a:gd name="T79" fmla="*/ 768 h 1890"/>
                <a:gd name="T80" fmla="*/ 1173 w 1686"/>
                <a:gd name="T81" fmla="*/ 627 h 1890"/>
                <a:gd name="T82" fmla="*/ 1103 w 1686"/>
                <a:gd name="T83" fmla="*/ 512 h 1890"/>
                <a:gd name="T84" fmla="*/ 1006 w 1686"/>
                <a:gd name="T85" fmla="*/ 442 h 1890"/>
                <a:gd name="T86" fmla="*/ 882 w 1686"/>
                <a:gd name="T87" fmla="*/ 415 h 1890"/>
                <a:gd name="T88" fmla="*/ 812 w 1686"/>
                <a:gd name="T89" fmla="*/ 415 h 1890"/>
                <a:gd name="T90" fmla="*/ 679 w 1686"/>
                <a:gd name="T91" fmla="*/ 459 h 1890"/>
                <a:gd name="T92" fmla="*/ 591 w 1686"/>
                <a:gd name="T93" fmla="*/ 548 h 1890"/>
                <a:gd name="T94" fmla="*/ 529 w 1686"/>
                <a:gd name="T95" fmla="*/ 689 h 1890"/>
                <a:gd name="T96" fmla="*/ 512 w 1686"/>
                <a:gd name="T97"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6" h="1890">
                  <a:moveTo>
                    <a:pt x="1676" y="1112"/>
                  </a:moveTo>
                  <a:lnTo>
                    <a:pt x="1676" y="1112"/>
                  </a:lnTo>
                  <a:lnTo>
                    <a:pt x="512" y="1112"/>
                  </a:lnTo>
                  <a:lnTo>
                    <a:pt x="512" y="1112"/>
                  </a:lnTo>
                  <a:lnTo>
                    <a:pt x="520" y="1174"/>
                  </a:lnTo>
                  <a:lnTo>
                    <a:pt x="547" y="1227"/>
                  </a:lnTo>
                  <a:lnTo>
                    <a:pt x="573" y="1271"/>
                  </a:lnTo>
                  <a:lnTo>
                    <a:pt x="600" y="1315"/>
                  </a:lnTo>
                  <a:lnTo>
                    <a:pt x="644" y="1351"/>
                  </a:lnTo>
                  <a:lnTo>
                    <a:pt x="688" y="1386"/>
                  </a:lnTo>
                  <a:lnTo>
                    <a:pt x="741" y="1404"/>
                  </a:lnTo>
                  <a:lnTo>
                    <a:pt x="812" y="1430"/>
                  </a:lnTo>
                  <a:lnTo>
                    <a:pt x="812" y="1430"/>
                  </a:lnTo>
                  <a:lnTo>
                    <a:pt x="882" y="1439"/>
                  </a:lnTo>
                  <a:lnTo>
                    <a:pt x="962" y="1448"/>
                  </a:lnTo>
                  <a:lnTo>
                    <a:pt x="1041" y="1457"/>
                  </a:lnTo>
                  <a:lnTo>
                    <a:pt x="1112" y="1448"/>
                  </a:lnTo>
                  <a:lnTo>
                    <a:pt x="1262" y="1430"/>
                  </a:lnTo>
                  <a:lnTo>
                    <a:pt x="1420" y="1404"/>
                  </a:lnTo>
                  <a:lnTo>
                    <a:pt x="1420" y="1404"/>
                  </a:lnTo>
                  <a:lnTo>
                    <a:pt x="1517" y="1377"/>
                  </a:lnTo>
                  <a:lnTo>
                    <a:pt x="1517" y="1377"/>
                  </a:lnTo>
                  <a:lnTo>
                    <a:pt x="1597" y="1783"/>
                  </a:lnTo>
                  <a:lnTo>
                    <a:pt x="1597" y="1783"/>
                  </a:lnTo>
                  <a:lnTo>
                    <a:pt x="1429" y="1827"/>
                  </a:lnTo>
                  <a:lnTo>
                    <a:pt x="1270" y="1863"/>
                  </a:lnTo>
                  <a:lnTo>
                    <a:pt x="1112" y="1880"/>
                  </a:lnTo>
                  <a:lnTo>
                    <a:pt x="953" y="1889"/>
                  </a:lnTo>
                  <a:lnTo>
                    <a:pt x="794" y="1880"/>
                  </a:lnTo>
                  <a:lnTo>
                    <a:pt x="714" y="1871"/>
                  </a:lnTo>
                  <a:lnTo>
                    <a:pt x="644" y="1854"/>
                  </a:lnTo>
                  <a:lnTo>
                    <a:pt x="564" y="1827"/>
                  </a:lnTo>
                  <a:lnTo>
                    <a:pt x="485" y="1792"/>
                  </a:lnTo>
                  <a:lnTo>
                    <a:pt x="414" y="1757"/>
                  </a:lnTo>
                  <a:lnTo>
                    <a:pt x="335" y="1712"/>
                  </a:lnTo>
                  <a:lnTo>
                    <a:pt x="335" y="1712"/>
                  </a:lnTo>
                  <a:lnTo>
                    <a:pt x="238" y="1633"/>
                  </a:lnTo>
                  <a:lnTo>
                    <a:pt x="159" y="1545"/>
                  </a:lnTo>
                  <a:lnTo>
                    <a:pt x="97" y="1439"/>
                  </a:lnTo>
                  <a:lnTo>
                    <a:pt x="53" y="1342"/>
                  </a:lnTo>
                  <a:lnTo>
                    <a:pt x="17" y="1227"/>
                  </a:lnTo>
                  <a:lnTo>
                    <a:pt x="0" y="1112"/>
                  </a:lnTo>
                  <a:lnTo>
                    <a:pt x="0" y="989"/>
                  </a:lnTo>
                  <a:lnTo>
                    <a:pt x="0" y="865"/>
                  </a:lnTo>
                  <a:lnTo>
                    <a:pt x="0" y="865"/>
                  </a:lnTo>
                  <a:lnTo>
                    <a:pt x="9" y="759"/>
                  </a:lnTo>
                  <a:lnTo>
                    <a:pt x="26" y="653"/>
                  </a:lnTo>
                  <a:lnTo>
                    <a:pt x="62" y="556"/>
                  </a:lnTo>
                  <a:lnTo>
                    <a:pt x="97" y="468"/>
                  </a:lnTo>
                  <a:lnTo>
                    <a:pt x="150" y="380"/>
                  </a:lnTo>
                  <a:lnTo>
                    <a:pt x="203" y="309"/>
                  </a:lnTo>
                  <a:lnTo>
                    <a:pt x="264" y="239"/>
                  </a:lnTo>
                  <a:lnTo>
                    <a:pt x="335" y="177"/>
                  </a:lnTo>
                  <a:lnTo>
                    <a:pt x="414" y="124"/>
                  </a:lnTo>
                  <a:lnTo>
                    <a:pt x="494" y="80"/>
                  </a:lnTo>
                  <a:lnTo>
                    <a:pt x="582" y="45"/>
                  </a:lnTo>
                  <a:lnTo>
                    <a:pt x="679" y="18"/>
                  </a:lnTo>
                  <a:lnTo>
                    <a:pt x="776" y="9"/>
                  </a:lnTo>
                  <a:lnTo>
                    <a:pt x="873" y="0"/>
                  </a:lnTo>
                  <a:lnTo>
                    <a:pt x="979" y="9"/>
                  </a:lnTo>
                  <a:lnTo>
                    <a:pt x="1085" y="27"/>
                  </a:lnTo>
                  <a:lnTo>
                    <a:pt x="1085" y="27"/>
                  </a:lnTo>
                  <a:lnTo>
                    <a:pt x="1173" y="53"/>
                  </a:lnTo>
                  <a:lnTo>
                    <a:pt x="1253" y="80"/>
                  </a:lnTo>
                  <a:lnTo>
                    <a:pt x="1323" y="124"/>
                  </a:lnTo>
                  <a:lnTo>
                    <a:pt x="1394" y="168"/>
                  </a:lnTo>
                  <a:lnTo>
                    <a:pt x="1456" y="221"/>
                  </a:lnTo>
                  <a:lnTo>
                    <a:pt x="1509" y="292"/>
                  </a:lnTo>
                  <a:lnTo>
                    <a:pt x="1562" y="362"/>
                  </a:lnTo>
                  <a:lnTo>
                    <a:pt x="1597" y="442"/>
                  </a:lnTo>
                  <a:lnTo>
                    <a:pt x="1597" y="442"/>
                  </a:lnTo>
                  <a:lnTo>
                    <a:pt x="1632" y="521"/>
                  </a:lnTo>
                  <a:lnTo>
                    <a:pt x="1650" y="601"/>
                  </a:lnTo>
                  <a:lnTo>
                    <a:pt x="1667" y="689"/>
                  </a:lnTo>
                  <a:lnTo>
                    <a:pt x="1685" y="768"/>
                  </a:lnTo>
                  <a:lnTo>
                    <a:pt x="1685" y="856"/>
                  </a:lnTo>
                  <a:lnTo>
                    <a:pt x="1685" y="936"/>
                  </a:lnTo>
                  <a:lnTo>
                    <a:pt x="1676" y="1112"/>
                  </a:lnTo>
                  <a:close/>
                  <a:moveTo>
                    <a:pt x="1200" y="768"/>
                  </a:moveTo>
                  <a:lnTo>
                    <a:pt x="1200" y="768"/>
                  </a:lnTo>
                  <a:lnTo>
                    <a:pt x="1191" y="698"/>
                  </a:lnTo>
                  <a:lnTo>
                    <a:pt x="1173" y="627"/>
                  </a:lnTo>
                  <a:lnTo>
                    <a:pt x="1138" y="565"/>
                  </a:lnTo>
                  <a:lnTo>
                    <a:pt x="1103" y="512"/>
                  </a:lnTo>
                  <a:lnTo>
                    <a:pt x="1059" y="477"/>
                  </a:lnTo>
                  <a:lnTo>
                    <a:pt x="1006" y="442"/>
                  </a:lnTo>
                  <a:lnTo>
                    <a:pt x="953" y="424"/>
                  </a:lnTo>
                  <a:lnTo>
                    <a:pt x="882" y="415"/>
                  </a:lnTo>
                  <a:lnTo>
                    <a:pt x="882" y="415"/>
                  </a:lnTo>
                  <a:lnTo>
                    <a:pt x="812" y="415"/>
                  </a:lnTo>
                  <a:lnTo>
                    <a:pt x="741" y="433"/>
                  </a:lnTo>
                  <a:lnTo>
                    <a:pt x="679" y="459"/>
                  </a:lnTo>
                  <a:lnTo>
                    <a:pt x="626" y="495"/>
                  </a:lnTo>
                  <a:lnTo>
                    <a:pt x="591" y="548"/>
                  </a:lnTo>
                  <a:lnTo>
                    <a:pt x="556" y="609"/>
                  </a:lnTo>
                  <a:lnTo>
                    <a:pt x="529" y="689"/>
                  </a:lnTo>
                  <a:lnTo>
                    <a:pt x="512" y="768"/>
                  </a:lnTo>
                  <a:lnTo>
                    <a:pt x="512"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6" name="Freeform 6">
              <a:extLst>
                <a:ext uri="{FF2B5EF4-FFF2-40B4-BE49-F238E27FC236}">
                  <a16:creationId xmlns:a16="http://schemas.microsoft.com/office/drawing/2014/main" id="{6C508BF2-56A2-4111-BBD0-048BEC1AFB53}"/>
                </a:ext>
              </a:extLst>
            </p:cNvPr>
            <p:cNvSpPr>
              <a:spLocks noChangeArrowheads="1"/>
            </p:cNvSpPr>
            <p:nvPr/>
          </p:nvSpPr>
          <p:spPr bwMode="auto">
            <a:xfrm>
              <a:off x="3968750" y="5537200"/>
              <a:ext cx="609600" cy="681038"/>
            </a:xfrm>
            <a:custGeom>
              <a:avLst/>
              <a:gdLst>
                <a:gd name="T0" fmla="*/ 1685 w 1695"/>
                <a:gd name="T1" fmla="*/ 1112 h 1890"/>
                <a:gd name="T2" fmla="*/ 520 w 1695"/>
                <a:gd name="T3" fmla="*/ 1112 h 1890"/>
                <a:gd name="T4" fmla="*/ 547 w 1695"/>
                <a:gd name="T5" fmla="*/ 1227 h 1890"/>
                <a:gd name="T6" fmla="*/ 609 w 1695"/>
                <a:gd name="T7" fmla="*/ 1315 h 1890"/>
                <a:gd name="T8" fmla="*/ 697 w 1695"/>
                <a:gd name="T9" fmla="*/ 1386 h 1890"/>
                <a:gd name="T10" fmla="*/ 811 w 1695"/>
                <a:gd name="T11" fmla="*/ 1430 h 1890"/>
                <a:gd name="T12" fmla="*/ 891 w 1695"/>
                <a:gd name="T13" fmla="*/ 1439 h 1890"/>
                <a:gd name="T14" fmla="*/ 1050 w 1695"/>
                <a:gd name="T15" fmla="*/ 1457 h 1890"/>
                <a:gd name="T16" fmla="*/ 1279 w 1695"/>
                <a:gd name="T17" fmla="*/ 1430 h 1890"/>
                <a:gd name="T18" fmla="*/ 1438 w 1695"/>
                <a:gd name="T19" fmla="*/ 1395 h 1890"/>
                <a:gd name="T20" fmla="*/ 1526 w 1695"/>
                <a:gd name="T21" fmla="*/ 1368 h 1890"/>
                <a:gd name="T22" fmla="*/ 1597 w 1695"/>
                <a:gd name="T23" fmla="*/ 1765 h 1890"/>
                <a:gd name="T24" fmla="*/ 1456 w 1695"/>
                <a:gd name="T25" fmla="*/ 1827 h 1890"/>
                <a:gd name="T26" fmla="*/ 1297 w 1695"/>
                <a:gd name="T27" fmla="*/ 1871 h 1890"/>
                <a:gd name="T28" fmla="*/ 1120 w 1695"/>
                <a:gd name="T29" fmla="*/ 1889 h 1890"/>
                <a:gd name="T30" fmla="*/ 759 w 1695"/>
                <a:gd name="T31" fmla="*/ 1863 h 1890"/>
                <a:gd name="T32" fmla="*/ 582 w 1695"/>
                <a:gd name="T33" fmla="*/ 1827 h 1890"/>
                <a:gd name="T34" fmla="*/ 432 w 1695"/>
                <a:gd name="T35" fmla="*/ 1765 h 1890"/>
                <a:gd name="T36" fmla="*/ 309 w 1695"/>
                <a:gd name="T37" fmla="*/ 1686 h 1890"/>
                <a:gd name="T38" fmla="*/ 220 w 1695"/>
                <a:gd name="T39" fmla="*/ 1598 h 1890"/>
                <a:gd name="T40" fmla="*/ 97 w 1695"/>
                <a:gd name="T41" fmla="*/ 1412 h 1890"/>
                <a:gd name="T42" fmla="*/ 26 w 1695"/>
                <a:gd name="T43" fmla="*/ 1209 h 1890"/>
                <a:gd name="T44" fmla="*/ 0 w 1695"/>
                <a:gd name="T45" fmla="*/ 980 h 1890"/>
                <a:gd name="T46" fmla="*/ 9 w 1695"/>
                <a:gd name="T47" fmla="*/ 865 h 1890"/>
                <a:gd name="T48" fmla="*/ 35 w 1695"/>
                <a:gd name="T49" fmla="*/ 653 h 1890"/>
                <a:gd name="T50" fmla="*/ 106 w 1695"/>
                <a:gd name="T51" fmla="*/ 468 h 1890"/>
                <a:gd name="T52" fmla="*/ 211 w 1695"/>
                <a:gd name="T53" fmla="*/ 309 h 1890"/>
                <a:gd name="T54" fmla="*/ 344 w 1695"/>
                <a:gd name="T55" fmla="*/ 186 h 1890"/>
                <a:gd name="T56" fmla="*/ 494 w 1695"/>
                <a:gd name="T57" fmla="*/ 89 h 1890"/>
                <a:gd name="T58" fmla="*/ 679 w 1695"/>
                <a:gd name="T59" fmla="*/ 27 h 1890"/>
                <a:gd name="T60" fmla="*/ 873 w 1695"/>
                <a:gd name="T61" fmla="*/ 0 h 1890"/>
                <a:gd name="T62" fmla="*/ 1076 w 1695"/>
                <a:gd name="T63" fmla="*/ 27 h 1890"/>
                <a:gd name="T64" fmla="*/ 1173 w 1695"/>
                <a:gd name="T65" fmla="*/ 45 h 1890"/>
                <a:gd name="T66" fmla="*/ 1341 w 1695"/>
                <a:gd name="T67" fmla="*/ 124 h 1890"/>
                <a:gd name="T68" fmla="*/ 1473 w 1695"/>
                <a:gd name="T69" fmla="*/ 239 h 1890"/>
                <a:gd name="T70" fmla="*/ 1579 w 1695"/>
                <a:gd name="T71" fmla="*/ 389 h 1890"/>
                <a:gd name="T72" fmla="*/ 1623 w 1695"/>
                <a:gd name="T73" fmla="*/ 477 h 1890"/>
                <a:gd name="T74" fmla="*/ 1667 w 1695"/>
                <a:gd name="T75" fmla="*/ 627 h 1890"/>
                <a:gd name="T76" fmla="*/ 1694 w 1695"/>
                <a:gd name="T77" fmla="*/ 786 h 1890"/>
                <a:gd name="T78" fmla="*/ 1685 w 1695"/>
                <a:gd name="T79" fmla="*/ 1112 h 1890"/>
                <a:gd name="T80" fmla="*/ 1200 w 1695"/>
                <a:gd name="T81" fmla="*/ 768 h 1890"/>
                <a:gd name="T82" fmla="*/ 1173 w 1695"/>
                <a:gd name="T83" fmla="*/ 627 h 1890"/>
                <a:gd name="T84" fmla="*/ 1111 w 1695"/>
                <a:gd name="T85" fmla="*/ 512 h 1890"/>
                <a:gd name="T86" fmla="*/ 1014 w 1695"/>
                <a:gd name="T87" fmla="*/ 442 h 1890"/>
                <a:gd name="T88" fmla="*/ 891 w 1695"/>
                <a:gd name="T89" fmla="*/ 415 h 1890"/>
                <a:gd name="T90" fmla="*/ 820 w 1695"/>
                <a:gd name="T91" fmla="*/ 415 h 1890"/>
                <a:gd name="T92" fmla="*/ 688 w 1695"/>
                <a:gd name="T93" fmla="*/ 459 h 1890"/>
                <a:gd name="T94" fmla="*/ 591 w 1695"/>
                <a:gd name="T95" fmla="*/ 548 h 1890"/>
                <a:gd name="T96" fmla="*/ 538 w 1695"/>
                <a:gd name="T97" fmla="*/ 689 h 1890"/>
                <a:gd name="T98" fmla="*/ 520 w 1695"/>
                <a:gd name="T99" fmla="*/ 76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5" h="1890">
                  <a:moveTo>
                    <a:pt x="1685" y="1112"/>
                  </a:moveTo>
                  <a:lnTo>
                    <a:pt x="1685" y="1112"/>
                  </a:lnTo>
                  <a:lnTo>
                    <a:pt x="520" y="1112"/>
                  </a:lnTo>
                  <a:lnTo>
                    <a:pt x="520" y="1112"/>
                  </a:lnTo>
                  <a:lnTo>
                    <a:pt x="529" y="1174"/>
                  </a:lnTo>
                  <a:lnTo>
                    <a:pt x="547" y="1227"/>
                  </a:lnTo>
                  <a:lnTo>
                    <a:pt x="573" y="1271"/>
                  </a:lnTo>
                  <a:lnTo>
                    <a:pt x="609" y="1315"/>
                  </a:lnTo>
                  <a:lnTo>
                    <a:pt x="653" y="1351"/>
                  </a:lnTo>
                  <a:lnTo>
                    <a:pt x="697" y="1386"/>
                  </a:lnTo>
                  <a:lnTo>
                    <a:pt x="750" y="1404"/>
                  </a:lnTo>
                  <a:lnTo>
                    <a:pt x="811" y="1430"/>
                  </a:lnTo>
                  <a:lnTo>
                    <a:pt x="811" y="1430"/>
                  </a:lnTo>
                  <a:lnTo>
                    <a:pt x="891" y="1439"/>
                  </a:lnTo>
                  <a:lnTo>
                    <a:pt x="970" y="1448"/>
                  </a:lnTo>
                  <a:lnTo>
                    <a:pt x="1050" y="1457"/>
                  </a:lnTo>
                  <a:lnTo>
                    <a:pt x="1129" y="1448"/>
                  </a:lnTo>
                  <a:lnTo>
                    <a:pt x="1279" y="1430"/>
                  </a:lnTo>
                  <a:lnTo>
                    <a:pt x="1438" y="1395"/>
                  </a:lnTo>
                  <a:lnTo>
                    <a:pt x="1438" y="1395"/>
                  </a:lnTo>
                  <a:lnTo>
                    <a:pt x="1526" y="1368"/>
                  </a:lnTo>
                  <a:lnTo>
                    <a:pt x="1526" y="1368"/>
                  </a:lnTo>
                  <a:lnTo>
                    <a:pt x="1597" y="1765"/>
                  </a:lnTo>
                  <a:lnTo>
                    <a:pt x="1597" y="1765"/>
                  </a:lnTo>
                  <a:lnTo>
                    <a:pt x="1535" y="1801"/>
                  </a:lnTo>
                  <a:lnTo>
                    <a:pt x="1456" y="1827"/>
                  </a:lnTo>
                  <a:lnTo>
                    <a:pt x="1376" y="1854"/>
                  </a:lnTo>
                  <a:lnTo>
                    <a:pt x="1297" y="1871"/>
                  </a:lnTo>
                  <a:lnTo>
                    <a:pt x="1209" y="1880"/>
                  </a:lnTo>
                  <a:lnTo>
                    <a:pt x="1120" y="1889"/>
                  </a:lnTo>
                  <a:lnTo>
                    <a:pt x="935" y="1889"/>
                  </a:lnTo>
                  <a:lnTo>
                    <a:pt x="759" y="1863"/>
                  </a:lnTo>
                  <a:lnTo>
                    <a:pt x="670" y="1845"/>
                  </a:lnTo>
                  <a:lnTo>
                    <a:pt x="582" y="1827"/>
                  </a:lnTo>
                  <a:lnTo>
                    <a:pt x="503" y="1801"/>
                  </a:lnTo>
                  <a:lnTo>
                    <a:pt x="432" y="1765"/>
                  </a:lnTo>
                  <a:lnTo>
                    <a:pt x="361" y="1730"/>
                  </a:lnTo>
                  <a:lnTo>
                    <a:pt x="309" y="1686"/>
                  </a:lnTo>
                  <a:lnTo>
                    <a:pt x="309" y="1686"/>
                  </a:lnTo>
                  <a:lnTo>
                    <a:pt x="220" y="1598"/>
                  </a:lnTo>
                  <a:lnTo>
                    <a:pt x="150" y="1510"/>
                  </a:lnTo>
                  <a:lnTo>
                    <a:pt x="97" y="1412"/>
                  </a:lnTo>
                  <a:lnTo>
                    <a:pt x="53" y="1315"/>
                  </a:lnTo>
                  <a:lnTo>
                    <a:pt x="26" y="1209"/>
                  </a:lnTo>
                  <a:lnTo>
                    <a:pt x="9" y="1095"/>
                  </a:lnTo>
                  <a:lnTo>
                    <a:pt x="0" y="980"/>
                  </a:lnTo>
                  <a:lnTo>
                    <a:pt x="9" y="865"/>
                  </a:lnTo>
                  <a:lnTo>
                    <a:pt x="9" y="865"/>
                  </a:lnTo>
                  <a:lnTo>
                    <a:pt x="17" y="759"/>
                  </a:lnTo>
                  <a:lnTo>
                    <a:pt x="35" y="653"/>
                  </a:lnTo>
                  <a:lnTo>
                    <a:pt x="70" y="565"/>
                  </a:lnTo>
                  <a:lnTo>
                    <a:pt x="106" y="468"/>
                  </a:lnTo>
                  <a:lnTo>
                    <a:pt x="150" y="389"/>
                  </a:lnTo>
                  <a:lnTo>
                    <a:pt x="211" y="309"/>
                  </a:lnTo>
                  <a:lnTo>
                    <a:pt x="273" y="239"/>
                  </a:lnTo>
                  <a:lnTo>
                    <a:pt x="344" y="186"/>
                  </a:lnTo>
                  <a:lnTo>
                    <a:pt x="414" y="133"/>
                  </a:lnTo>
                  <a:lnTo>
                    <a:pt x="494" y="89"/>
                  </a:lnTo>
                  <a:lnTo>
                    <a:pt x="582" y="53"/>
                  </a:lnTo>
                  <a:lnTo>
                    <a:pt x="679" y="27"/>
                  </a:lnTo>
                  <a:lnTo>
                    <a:pt x="767" y="9"/>
                  </a:lnTo>
                  <a:lnTo>
                    <a:pt x="873" y="0"/>
                  </a:lnTo>
                  <a:lnTo>
                    <a:pt x="970" y="9"/>
                  </a:lnTo>
                  <a:lnTo>
                    <a:pt x="1076" y="27"/>
                  </a:lnTo>
                  <a:lnTo>
                    <a:pt x="1076" y="27"/>
                  </a:lnTo>
                  <a:lnTo>
                    <a:pt x="1173" y="45"/>
                  </a:lnTo>
                  <a:lnTo>
                    <a:pt x="1261" y="80"/>
                  </a:lnTo>
                  <a:lnTo>
                    <a:pt x="1341" y="124"/>
                  </a:lnTo>
                  <a:lnTo>
                    <a:pt x="1411" y="177"/>
                  </a:lnTo>
                  <a:lnTo>
                    <a:pt x="1473" y="239"/>
                  </a:lnTo>
                  <a:lnTo>
                    <a:pt x="1535" y="309"/>
                  </a:lnTo>
                  <a:lnTo>
                    <a:pt x="1579" y="389"/>
                  </a:lnTo>
                  <a:lnTo>
                    <a:pt x="1623" y="477"/>
                  </a:lnTo>
                  <a:lnTo>
                    <a:pt x="1623" y="477"/>
                  </a:lnTo>
                  <a:lnTo>
                    <a:pt x="1650" y="548"/>
                  </a:lnTo>
                  <a:lnTo>
                    <a:pt x="1667" y="627"/>
                  </a:lnTo>
                  <a:lnTo>
                    <a:pt x="1685" y="706"/>
                  </a:lnTo>
                  <a:lnTo>
                    <a:pt x="1694" y="786"/>
                  </a:lnTo>
                  <a:lnTo>
                    <a:pt x="1694" y="945"/>
                  </a:lnTo>
                  <a:lnTo>
                    <a:pt x="1685" y="1112"/>
                  </a:lnTo>
                  <a:close/>
                  <a:moveTo>
                    <a:pt x="1200" y="768"/>
                  </a:moveTo>
                  <a:lnTo>
                    <a:pt x="1200" y="768"/>
                  </a:lnTo>
                  <a:lnTo>
                    <a:pt x="1200" y="698"/>
                  </a:lnTo>
                  <a:lnTo>
                    <a:pt x="1173" y="627"/>
                  </a:lnTo>
                  <a:lnTo>
                    <a:pt x="1147" y="565"/>
                  </a:lnTo>
                  <a:lnTo>
                    <a:pt x="1111" y="512"/>
                  </a:lnTo>
                  <a:lnTo>
                    <a:pt x="1067" y="477"/>
                  </a:lnTo>
                  <a:lnTo>
                    <a:pt x="1014" y="442"/>
                  </a:lnTo>
                  <a:lnTo>
                    <a:pt x="961" y="424"/>
                  </a:lnTo>
                  <a:lnTo>
                    <a:pt x="891" y="415"/>
                  </a:lnTo>
                  <a:lnTo>
                    <a:pt x="891" y="415"/>
                  </a:lnTo>
                  <a:lnTo>
                    <a:pt x="820" y="415"/>
                  </a:lnTo>
                  <a:lnTo>
                    <a:pt x="750" y="433"/>
                  </a:lnTo>
                  <a:lnTo>
                    <a:pt x="688" y="459"/>
                  </a:lnTo>
                  <a:lnTo>
                    <a:pt x="635" y="495"/>
                  </a:lnTo>
                  <a:lnTo>
                    <a:pt x="591" y="548"/>
                  </a:lnTo>
                  <a:lnTo>
                    <a:pt x="564" y="609"/>
                  </a:lnTo>
                  <a:lnTo>
                    <a:pt x="538" y="689"/>
                  </a:lnTo>
                  <a:lnTo>
                    <a:pt x="520" y="768"/>
                  </a:lnTo>
                  <a:lnTo>
                    <a:pt x="520" y="768"/>
                  </a:lnTo>
                  <a:lnTo>
                    <a:pt x="1200" y="76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7" name="Freeform 7">
              <a:extLst>
                <a:ext uri="{FF2B5EF4-FFF2-40B4-BE49-F238E27FC236}">
                  <a16:creationId xmlns:a16="http://schemas.microsoft.com/office/drawing/2014/main" id="{782E5A63-BE72-467D-A24F-904942E5CB09}"/>
                </a:ext>
              </a:extLst>
            </p:cNvPr>
            <p:cNvSpPr>
              <a:spLocks noChangeArrowheads="1"/>
            </p:cNvSpPr>
            <p:nvPr/>
          </p:nvSpPr>
          <p:spPr bwMode="auto">
            <a:xfrm>
              <a:off x="2538413" y="5556250"/>
              <a:ext cx="550862" cy="661988"/>
            </a:xfrm>
            <a:custGeom>
              <a:avLst/>
              <a:gdLst>
                <a:gd name="T0" fmla="*/ 1024 w 1528"/>
                <a:gd name="T1" fmla="*/ 1377 h 1837"/>
                <a:gd name="T2" fmla="*/ 1024 w 1528"/>
                <a:gd name="T3" fmla="*/ 1377 h 1837"/>
                <a:gd name="T4" fmla="*/ 1024 w 1528"/>
                <a:gd name="T5" fmla="*/ 0 h 1837"/>
                <a:gd name="T6" fmla="*/ 1024 w 1528"/>
                <a:gd name="T7" fmla="*/ 0 h 1837"/>
                <a:gd name="T8" fmla="*/ 1527 w 1528"/>
                <a:gd name="T9" fmla="*/ 0 h 1837"/>
                <a:gd name="T10" fmla="*/ 1527 w 1528"/>
                <a:gd name="T11" fmla="*/ 0 h 1837"/>
                <a:gd name="T12" fmla="*/ 1527 w 1528"/>
                <a:gd name="T13" fmla="*/ 1739 h 1837"/>
                <a:gd name="T14" fmla="*/ 1527 w 1528"/>
                <a:gd name="T15" fmla="*/ 1739 h 1837"/>
                <a:gd name="T16" fmla="*/ 1262 w 1528"/>
                <a:gd name="T17" fmla="*/ 1792 h 1837"/>
                <a:gd name="T18" fmla="*/ 1130 w 1528"/>
                <a:gd name="T19" fmla="*/ 1818 h 1837"/>
                <a:gd name="T20" fmla="*/ 988 w 1528"/>
                <a:gd name="T21" fmla="*/ 1827 h 1837"/>
                <a:gd name="T22" fmla="*/ 856 w 1528"/>
                <a:gd name="T23" fmla="*/ 1836 h 1837"/>
                <a:gd name="T24" fmla="*/ 724 w 1528"/>
                <a:gd name="T25" fmla="*/ 1836 h 1837"/>
                <a:gd name="T26" fmla="*/ 591 w 1528"/>
                <a:gd name="T27" fmla="*/ 1818 h 1837"/>
                <a:gd name="T28" fmla="*/ 450 w 1528"/>
                <a:gd name="T29" fmla="*/ 1783 h 1837"/>
                <a:gd name="T30" fmla="*/ 450 w 1528"/>
                <a:gd name="T31" fmla="*/ 1783 h 1837"/>
                <a:gd name="T32" fmla="*/ 362 w 1528"/>
                <a:gd name="T33" fmla="*/ 1757 h 1837"/>
                <a:gd name="T34" fmla="*/ 282 w 1528"/>
                <a:gd name="T35" fmla="*/ 1712 h 1837"/>
                <a:gd name="T36" fmla="*/ 221 w 1528"/>
                <a:gd name="T37" fmla="*/ 1659 h 1837"/>
                <a:gd name="T38" fmla="*/ 159 w 1528"/>
                <a:gd name="T39" fmla="*/ 1598 h 1837"/>
                <a:gd name="T40" fmla="*/ 115 w 1528"/>
                <a:gd name="T41" fmla="*/ 1536 h 1837"/>
                <a:gd name="T42" fmla="*/ 79 w 1528"/>
                <a:gd name="T43" fmla="*/ 1457 h 1837"/>
                <a:gd name="T44" fmla="*/ 53 w 1528"/>
                <a:gd name="T45" fmla="*/ 1377 h 1837"/>
                <a:gd name="T46" fmla="*/ 44 w 1528"/>
                <a:gd name="T47" fmla="*/ 1289 h 1837"/>
                <a:gd name="T48" fmla="*/ 44 w 1528"/>
                <a:gd name="T49" fmla="*/ 1289 h 1837"/>
                <a:gd name="T50" fmla="*/ 18 w 1528"/>
                <a:gd name="T51" fmla="*/ 962 h 1837"/>
                <a:gd name="T52" fmla="*/ 9 w 1528"/>
                <a:gd name="T53" fmla="*/ 645 h 1837"/>
                <a:gd name="T54" fmla="*/ 0 w 1528"/>
                <a:gd name="T55" fmla="*/ 0 h 1837"/>
                <a:gd name="T56" fmla="*/ 0 w 1528"/>
                <a:gd name="T57" fmla="*/ 0 h 1837"/>
                <a:gd name="T58" fmla="*/ 521 w 1528"/>
                <a:gd name="T59" fmla="*/ 0 h 1837"/>
                <a:gd name="T60" fmla="*/ 521 w 1528"/>
                <a:gd name="T61" fmla="*/ 0 h 1837"/>
                <a:gd name="T62" fmla="*/ 521 w 1528"/>
                <a:gd name="T63" fmla="*/ 177 h 1837"/>
                <a:gd name="T64" fmla="*/ 521 w 1528"/>
                <a:gd name="T65" fmla="*/ 177 h 1837"/>
                <a:gd name="T66" fmla="*/ 521 w 1528"/>
                <a:gd name="T67" fmla="*/ 936 h 1837"/>
                <a:gd name="T68" fmla="*/ 521 w 1528"/>
                <a:gd name="T69" fmla="*/ 936 h 1837"/>
                <a:gd name="T70" fmla="*/ 521 w 1528"/>
                <a:gd name="T71" fmla="*/ 1033 h 1837"/>
                <a:gd name="T72" fmla="*/ 529 w 1528"/>
                <a:gd name="T73" fmla="*/ 1121 h 1837"/>
                <a:gd name="T74" fmla="*/ 529 w 1528"/>
                <a:gd name="T75" fmla="*/ 1121 h 1837"/>
                <a:gd name="T76" fmla="*/ 547 w 1528"/>
                <a:gd name="T77" fmla="*/ 1201 h 1837"/>
                <a:gd name="T78" fmla="*/ 565 w 1528"/>
                <a:gd name="T79" fmla="*/ 1262 h 1837"/>
                <a:gd name="T80" fmla="*/ 591 w 1528"/>
                <a:gd name="T81" fmla="*/ 1306 h 1837"/>
                <a:gd name="T82" fmla="*/ 627 w 1528"/>
                <a:gd name="T83" fmla="*/ 1351 h 1837"/>
                <a:gd name="T84" fmla="*/ 671 w 1528"/>
                <a:gd name="T85" fmla="*/ 1377 h 1837"/>
                <a:gd name="T86" fmla="*/ 724 w 1528"/>
                <a:gd name="T87" fmla="*/ 1386 h 1837"/>
                <a:gd name="T88" fmla="*/ 794 w 1528"/>
                <a:gd name="T89" fmla="*/ 1395 h 1837"/>
                <a:gd name="T90" fmla="*/ 874 w 1528"/>
                <a:gd name="T91" fmla="*/ 1395 h 1837"/>
                <a:gd name="T92" fmla="*/ 874 w 1528"/>
                <a:gd name="T93" fmla="*/ 1395 h 1837"/>
                <a:gd name="T94" fmla="*/ 1024 w 1528"/>
                <a:gd name="T95" fmla="*/ 137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8" h="1837">
                  <a:moveTo>
                    <a:pt x="1024" y="1377"/>
                  </a:moveTo>
                  <a:lnTo>
                    <a:pt x="1024" y="1377"/>
                  </a:lnTo>
                  <a:lnTo>
                    <a:pt x="1024" y="0"/>
                  </a:lnTo>
                  <a:lnTo>
                    <a:pt x="1024" y="0"/>
                  </a:lnTo>
                  <a:lnTo>
                    <a:pt x="1527" y="0"/>
                  </a:lnTo>
                  <a:lnTo>
                    <a:pt x="1527" y="0"/>
                  </a:lnTo>
                  <a:lnTo>
                    <a:pt x="1527" y="1739"/>
                  </a:lnTo>
                  <a:lnTo>
                    <a:pt x="1527" y="1739"/>
                  </a:lnTo>
                  <a:lnTo>
                    <a:pt x="1262" y="1792"/>
                  </a:lnTo>
                  <a:lnTo>
                    <a:pt x="1130" y="1818"/>
                  </a:lnTo>
                  <a:lnTo>
                    <a:pt x="988" y="1827"/>
                  </a:lnTo>
                  <a:lnTo>
                    <a:pt x="856" y="1836"/>
                  </a:lnTo>
                  <a:lnTo>
                    <a:pt x="724" y="1836"/>
                  </a:lnTo>
                  <a:lnTo>
                    <a:pt x="591" y="1818"/>
                  </a:lnTo>
                  <a:lnTo>
                    <a:pt x="450" y="1783"/>
                  </a:lnTo>
                  <a:lnTo>
                    <a:pt x="450" y="1783"/>
                  </a:lnTo>
                  <a:lnTo>
                    <a:pt x="362" y="1757"/>
                  </a:lnTo>
                  <a:lnTo>
                    <a:pt x="282" y="1712"/>
                  </a:lnTo>
                  <a:lnTo>
                    <a:pt x="221" y="1659"/>
                  </a:lnTo>
                  <a:lnTo>
                    <a:pt x="159" y="1598"/>
                  </a:lnTo>
                  <a:lnTo>
                    <a:pt x="115" y="1536"/>
                  </a:lnTo>
                  <a:lnTo>
                    <a:pt x="79" y="1457"/>
                  </a:lnTo>
                  <a:lnTo>
                    <a:pt x="53" y="1377"/>
                  </a:lnTo>
                  <a:lnTo>
                    <a:pt x="44" y="1289"/>
                  </a:lnTo>
                  <a:lnTo>
                    <a:pt x="44" y="1289"/>
                  </a:lnTo>
                  <a:lnTo>
                    <a:pt x="18" y="962"/>
                  </a:lnTo>
                  <a:lnTo>
                    <a:pt x="9" y="645"/>
                  </a:lnTo>
                  <a:lnTo>
                    <a:pt x="0" y="0"/>
                  </a:lnTo>
                  <a:lnTo>
                    <a:pt x="0" y="0"/>
                  </a:lnTo>
                  <a:lnTo>
                    <a:pt x="521" y="0"/>
                  </a:lnTo>
                  <a:lnTo>
                    <a:pt x="521" y="0"/>
                  </a:lnTo>
                  <a:lnTo>
                    <a:pt x="521" y="177"/>
                  </a:lnTo>
                  <a:lnTo>
                    <a:pt x="521" y="177"/>
                  </a:lnTo>
                  <a:lnTo>
                    <a:pt x="521" y="936"/>
                  </a:lnTo>
                  <a:lnTo>
                    <a:pt x="521" y="936"/>
                  </a:lnTo>
                  <a:lnTo>
                    <a:pt x="521" y="1033"/>
                  </a:lnTo>
                  <a:lnTo>
                    <a:pt x="529" y="1121"/>
                  </a:lnTo>
                  <a:lnTo>
                    <a:pt x="529" y="1121"/>
                  </a:lnTo>
                  <a:lnTo>
                    <a:pt x="547" y="1201"/>
                  </a:lnTo>
                  <a:lnTo>
                    <a:pt x="565" y="1262"/>
                  </a:lnTo>
                  <a:lnTo>
                    <a:pt x="591" y="1306"/>
                  </a:lnTo>
                  <a:lnTo>
                    <a:pt x="627" y="1351"/>
                  </a:lnTo>
                  <a:lnTo>
                    <a:pt x="671" y="1377"/>
                  </a:lnTo>
                  <a:lnTo>
                    <a:pt x="724" y="1386"/>
                  </a:lnTo>
                  <a:lnTo>
                    <a:pt x="794" y="1395"/>
                  </a:lnTo>
                  <a:lnTo>
                    <a:pt x="874" y="1395"/>
                  </a:lnTo>
                  <a:lnTo>
                    <a:pt x="874" y="1395"/>
                  </a:lnTo>
                  <a:lnTo>
                    <a:pt x="1024" y="13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8" name="Freeform 8">
              <a:extLst>
                <a:ext uri="{FF2B5EF4-FFF2-40B4-BE49-F238E27FC236}">
                  <a16:creationId xmlns:a16="http://schemas.microsoft.com/office/drawing/2014/main" id="{6B41F513-43EE-446B-A3B6-E6C031EDEFC6}"/>
                </a:ext>
              </a:extLst>
            </p:cNvPr>
            <p:cNvSpPr>
              <a:spLocks noChangeArrowheads="1"/>
            </p:cNvSpPr>
            <p:nvPr/>
          </p:nvSpPr>
          <p:spPr bwMode="auto">
            <a:xfrm>
              <a:off x="5232400" y="5548313"/>
              <a:ext cx="549275" cy="650875"/>
            </a:xfrm>
            <a:custGeom>
              <a:avLst/>
              <a:gdLst>
                <a:gd name="T0" fmla="*/ 0 w 1527"/>
                <a:gd name="T1" fmla="*/ 97 h 1810"/>
                <a:gd name="T2" fmla="*/ 0 w 1527"/>
                <a:gd name="T3" fmla="*/ 97 h 1810"/>
                <a:gd name="T4" fmla="*/ 220 w 1527"/>
                <a:gd name="T5" fmla="*/ 53 h 1810"/>
                <a:gd name="T6" fmla="*/ 441 w 1527"/>
                <a:gd name="T7" fmla="*/ 18 h 1810"/>
                <a:gd name="T8" fmla="*/ 547 w 1527"/>
                <a:gd name="T9" fmla="*/ 0 h 1810"/>
                <a:gd name="T10" fmla="*/ 661 w 1527"/>
                <a:gd name="T11" fmla="*/ 0 h 1810"/>
                <a:gd name="T12" fmla="*/ 767 w 1527"/>
                <a:gd name="T13" fmla="*/ 0 h 1810"/>
                <a:gd name="T14" fmla="*/ 882 w 1527"/>
                <a:gd name="T15" fmla="*/ 9 h 1810"/>
                <a:gd name="T16" fmla="*/ 882 w 1527"/>
                <a:gd name="T17" fmla="*/ 9 h 1810"/>
                <a:gd name="T18" fmla="*/ 1023 w 1527"/>
                <a:gd name="T19" fmla="*/ 26 h 1810"/>
                <a:gd name="T20" fmla="*/ 1085 w 1527"/>
                <a:gd name="T21" fmla="*/ 44 h 1810"/>
                <a:gd name="T22" fmla="*/ 1147 w 1527"/>
                <a:gd name="T23" fmla="*/ 62 h 1810"/>
                <a:gd name="T24" fmla="*/ 1200 w 1527"/>
                <a:gd name="T25" fmla="*/ 88 h 1810"/>
                <a:gd name="T26" fmla="*/ 1252 w 1527"/>
                <a:gd name="T27" fmla="*/ 123 h 1810"/>
                <a:gd name="T28" fmla="*/ 1297 w 1527"/>
                <a:gd name="T29" fmla="*/ 159 h 1810"/>
                <a:gd name="T30" fmla="*/ 1332 w 1527"/>
                <a:gd name="T31" fmla="*/ 194 h 1810"/>
                <a:gd name="T32" fmla="*/ 1376 w 1527"/>
                <a:gd name="T33" fmla="*/ 238 h 1810"/>
                <a:gd name="T34" fmla="*/ 1402 w 1527"/>
                <a:gd name="T35" fmla="*/ 282 h 1810"/>
                <a:gd name="T36" fmla="*/ 1438 w 1527"/>
                <a:gd name="T37" fmla="*/ 335 h 1810"/>
                <a:gd name="T38" fmla="*/ 1455 w 1527"/>
                <a:gd name="T39" fmla="*/ 397 h 1810"/>
                <a:gd name="T40" fmla="*/ 1482 w 1527"/>
                <a:gd name="T41" fmla="*/ 459 h 1810"/>
                <a:gd name="T42" fmla="*/ 1491 w 1527"/>
                <a:gd name="T43" fmla="*/ 529 h 1810"/>
                <a:gd name="T44" fmla="*/ 1508 w 1527"/>
                <a:gd name="T45" fmla="*/ 671 h 1810"/>
                <a:gd name="T46" fmla="*/ 1508 w 1527"/>
                <a:gd name="T47" fmla="*/ 671 h 1810"/>
                <a:gd name="T48" fmla="*/ 1526 w 1527"/>
                <a:gd name="T49" fmla="*/ 918 h 1810"/>
                <a:gd name="T50" fmla="*/ 1526 w 1527"/>
                <a:gd name="T51" fmla="*/ 1165 h 1810"/>
                <a:gd name="T52" fmla="*/ 1517 w 1527"/>
                <a:gd name="T53" fmla="*/ 1650 h 1810"/>
                <a:gd name="T54" fmla="*/ 1517 w 1527"/>
                <a:gd name="T55" fmla="*/ 1650 h 1810"/>
                <a:gd name="T56" fmla="*/ 1517 w 1527"/>
                <a:gd name="T57" fmla="*/ 1800 h 1810"/>
                <a:gd name="T58" fmla="*/ 1517 w 1527"/>
                <a:gd name="T59" fmla="*/ 1800 h 1810"/>
                <a:gd name="T60" fmla="*/ 1014 w 1527"/>
                <a:gd name="T61" fmla="*/ 1800 h 1810"/>
                <a:gd name="T62" fmla="*/ 1014 w 1527"/>
                <a:gd name="T63" fmla="*/ 1800 h 1810"/>
                <a:gd name="T64" fmla="*/ 1014 w 1527"/>
                <a:gd name="T65" fmla="*/ 935 h 1810"/>
                <a:gd name="T66" fmla="*/ 1014 w 1527"/>
                <a:gd name="T67" fmla="*/ 935 h 1810"/>
                <a:gd name="T68" fmla="*/ 1005 w 1527"/>
                <a:gd name="T69" fmla="*/ 812 h 1810"/>
                <a:gd name="T70" fmla="*/ 997 w 1527"/>
                <a:gd name="T71" fmla="*/ 679 h 1810"/>
                <a:gd name="T72" fmla="*/ 997 w 1527"/>
                <a:gd name="T73" fmla="*/ 679 h 1810"/>
                <a:gd name="T74" fmla="*/ 979 w 1527"/>
                <a:gd name="T75" fmla="*/ 618 h 1810"/>
                <a:gd name="T76" fmla="*/ 961 w 1527"/>
                <a:gd name="T77" fmla="*/ 565 h 1810"/>
                <a:gd name="T78" fmla="*/ 935 w 1527"/>
                <a:gd name="T79" fmla="*/ 521 h 1810"/>
                <a:gd name="T80" fmla="*/ 908 w 1527"/>
                <a:gd name="T81" fmla="*/ 485 h 1810"/>
                <a:gd name="T82" fmla="*/ 864 w 1527"/>
                <a:gd name="T83" fmla="*/ 459 h 1810"/>
                <a:gd name="T84" fmla="*/ 820 w 1527"/>
                <a:gd name="T85" fmla="*/ 441 h 1810"/>
                <a:gd name="T86" fmla="*/ 758 w 1527"/>
                <a:gd name="T87" fmla="*/ 432 h 1810"/>
                <a:gd name="T88" fmla="*/ 697 w 1527"/>
                <a:gd name="T89" fmla="*/ 432 h 1810"/>
                <a:gd name="T90" fmla="*/ 697 w 1527"/>
                <a:gd name="T91" fmla="*/ 432 h 1810"/>
                <a:gd name="T92" fmla="*/ 600 w 1527"/>
                <a:gd name="T93" fmla="*/ 441 h 1810"/>
                <a:gd name="T94" fmla="*/ 502 w 1527"/>
                <a:gd name="T95" fmla="*/ 450 h 1810"/>
                <a:gd name="T96" fmla="*/ 502 w 1527"/>
                <a:gd name="T97" fmla="*/ 450 h 1810"/>
                <a:gd name="T98" fmla="*/ 502 w 1527"/>
                <a:gd name="T99" fmla="*/ 1809 h 1810"/>
                <a:gd name="T100" fmla="*/ 502 w 1527"/>
                <a:gd name="T101" fmla="*/ 1809 h 1810"/>
                <a:gd name="T102" fmla="*/ 0 w 1527"/>
                <a:gd name="T103" fmla="*/ 1809 h 1810"/>
                <a:gd name="T104" fmla="*/ 0 w 1527"/>
                <a:gd name="T105" fmla="*/ 1809 h 1810"/>
                <a:gd name="T106" fmla="*/ 0 w 1527"/>
                <a:gd name="T107" fmla="*/ 1756 h 1810"/>
                <a:gd name="T108" fmla="*/ 0 w 1527"/>
                <a:gd name="T109" fmla="*/ 1756 h 1810"/>
                <a:gd name="T110" fmla="*/ 0 w 1527"/>
                <a:gd name="T111" fmla="*/ 97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27" h="1810">
                  <a:moveTo>
                    <a:pt x="0" y="97"/>
                  </a:moveTo>
                  <a:lnTo>
                    <a:pt x="0" y="97"/>
                  </a:lnTo>
                  <a:lnTo>
                    <a:pt x="220" y="53"/>
                  </a:lnTo>
                  <a:lnTo>
                    <a:pt x="441" y="18"/>
                  </a:lnTo>
                  <a:lnTo>
                    <a:pt x="547" y="0"/>
                  </a:lnTo>
                  <a:lnTo>
                    <a:pt x="661" y="0"/>
                  </a:lnTo>
                  <a:lnTo>
                    <a:pt x="767" y="0"/>
                  </a:lnTo>
                  <a:lnTo>
                    <a:pt x="882" y="9"/>
                  </a:lnTo>
                  <a:lnTo>
                    <a:pt x="882" y="9"/>
                  </a:lnTo>
                  <a:lnTo>
                    <a:pt x="1023" y="26"/>
                  </a:lnTo>
                  <a:lnTo>
                    <a:pt x="1085" y="44"/>
                  </a:lnTo>
                  <a:lnTo>
                    <a:pt x="1147" y="62"/>
                  </a:lnTo>
                  <a:lnTo>
                    <a:pt x="1200" y="88"/>
                  </a:lnTo>
                  <a:lnTo>
                    <a:pt x="1252" y="123"/>
                  </a:lnTo>
                  <a:lnTo>
                    <a:pt x="1297" y="159"/>
                  </a:lnTo>
                  <a:lnTo>
                    <a:pt x="1332" y="194"/>
                  </a:lnTo>
                  <a:lnTo>
                    <a:pt x="1376" y="238"/>
                  </a:lnTo>
                  <a:lnTo>
                    <a:pt x="1402" y="282"/>
                  </a:lnTo>
                  <a:lnTo>
                    <a:pt x="1438" y="335"/>
                  </a:lnTo>
                  <a:lnTo>
                    <a:pt x="1455" y="397"/>
                  </a:lnTo>
                  <a:lnTo>
                    <a:pt x="1482" y="459"/>
                  </a:lnTo>
                  <a:lnTo>
                    <a:pt x="1491" y="529"/>
                  </a:lnTo>
                  <a:lnTo>
                    <a:pt x="1508" y="671"/>
                  </a:lnTo>
                  <a:lnTo>
                    <a:pt x="1508" y="671"/>
                  </a:lnTo>
                  <a:lnTo>
                    <a:pt x="1526" y="918"/>
                  </a:lnTo>
                  <a:lnTo>
                    <a:pt x="1526" y="1165"/>
                  </a:lnTo>
                  <a:lnTo>
                    <a:pt x="1517" y="1650"/>
                  </a:lnTo>
                  <a:lnTo>
                    <a:pt x="1517" y="1650"/>
                  </a:lnTo>
                  <a:lnTo>
                    <a:pt x="1517" y="1800"/>
                  </a:lnTo>
                  <a:lnTo>
                    <a:pt x="1517" y="1800"/>
                  </a:lnTo>
                  <a:lnTo>
                    <a:pt x="1014" y="1800"/>
                  </a:lnTo>
                  <a:lnTo>
                    <a:pt x="1014" y="1800"/>
                  </a:lnTo>
                  <a:lnTo>
                    <a:pt x="1014" y="935"/>
                  </a:lnTo>
                  <a:lnTo>
                    <a:pt x="1014" y="935"/>
                  </a:lnTo>
                  <a:lnTo>
                    <a:pt x="1005" y="812"/>
                  </a:lnTo>
                  <a:lnTo>
                    <a:pt x="997" y="679"/>
                  </a:lnTo>
                  <a:lnTo>
                    <a:pt x="997" y="679"/>
                  </a:lnTo>
                  <a:lnTo>
                    <a:pt x="979" y="618"/>
                  </a:lnTo>
                  <a:lnTo>
                    <a:pt x="961" y="565"/>
                  </a:lnTo>
                  <a:lnTo>
                    <a:pt x="935" y="521"/>
                  </a:lnTo>
                  <a:lnTo>
                    <a:pt x="908" y="485"/>
                  </a:lnTo>
                  <a:lnTo>
                    <a:pt x="864" y="459"/>
                  </a:lnTo>
                  <a:lnTo>
                    <a:pt x="820" y="441"/>
                  </a:lnTo>
                  <a:lnTo>
                    <a:pt x="758" y="432"/>
                  </a:lnTo>
                  <a:lnTo>
                    <a:pt x="697" y="432"/>
                  </a:lnTo>
                  <a:lnTo>
                    <a:pt x="697" y="432"/>
                  </a:lnTo>
                  <a:lnTo>
                    <a:pt x="600" y="441"/>
                  </a:lnTo>
                  <a:lnTo>
                    <a:pt x="502" y="450"/>
                  </a:lnTo>
                  <a:lnTo>
                    <a:pt x="502" y="450"/>
                  </a:lnTo>
                  <a:lnTo>
                    <a:pt x="502" y="1809"/>
                  </a:lnTo>
                  <a:lnTo>
                    <a:pt x="502" y="1809"/>
                  </a:lnTo>
                  <a:lnTo>
                    <a:pt x="0" y="1809"/>
                  </a:lnTo>
                  <a:lnTo>
                    <a:pt x="0" y="1809"/>
                  </a:lnTo>
                  <a:lnTo>
                    <a:pt x="0" y="1756"/>
                  </a:lnTo>
                  <a:lnTo>
                    <a:pt x="0" y="1756"/>
                  </a:lnTo>
                  <a:lnTo>
                    <a:pt x="0"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49" name="Freeform 9">
              <a:extLst>
                <a:ext uri="{FF2B5EF4-FFF2-40B4-BE49-F238E27FC236}">
                  <a16:creationId xmlns:a16="http://schemas.microsoft.com/office/drawing/2014/main" id="{A11F1B7B-40C3-4721-8BE7-279E73507966}"/>
                </a:ext>
              </a:extLst>
            </p:cNvPr>
            <p:cNvSpPr>
              <a:spLocks noChangeArrowheads="1"/>
            </p:cNvSpPr>
            <p:nvPr/>
          </p:nvSpPr>
          <p:spPr bwMode="auto">
            <a:xfrm>
              <a:off x="7843838" y="5537200"/>
              <a:ext cx="495300" cy="681038"/>
            </a:xfrm>
            <a:custGeom>
              <a:avLst/>
              <a:gdLst>
                <a:gd name="T0" fmla="*/ 0 w 1377"/>
                <a:gd name="T1" fmla="*/ 1774 h 1890"/>
                <a:gd name="T2" fmla="*/ 79 w 1377"/>
                <a:gd name="T3" fmla="*/ 1395 h 1890"/>
                <a:gd name="T4" fmla="*/ 626 w 1377"/>
                <a:gd name="T5" fmla="*/ 1474 h 1890"/>
                <a:gd name="T6" fmla="*/ 723 w 1377"/>
                <a:gd name="T7" fmla="*/ 1474 h 1890"/>
                <a:gd name="T8" fmla="*/ 758 w 1377"/>
                <a:gd name="T9" fmla="*/ 1465 h 1890"/>
                <a:gd name="T10" fmla="*/ 847 w 1377"/>
                <a:gd name="T11" fmla="*/ 1395 h 1890"/>
                <a:gd name="T12" fmla="*/ 855 w 1377"/>
                <a:gd name="T13" fmla="*/ 1368 h 1890"/>
                <a:gd name="T14" fmla="*/ 838 w 1377"/>
                <a:gd name="T15" fmla="*/ 1298 h 1890"/>
                <a:gd name="T16" fmla="*/ 794 w 1377"/>
                <a:gd name="T17" fmla="*/ 1245 h 1890"/>
                <a:gd name="T18" fmla="*/ 750 w 1377"/>
                <a:gd name="T19" fmla="*/ 1209 h 1890"/>
                <a:gd name="T20" fmla="*/ 608 w 1377"/>
                <a:gd name="T21" fmla="*/ 1148 h 1890"/>
                <a:gd name="T22" fmla="*/ 476 w 1377"/>
                <a:gd name="T23" fmla="*/ 1095 h 1890"/>
                <a:gd name="T24" fmla="*/ 344 w 1377"/>
                <a:gd name="T25" fmla="*/ 1033 h 1890"/>
                <a:gd name="T26" fmla="*/ 202 w 1377"/>
                <a:gd name="T27" fmla="*/ 936 h 1890"/>
                <a:gd name="T28" fmla="*/ 105 w 1377"/>
                <a:gd name="T29" fmla="*/ 812 h 1890"/>
                <a:gd name="T30" fmla="*/ 52 w 1377"/>
                <a:gd name="T31" fmla="*/ 662 h 1890"/>
                <a:gd name="T32" fmla="*/ 52 w 1377"/>
                <a:gd name="T33" fmla="*/ 486 h 1890"/>
                <a:gd name="T34" fmla="*/ 61 w 1377"/>
                <a:gd name="T35" fmla="*/ 406 h 1890"/>
                <a:gd name="T36" fmla="*/ 123 w 1377"/>
                <a:gd name="T37" fmla="*/ 265 h 1890"/>
                <a:gd name="T38" fmla="*/ 229 w 1377"/>
                <a:gd name="T39" fmla="*/ 150 h 1890"/>
                <a:gd name="T40" fmla="*/ 361 w 1377"/>
                <a:gd name="T41" fmla="*/ 71 h 1890"/>
                <a:gd name="T42" fmla="*/ 441 w 1377"/>
                <a:gd name="T43" fmla="*/ 45 h 1890"/>
                <a:gd name="T44" fmla="*/ 626 w 1377"/>
                <a:gd name="T45" fmla="*/ 9 h 1890"/>
                <a:gd name="T46" fmla="*/ 847 w 1377"/>
                <a:gd name="T47" fmla="*/ 0 h 1890"/>
                <a:gd name="T48" fmla="*/ 1076 w 1377"/>
                <a:gd name="T49" fmla="*/ 36 h 1890"/>
                <a:gd name="T50" fmla="*/ 1297 w 1377"/>
                <a:gd name="T51" fmla="*/ 97 h 1890"/>
                <a:gd name="T52" fmla="*/ 1217 w 1377"/>
                <a:gd name="T53" fmla="*/ 468 h 1890"/>
                <a:gd name="T54" fmla="*/ 997 w 1377"/>
                <a:gd name="T55" fmla="*/ 442 h 1890"/>
                <a:gd name="T56" fmla="*/ 794 w 1377"/>
                <a:gd name="T57" fmla="*/ 415 h 1890"/>
                <a:gd name="T58" fmla="*/ 635 w 1377"/>
                <a:gd name="T59" fmla="*/ 442 h 1890"/>
                <a:gd name="T60" fmla="*/ 600 w 1377"/>
                <a:gd name="T61" fmla="*/ 459 h 1890"/>
                <a:gd name="T62" fmla="*/ 564 w 1377"/>
                <a:gd name="T63" fmla="*/ 503 h 1890"/>
                <a:gd name="T64" fmla="*/ 555 w 1377"/>
                <a:gd name="T65" fmla="*/ 565 h 1890"/>
                <a:gd name="T66" fmla="*/ 582 w 1377"/>
                <a:gd name="T67" fmla="*/ 618 h 1890"/>
                <a:gd name="T68" fmla="*/ 608 w 1377"/>
                <a:gd name="T69" fmla="*/ 645 h 1890"/>
                <a:gd name="T70" fmla="*/ 776 w 1377"/>
                <a:gd name="T71" fmla="*/ 724 h 1890"/>
                <a:gd name="T72" fmla="*/ 917 w 1377"/>
                <a:gd name="T73" fmla="*/ 786 h 1890"/>
                <a:gd name="T74" fmla="*/ 1058 w 1377"/>
                <a:gd name="T75" fmla="*/ 848 h 1890"/>
                <a:gd name="T76" fmla="*/ 1217 w 1377"/>
                <a:gd name="T77" fmla="*/ 945 h 1890"/>
                <a:gd name="T78" fmla="*/ 1323 w 1377"/>
                <a:gd name="T79" fmla="*/ 1068 h 1890"/>
                <a:gd name="T80" fmla="*/ 1367 w 1377"/>
                <a:gd name="T81" fmla="*/ 1218 h 1890"/>
                <a:gd name="T82" fmla="*/ 1376 w 1377"/>
                <a:gd name="T83" fmla="*/ 1404 h 1890"/>
                <a:gd name="T84" fmla="*/ 1358 w 1377"/>
                <a:gd name="T85" fmla="*/ 1483 h 1890"/>
                <a:gd name="T86" fmla="*/ 1305 w 1377"/>
                <a:gd name="T87" fmla="*/ 1615 h 1890"/>
                <a:gd name="T88" fmla="*/ 1208 w 1377"/>
                <a:gd name="T89" fmla="*/ 1730 h 1890"/>
                <a:gd name="T90" fmla="*/ 1067 w 1377"/>
                <a:gd name="T91" fmla="*/ 1810 h 1890"/>
                <a:gd name="T92" fmla="*/ 979 w 1377"/>
                <a:gd name="T93" fmla="*/ 1836 h 1890"/>
                <a:gd name="T94" fmla="*/ 750 w 1377"/>
                <a:gd name="T95" fmla="*/ 1880 h 1890"/>
                <a:gd name="T96" fmla="*/ 494 w 1377"/>
                <a:gd name="T97" fmla="*/ 1889 h 1890"/>
                <a:gd name="T98" fmla="*/ 238 w 1377"/>
                <a:gd name="T99" fmla="*/ 1845 h 1890"/>
                <a:gd name="T100" fmla="*/ 0 w 1377"/>
                <a:gd name="T101" fmla="*/ 1774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7" h="1890">
                  <a:moveTo>
                    <a:pt x="0" y="1774"/>
                  </a:moveTo>
                  <a:lnTo>
                    <a:pt x="0" y="1774"/>
                  </a:lnTo>
                  <a:lnTo>
                    <a:pt x="79" y="1395"/>
                  </a:lnTo>
                  <a:lnTo>
                    <a:pt x="79" y="1395"/>
                  </a:lnTo>
                  <a:lnTo>
                    <a:pt x="626" y="1474"/>
                  </a:lnTo>
                  <a:lnTo>
                    <a:pt x="626" y="1474"/>
                  </a:lnTo>
                  <a:lnTo>
                    <a:pt x="688" y="1474"/>
                  </a:lnTo>
                  <a:lnTo>
                    <a:pt x="723" y="1474"/>
                  </a:lnTo>
                  <a:lnTo>
                    <a:pt x="758" y="1465"/>
                  </a:lnTo>
                  <a:lnTo>
                    <a:pt x="758" y="1465"/>
                  </a:lnTo>
                  <a:lnTo>
                    <a:pt x="820" y="1421"/>
                  </a:lnTo>
                  <a:lnTo>
                    <a:pt x="847" y="1395"/>
                  </a:lnTo>
                  <a:lnTo>
                    <a:pt x="855" y="1368"/>
                  </a:lnTo>
                  <a:lnTo>
                    <a:pt x="855" y="1368"/>
                  </a:lnTo>
                  <a:lnTo>
                    <a:pt x="855" y="1333"/>
                  </a:lnTo>
                  <a:lnTo>
                    <a:pt x="838" y="1298"/>
                  </a:lnTo>
                  <a:lnTo>
                    <a:pt x="820" y="1271"/>
                  </a:lnTo>
                  <a:lnTo>
                    <a:pt x="794" y="1245"/>
                  </a:lnTo>
                  <a:lnTo>
                    <a:pt x="794" y="1245"/>
                  </a:lnTo>
                  <a:lnTo>
                    <a:pt x="750" y="1209"/>
                  </a:lnTo>
                  <a:lnTo>
                    <a:pt x="705" y="1192"/>
                  </a:lnTo>
                  <a:lnTo>
                    <a:pt x="608" y="1148"/>
                  </a:lnTo>
                  <a:lnTo>
                    <a:pt x="608" y="1148"/>
                  </a:lnTo>
                  <a:lnTo>
                    <a:pt x="476" y="1095"/>
                  </a:lnTo>
                  <a:lnTo>
                    <a:pt x="344" y="1033"/>
                  </a:lnTo>
                  <a:lnTo>
                    <a:pt x="344" y="1033"/>
                  </a:lnTo>
                  <a:lnTo>
                    <a:pt x="264" y="989"/>
                  </a:lnTo>
                  <a:lnTo>
                    <a:pt x="202" y="936"/>
                  </a:lnTo>
                  <a:lnTo>
                    <a:pt x="150" y="874"/>
                  </a:lnTo>
                  <a:lnTo>
                    <a:pt x="105" y="812"/>
                  </a:lnTo>
                  <a:lnTo>
                    <a:pt x="70" y="742"/>
                  </a:lnTo>
                  <a:lnTo>
                    <a:pt x="52" y="662"/>
                  </a:lnTo>
                  <a:lnTo>
                    <a:pt x="44" y="574"/>
                  </a:lnTo>
                  <a:lnTo>
                    <a:pt x="52" y="486"/>
                  </a:lnTo>
                  <a:lnTo>
                    <a:pt x="52" y="486"/>
                  </a:lnTo>
                  <a:lnTo>
                    <a:pt x="61" y="406"/>
                  </a:lnTo>
                  <a:lnTo>
                    <a:pt x="88" y="327"/>
                  </a:lnTo>
                  <a:lnTo>
                    <a:pt x="123" y="265"/>
                  </a:lnTo>
                  <a:lnTo>
                    <a:pt x="167" y="203"/>
                  </a:lnTo>
                  <a:lnTo>
                    <a:pt x="229" y="150"/>
                  </a:lnTo>
                  <a:lnTo>
                    <a:pt x="291" y="106"/>
                  </a:lnTo>
                  <a:lnTo>
                    <a:pt x="361" y="71"/>
                  </a:lnTo>
                  <a:lnTo>
                    <a:pt x="441" y="45"/>
                  </a:lnTo>
                  <a:lnTo>
                    <a:pt x="441" y="45"/>
                  </a:lnTo>
                  <a:lnTo>
                    <a:pt x="529" y="18"/>
                  </a:lnTo>
                  <a:lnTo>
                    <a:pt x="626" y="9"/>
                  </a:lnTo>
                  <a:lnTo>
                    <a:pt x="741" y="0"/>
                  </a:lnTo>
                  <a:lnTo>
                    <a:pt x="847" y="0"/>
                  </a:lnTo>
                  <a:lnTo>
                    <a:pt x="961" y="18"/>
                  </a:lnTo>
                  <a:lnTo>
                    <a:pt x="1076" y="36"/>
                  </a:lnTo>
                  <a:lnTo>
                    <a:pt x="1191" y="62"/>
                  </a:lnTo>
                  <a:lnTo>
                    <a:pt x="1297" y="97"/>
                  </a:lnTo>
                  <a:lnTo>
                    <a:pt x="1297" y="97"/>
                  </a:lnTo>
                  <a:lnTo>
                    <a:pt x="1217" y="468"/>
                  </a:lnTo>
                  <a:lnTo>
                    <a:pt x="1217" y="468"/>
                  </a:lnTo>
                  <a:lnTo>
                    <a:pt x="997" y="442"/>
                  </a:lnTo>
                  <a:lnTo>
                    <a:pt x="794" y="415"/>
                  </a:lnTo>
                  <a:lnTo>
                    <a:pt x="794" y="415"/>
                  </a:lnTo>
                  <a:lnTo>
                    <a:pt x="714" y="415"/>
                  </a:lnTo>
                  <a:lnTo>
                    <a:pt x="635" y="442"/>
                  </a:lnTo>
                  <a:lnTo>
                    <a:pt x="635" y="442"/>
                  </a:lnTo>
                  <a:lnTo>
                    <a:pt x="600" y="459"/>
                  </a:lnTo>
                  <a:lnTo>
                    <a:pt x="582" y="477"/>
                  </a:lnTo>
                  <a:lnTo>
                    <a:pt x="564" y="503"/>
                  </a:lnTo>
                  <a:lnTo>
                    <a:pt x="555" y="530"/>
                  </a:lnTo>
                  <a:lnTo>
                    <a:pt x="555" y="565"/>
                  </a:lnTo>
                  <a:lnTo>
                    <a:pt x="564" y="592"/>
                  </a:lnTo>
                  <a:lnTo>
                    <a:pt x="582" y="618"/>
                  </a:lnTo>
                  <a:lnTo>
                    <a:pt x="608" y="645"/>
                  </a:lnTo>
                  <a:lnTo>
                    <a:pt x="608" y="645"/>
                  </a:lnTo>
                  <a:lnTo>
                    <a:pt x="688" y="689"/>
                  </a:lnTo>
                  <a:lnTo>
                    <a:pt x="776" y="724"/>
                  </a:lnTo>
                  <a:lnTo>
                    <a:pt x="776" y="724"/>
                  </a:lnTo>
                  <a:lnTo>
                    <a:pt x="917" y="786"/>
                  </a:lnTo>
                  <a:lnTo>
                    <a:pt x="1058" y="848"/>
                  </a:lnTo>
                  <a:lnTo>
                    <a:pt x="1058" y="848"/>
                  </a:lnTo>
                  <a:lnTo>
                    <a:pt x="1147" y="892"/>
                  </a:lnTo>
                  <a:lnTo>
                    <a:pt x="1217" y="945"/>
                  </a:lnTo>
                  <a:lnTo>
                    <a:pt x="1270" y="998"/>
                  </a:lnTo>
                  <a:lnTo>
                    <a:pt x="1323" y="1068"/>
                  </a:lnTo>
                  <a:lnTo>
                    <a:pt x="1350" y="1139"/>
                  </a:lnTo>
                  <a:lnTo>
                    <a:pt x="1367" y="1218"/>
                  </a:lnTo>
                  <a:lnTo>
                    <a:pt x="1376" y="1307"/>
                  </a:lnTo>
                  <a:lnTo>
                    <a:pt x="1376" y="1404"/>
                  </a:lnTo>
                  <a:lnTo>
                    <a:pt x="1376" y="1404"/>
                  </a:lnTo>
                  <a:lnTo>
                    <a:pt x="1358" y="1483"/>
                  </a:lnTo>
                  <a:lnTo>
                    <a:pt x="1341" y="1554"/>
                  </a:lnTo>
                  <a:lnTo>
                    <a:pt x="1305" y="1615"/>
                  </a:lnTo>
                  <a:lnTo>
                    <a:pt x="1261" y="1677"/>
                  </a:lnTo>
                  <a:lnTo>
                    <a:pt x="1208" y="1730"/>
                  </a:lnTo>
                  <a:lnTo>
                    <a:pt x="1138" y="1774"/>
                  </a:lnTo>
                  <a:lnTo>
                    <a:pt x="1067" y="1810"/>
                  </a:lnTo>
                  <a:lnTo>
                    <a:pt x="979" y="1836"/>
                  </a:lnTo>
                  <a:lnTo>
                    <a:pt x="979" y="1836"/>
                  </a:lnTo>
                  <a:lnTo>
                    <a:pt x="873" y="1863"/>
                  </a:lnTo>
                  <a:lnTo>
                    <a:pt x="750" y="1880"/>
                  </a:lnTo>
                  <a:lnTo>
                    <a:pt x="626" y="1889"/>
                  </a:lnTo>
                  <a:lnTo>
                    <a:pt x="494" y="1889"/>
                  </a:lnTo>
                  <a:lnTo>
                    <a:pt x="361" y="1871"/>
                  </a:lnTo>
                  <a:lnTo>
                    <a:pt x="238" y="1845"/>
                  </a:lnTo>
                  <a:lnTo>
                    <a:pt x="114" y="1818"/>
                  </a:lnTo>
                  <a:lnTo>
                    <a:pt x="0" y="17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0" name="Freeform 10">
              <a:extLst>
                <a:ext uri="{FF2B5EF4-FFF2-40B4-BE49-F238E27FC236}">
                  <a16:creationId xmlns:a16="http://schemas.microsoft.com/office/drawing/2014/main" id="{5550614E-7784-4CAE-86BF-2CB6036878D6}"/>
                </a:ext>
              </a:extLst>
            </p:cNvPr>
            <p:cNvSpPr>
              <a:spLocks noChangeArrowheads="1"/>
            </p:cNvSpPr>
            <p:nvPr/>
          </p:nvSpPr>
          <p:spPr bwMode="auto">
            <a:xfrm>
              <a:off x="6651625" y="5362575"/>
              <a:ext cx="425450" cy="855663"/>
            </a:xfrm>
            <a:custGeom>
              <a:avLst/>
              <a:gdLst>
                <a:gd name="T0" fmla="*/ 0 w 1183"/>
                <a:gd name="T1" fmla="*/ 88 h 2375"/>
                <a:gd name="T2" fmla="*/ 0 w 1183"/>
                <a:gd name="T3" fmla="*/ 88 h 2375"/>
                <a:gd name="T4" fmla="*/ 494 w 1183"/>
                <a:gd name="T5" fmla="*/ 0 h 2375"/>
                <a:gd name="T6" fmla="*/ 494 w 1183"/>
                <a:gd name="T7" fmla="*/ 0 h 2375"/>
                <a:gd name="T8" fmla="*/ 494 w 1183"/>
                <a:gd name="T9" fmla="*/ 530 h 2375"/>
                <a:gd name="T10" fmla="*/ 494 w 1183"/>
                <a:gd name="T11" fmla="*/ 530 h 2375"/>
                <a:gd name="T12" fmla="*/ 1103 w 1183"/>
                <a:gd name="T13" fmla="*/ 530 h 2375"/>
                <a:gd name="T14" fmla="*/ 1103 w 1183"/>
                <a:gd name="T15" fmla="*/ 530 h 2375"/>
                <a:gd name="T16" fmla="*/ 1103 w 1183"/>
                <a:gd name="T17" fmla="*/ 944 h 2375"/>
                <a:gd name="T18" fmla="*/ 1103 w 1183"/>
                <a:gd name="T19" fmla="*/ 944 h 2375"/>
                <a:gd name="T20" fmla="*/ 520 w 1183"/>
                <a:gd name="T21" fmla="*/ 944 h 2375"/>
                <a:gd name="T22" fmla="*/ 520 w 1183"/>
                <a:gd name="T23" fmla="*/ 944 h 2375"/>
                <a:gd name="T24" fmla="*/ 511 w 1183"/>
                <a:gd name="T25" fmla="*/ 1333 h 2375"/>
                <a:gd name="T26" fmla="*/ 511 w 1183"/>
                <a:gd name="T27" fmla="*/ 1527 h 2375"/>
                <a:gd name="T28" fmla="*/ 520 w 1183"/>
                <a:gd name="T29" fmla="*/ 1721 h 2375"/>
                <a:gd name="T30" fmla="*/ 520 w 1183"/>
                <a:gd name="T31" fmla="*/ 1721 h 2375"/>
                <a:gd name="T32" fmla="*/ 529 w 1183"/>
                <a:gd name="T33" fmla="*/ 1774 h 2375"/>
                <a:gd name="T34" fmla="*/ 547 w 1183"/>
                <a:gd name="T35" fmla="*/ 1827 h 2375"/>
                <a:gd name="T36" fmla="*/ 564 w 1183"/>
                <a:gd name="T37" fmla="*/ 1862 h 2375"/>
                <a:gd name="T38" fmla="*/ 591 w 1183"/>
                <a:gd name="T39" fmla="*/ 1889 h 2375"/>
                <a:gd name="T40" fmla="*/ 635 w 1183"/>
                <a:gd name="T41" fmla="*/ 1915 h 2375"/>
                <a:gd name="T42" fmla="*/ 679 w 1183"/>
                <a:gd name="T43" fmla="*/ 1924 h 2375"/>
                <a:gd name="T44" fmla="*/ 723 w 1183"/>
                <a:gd name="T45" fmla="*/ 1933 h 2375"/>
                <a:gd name="T46" fmla="*/ 785 w 1183"/>
                <a:gd name="T47" fmla="*/ 1933 h 2375"/>
                <a:gd name="T48" fmla="*/ 785 w 1183"/>
                <a:gd name="T49" fmla="*/ 1933 h 2375"/>
                <a:gd name="T50" fmla="*/ 944 w 1183"/>
                <a:gd name="T51" fmla="*/ 1924 h 2375"/>
                <a:gd name="T52" fmla="*/ 1103 w 1183"/>
                <a:gd name="T53" fmla="*/ 1897 h 2375"/>
                <a:gd name="T54" fmla="*/ 1103 w 1183"/>
                <a:gd name="T55" fmla="*/ 1897 h 2375"/>
                <a:gd name="T56" fmla="*/ 1182 w 1183"/>
                <a:gd name="T57" fmla="*/ 2277 h 2375"/>
                <a:gd name="T58" fmla="*/ 1182 w 1183"/>
                <a:gd name="T59" fmla="*/ 2277 h 2375"/>
                <a:gd name="T60" fmla="*/ 1058 w 1183"/>
                <a:gd name="T61" fmla="*/ 2321 h 2375"/>
                <a:gd name="T62" fmla="*/ 944 w 1183"/>
                <a:gd name="T63" fmla="*/ 2348 h 2375"/>
                <a:gd name="T64" fmla="*/ 829 w 1183"/>
                <a:gd name="T65" fmla="*/ 2365 h 2375"/>
                <a:gd name="T66" fmla="*/ 714 w 1183"/>
                <a:gd name="T67" fmla="*/ 2374 h 2375"/>
                <a:gd name="T68" fmla="*/ 608 w 1183"/>
                <a:gd name="T69" fmla="*/ 2374 h 2375"/>
                <a:gd name="T70" fmla="*/ 494 w 1183"/>
                <a:gd name="T71" fmla="*/ 2356 h 2375"/>
                <a:gd name="T72" fmla="*/ 379 w 1183"/>
                <a:gd name="T73" fmla="*/ 2321 h 2375"/>
                <a:gd name="T74" fmla="*/ 264 w 1183"/>
                <a:gd name="T75" fmla="*/ 2268 h 2375"/>
                <a:gd name="T76" fmla="*/ 264 w 1183"/>
                <a:gd name="T77" fmla="*/ 2268 h 2375"/>
                <a:gd name="T78" fmla="*/ 203 w 1183"/>
                <a:gd name="T79" fmla="*/ 2224 h 2375"/>
                <a:gd name="T80" fmla="*/ 141 w 1183"/>
                <a:gd name="T81" fmla="*/ 2171 h 2375"/>
                <a:gd name="T82" fmla="*/ 97 w 1183"/>
                <a:gd name="T83" fmla="*/ 2109 h 2375"/>
                <a:gd name="T84" fmla="*/ 61 w 1183"/>
                <a:gd name="T85" fmla="*/ 2039 h 2375"/>
                <a:gd name="T86" fmla="*/ 35 w 1183"/>
                <a:gd name="T87" fmla="*/ 1968 h 2375"/>
                <a:gd name="T88" fmla="*/ 17 w 1183"/>
                <a:gd name="T89" fmla="*/ 1897 h 2375"/>
                <a:gd name="T90" fmla="*/ 8 w 1183"/>
                <a:gd name="T91" fmla="*/ 1818 h 2375"/>
                <a:gd name="T92" fmla="*/ 0 w 1183"/>
                <a:gd name="T93" fmla="*/ 1739 h 2375"/>
                <a:gd name="T94" fmla="*/ 0 w 1183"/>
                <a:gd name="T95" fmla="*/ 1739 h 2375"/>
                <a:gd name="T96" fmla="*/ 0 w 1183"/>
                <a:gd name="T97" fmla="*/ 918 h 2375"/>
                <a:gd name="T98" fmla="*/ 0 w 1183"/>
                <a:gd name="T99" fmla="*/ 8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3" h="2375">
                  <a:moveTo>
                    <a:pt x="0" y="88"/>
                  </a:moveTo>
                  <a:lnTo>
                    <a:pt x="0" y="88"/>
                  </a:lnTo>
                  <a:lnTo>
                    <a:pt x="494" y="0"/>
                  </a:lnTo>
                  <a:lnTo>
                    <a:pt x="494" y="0"/>
                  </a:lnTo>
                  <a:lnTo>
                    <a:pt x="494" y="530"/>
                  </a:lnTo>
                  <a:lnTo>
                    <a:pt x="494" y="530"/>
                  </a:lnTo>
                  <a:lnTo>
                    <a:pt x="1103" y="530"/>
                  </a:lnTo>
                  <a:lnTo>
                    <a:pt x="1103" y="530"/>
                  </a:lnTo>
                  <a:lnTo>
                    <a:pt x="1103" y="944"/>
                  </a:lnTo>
                  <a:lnTo>
                    <a:pt x="1103" y="944"/>
                  </a:lnTo>
                  <a:lnTo>
                    <a:pt x="520" y="944"/>
                  </a:lnTo>
                  <a:lnTo>
                    <a:pt x="520" y="944"/>
                  </a:lnTo>
                  <a:lnTo>
                    <a:pt x="511" y="1333"/>
                  </a:lnTo>
                  <a:lnTo>
                    <a:pt x="511" y="1527"/>
                  </a:lnTo>
                  <a:lnTo>
                    <a:pt x="520" y="1721"/>
                  </a:lnTo>
                  <a:lnTo>
                    <a:pt x="520" y="1721"/>
                  </a:lnTo>
                  <a:lnTo>
                    <a:pt x="529" y="1774"/>
                  </a:lnTo>
                  <a:lnTo>
                    <a:pt x="547" y="1827"/>
                  </a:lnTo>
                  <a:lnTo>
                    <a:pt x="564" y="1862"/>
                  </a:lnTo>
                  <a:lnTo>
                    <a:pt x="591" y="1889"/>
                  </a:lnTo>
                  <a:lnTo>
                    <a:pt x="635" y="1915"/>
                  </a:lnTo>
                  <a:lnTo>
                    <a:pt x="679" y="1924"/>
                  </a:lnTo>
                  <a:lnTo>
                    <a:pt x="723" y="1933"/>
                  </a:lnTo>
                  <a:lnTo>
                    <a:pt x="785" y="1933"/>
                  </a:lnTo>
                  <a:lnTo>
                    <a:pt x="785" y="1933"/>
                  </a:lnTo>
                  <a:lnTo>
                    <a:pt x="944" y="1924"/>
                  </a:lnTo>
                  <a:lnTo>
                    <a:pt x="1103" y="1897"/>
                  </a:lnTo>
                  <a:lnTo>
                    <a:pt x="1103" y="1897"/>
                  </a:lnTo>
                  <a:lnTo>
                    <a:pt x="1182" y="2277"/>
                  </a:lnTo>
                  <a:lnTo>
                    <a:pt x="1182" y="2277"/>
                  </a:lnTo>
                  <a:lnTo>
                    <a:pt x="1058" y="2321"/>
                  </a:lnTo>
                  <a:lnTo>
                    <a:pt x="944" y="2348"/>
                  </a:lnTo>
                  <a:lnTo>
                    <a:pt x="829" y="2365"/>
                  </a:lnTo>
                  <a:lnTo>
                    <a:pt x="714" y="2374"/>
                  </a:lnTo>
                  <a:lnTo>
                    <a:pt x="608" y="2374"/>
                  </a:lnTo>
                  <a:lnTo>
                    <a:pt x="494" y="2356"/>
                  </a:lnTo>
                  <a:lnTo>
                    <a:pt x="379" y="2321"/>
                  </a:lnTo>
                  <a:lnTo>
                    <a:pt x="264" y="2268"/>
                  </a:lnTo>
                  <a:lnTo>
                    <a:pt x="264" y="2268"/>
                  </a:lnTo>
                  <a:lnTo>
                    <a:pt x="203" y="2224"/>
                  </a:lnTo>
                  <a:lnTo>
                    <a:pt x="141" y="2171"/>
                  </a:lnTo>
                  <a:lnTo>
                    <a:pt x="97" y="2109"/>
                  </a:lnTo>
                  <a:lnTo>
                    <a:pt x="61" y="2039"/>
                  </a:lnTo>
                  <a:lnTo>
                    <a:pt x="35" y="1968"/>
                  </a:lnTo>
                  <a:lnTo>
                    <a:pt x="17" y="1897"/>
                  </a:lnTo>
                  <a:lnTo>
                    <a:pt x="8" y="1818"/>
                  </a:lnTo>
                  <a:lnTo>
                    <a:pt x="0" y="1739"/>
                  </a:lnTo>
                  <a:lnTo>
                    <a:pt x="0" y="1739"/>
                  </a:lnTo>
                  <a:lnTo>
                    <a:pt x="0" y="918"/>
                  </a:lnTo>
                  <a:lnTo>
                    <a:pt x="0"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1" name="Freeform 11">
              <a:extLst>
                <a:ext uri="{FF2B5EF4-FFF2-40B4-BE49-F238E27FC236}">
                  <a16:creationId xmlns:a16="http://schemas.microsoft.com/office/drawing/2014/main" id="{42BA349E-1506-4452-9C4B-E1E83E47FF9F}"/>
                </a:ext>
              </a:extLst>
            </p:cNvPr>
            <p:cNvSpPr>
              <a:spLocks noChangeArrowheads="1"/>
            </p:cNvSpPr>
            <p:nvPr/>
          </p:nvSpPr>
          <p:spPr bwMode="auto">
            <a:xfrm>
              <a:off x="4721225" y="5548313"/>
              <a:ext cx="412750" cy="650875"/>
            </a:xfrm>
            <a:custGeom>
              <a:avLst/>
              <a:gdLst>
                <a:gd name="T0" fmla="*/ 503 w 1147"/>
                <a:gd name="T1" fmla="*/ 1809 h 1810"/>
                <a:gd name="T2" fmla="*/ 503 w 1147"/>
                <a:gd name="T3" fmla="*/ 1809 h 1810"/>
                <a:gd name="T4" fmla="*/ 0 w 1147"/>
                <a:gd name="T5" fmla="*/ 1809 h 1810"/>
                <a:gd name="T6" fmla="*/ 0 w 1147"/>
                <a:gd name="T7" fmla="*/ 1809 h 1810"/>
                <a:gd name="T8" fmla="*/ 0 w 1147"/>
                <a:gd name="T9" fmla="*/ 141 h 1810"/>
                <a:gd name="T10" fmla="*/ 0 w 1147"/>
                <a:gd name="T11" fmla="*/ 141 h 1810"/>
                <a:gd name="T12" fmla="*/ 123 w 1147"/>
                <a:gd name="T13" fmla="*/ 88 h 1810"/>
                <a:gd name="T14" fmla="*/ 265 w 1147"/>
                <a:gd name="T15" fmla="*/ 44 h 1810"/>
                <a:gd name="T16" fmla="*/ 415 w 1147"/>
                <a:gd name="T17" fmla="*/ 18 h 1810"/>
                <a:gd name="T18" fmla="*/ 565 w 1147"/>
                <a:gd name="T19" fmla="*/ 0 h 1810"/>
                <a:gd name="T20" fmla="*/ 723 w 1147"/>
                <a:gd name="T21" fmla="*/ 0 h 1810"/>
                <a:gd name="T22" fmla="*/ 873 w 1147"/>
                <a:gd name="T23" fmla="*/ 9 h 1810"/>
                <a:gd name="T24" fmla="*/ 1015 w 1147"/>
                <a:gd name="T25" fmla="*/ 35 h 1810"/>
                <a:gd name="T26" fmla="*/ 1146 w 1147"/>
                <a:gd name="T27" fmla="*/ 70 h 1810"/>
                <a:gd name="T28" fmla="*/ 1146 w 1147"/>
                <a:gd name="T29" fmla="*/ 70 h 1810"/>
                <a:gd name="T30" fmla="*/ 1067 w 1147"/>
                <a:gd name="T31" fmla="*/ 468 h 1810"/>
                <a:gd name="T32" fmla="*/ 1067 w 1147"/>
                <a:gd name="T33" fmla="*/ 468 h 1810"/>
                <a:gd name="T34" fmla="*/ 503 w 1147"/>
                <a:gd name="T35" fmla="*/ 432 h 1810"/>
                <a:gd name="T36" fmla="*/ 503 w 1147"/>
                <a:gd name="T37" fmla="*/ 432 h 1810"/>
                <a:gd name="T38" fmla="*/ 503 w 1147"/>
                <a:gd name="T39" fmla="*/ 1809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7" h="1810">
                  <a:moveTo>
                    <a:pt x="503" y="1809"/>
                  </a:moveTo>
                  <a:lnTo>
                    <a:pt x="503" y="1809"/>
                  </a:lnTo>
                  <a:lnTo>
                    <a:pt x="0" y="1809"/>
                  </a:lnTo>
                  <a:lnTo>
                    <a:pt x="0" y="1809"/>
                  </a:lnTo>
                  <a:lnTo>
                    <a:pt x="0" y="141"/>
                  </a:lnTo>
                  <a:lnTo>
                    <a:pt x="0" y="141"/>
                  </a:lnTo>
                  <a:lnTo>
                    <a:pt x="123" y="88"/>
                  </a:lnTo>
                  <a:lnTo>
                    <a:pt x="265" y="44"/>
                  </a:lnTo>
                  <a:lnTo>
                    <a:pt x="415" y="18"/>
                  </a:lnTo>
                  <a:lnTo>
                    <a:pt x="565" y="0"/>
                  </a:lnTo>
                  <a:lnTo>
                    <a:pt x="723" y="0"/>
                  </a:lnTo>
                  <a:lnTo>
                    <a:pt x="873" y="9"/>
                  </a:lnTo>
                  <a:lnTo>
                    <a:pt x="1015" y="35"/>
                  </a:lnTo>
                  <a:lnTo>
                    <a:pt x="1146" y="70"/>
                  </a:lnTo>
                  <a:lnTo>
                    <a:pt x="1146" y="70"/>
                  </a:lnTo>
                  <a:lnTo>
                    <a:pt x="1067" y="468"/>
                  </a:lnTo>
                  <a:lnTo>
                    <a:pt x="1067" y="468"/>
                  </a:lnTo>
                  <a:lnTo>
                    <a:pt x="503" y="432"/>
                  </a:lnTo>
                  <a:lnTo>
                    <a:pt x="503" y="432"/>
                  </a:lnTo>
                  <a:lnTo>
                    <a:pt x="503" y="180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2" name="Freeform 12">
              <a:extLst>
                <a:ext uri="{FF2B5EF4-FFF2-40B4-BE49-F238E27FC236}">
                  <a16:creationId xmlns:a16="http://schemas.microsoft.com/office/drawing/2014/main" id="{96F5BCCF-1F87-4A13-804B-CF2A8E770292}"/>
                </a:ext>
              </a:extLst>
            </p:cNvPr>
            <p:cNvSpPr>
              <a:spLocks noChangeArrowheads="1"/>
            </p:cNvSpPr>
            <p:nvPr/>
          </p:nvSpPr>
          <p:spPr bwMode="auto">
            <a:xfrm>
              <a:off x="5349875" y="3482975"/>
              <a:ext cx="498475" cy="488950"/>
            </a:xfrm>
            <a:custGeom>
              <a:avLst/>
              <a:gdLst>
                <a:gd name="T0" fmla="*/ 212 w 1386"/>
                <a:gd name="T1" fmla="*/ 0 h 1359"/>
                <a:gd name="T2" fmla="*/ 212 w 1386"/>
                <a:gd name="T3" fmla="*/ 0 h 1359"/>
                <a:gd name="T4" fmla="*/ 618 w 1386"/>
                <a:gd name="T5" fmla="*/ 79 h 1359"/>
                <a:gd name="T6" fmla="*/ 618 w 1386"/>
                <a:gd name="T7" fmla="*/ 79 h 1359"/>
                <a:gd name="T8" fmla="*/ 953 w 1386"/>
                <a:gd name="T9" fmla="*/ 141 h 1359"/>
                <a:gd name="T10" fmla="*/ 1279 w 1386"/>
                <a:gd name="T11" fmla="*/ 194 h 1359"/>
                <a:gd name="T12" fmla="*/ 1279 w 1386"/>
                <a:gd name="T13" fmla="*/ 194 h 1359"/>
                <a:gd name="T14" fmla="*/ 1341 w 1386"/>
                <a:gd name="T15" fmla="*/ 211 h 1359"/>
                <a:gd name="T16" fmla="*/ 1368 w 1386"/>
                <a:gd name="T17" fmla="*/ 220 h 1359"/>
                <a:gd name="T18" fmla="*/ 1376 w 1386"/>
                <a:gd name="T19" fmla="*/ 238 h 1359"/>
                <a:gd name="T20" fmla="*/ 1385 w 1386"/>
                <a:gd name="T21" fmla="*/ 255 h 1359"/>
                <a:gd name="T22" fmla="*/ 1385 w 1386"/>
                <a:gd name="T23" fmla="*/ 273 h 1359"/>
                <a:gd name="T24" fmla="*/ 1368 w 1386"/>
                <a:gd name="T25" fmla="*/ 335 h 1359"/>
                <a:gd name="T26" fmla="*/ 1368 w 1386"/>
                <a:gd name="T27" fmla="*/ 335 h 1359"/>
                <a:gd name="T28" fmla="*/ 1297 w 1386"/>
                <a:gd name="T29" fmla="*/ 476 h 1359"/>
                <a:gd name="T30" fmla="*/ 1218 w 1386"/>
                <a:gd name="T31" fmla="*/ 608 h 1359"/>
                <a:gd name="T32" fmla="*/ 1138 w 1386"/>
                <a:gd name="T33" fmla="*/ 741 h 1359"/>
                <a:gd name="T34" fmla="*/ 1050 w 1386"/>
                <a:gd name="T35" fmla="*/ 864 h 1359"/>
                <a:gd name="T36" fmla="*/ 953 w 1386"/>
                <a:gd name="T37" fmla="*/ 978 h 1359"/>
                <a:gd name="T38" fmla="*/ 847 w 1386"/>
                <a:gd name="T39" fmla="*/ 1093 h 1359"/>
                <a:gd name="T40" fmla="*/ 724 w 1386"/>
                <a:gd name="T41" fmla="*/ 1199 h 1359"/>
                <a:gd name="T42" fmla="*/ 600 w 1386"/>
                <a:gd name="T43" fmla="*/ 1287 h 1359"/>
                <a:gd name="T44" fmla="*/ 600 w 1386"/>
                <a:gd name="T45" fmla="*/ 1287 h 1359"/>
                <a:gd name="T46" fmla="*/ 512 w 1386"/>
                <a:gd name="T47" fmla="*/ 1349 h 1359"/>
                <a:gd name="T48" fmla="*/ 485 w 1386"/>
                <a:gd name="T49" fmla="*/ 1358 h 1359"/>
                <a:gd name="T50" fmla="*/ 468 w 1386"/>
                <a:gd name="T51" fmla="*/ 1358 h 1359"/>
                <a:gd name="T52" fmla="*/ 450 w 1386"/>
                <a:gd name="T53" fmla="*/ 1340 h 1359"/>
                <a:gd name="T54" fmla="*/ 432 w 1386"/>
                <a:gd name="T55" fmla="*/ 1313 h 1359"/>
                <a:gd name="T56" fmla="*/ 397 w 1386"/>
                <a:gd name="T57" fmla="*/ 1216 h 1359"/>
                <a:gd name="T58" fmla="*/ 397 w 1386"/>
                <a:gd name="T59" fmla="*/ 1216 h 1359"/>
                <a:gd name="T60" fmla="*/ 256 w 1386"/>
                <a:gd name="T61" fmla="*/ 900 h 1359"/>
                <a:gd name="T62" fmla="*/ 115 w 1386"/>
                <a:gd name="T63" fmla="*/ 582 h 1359"/>
                <a:gd name="T64" fmla="*/ 115 w 1386"/>
                <a:gd name="T65" fmla="*/ 582 h 1359"/>
                <a:gd name="T66" fmla="*/ 62 w 1386"/>
                <a:gd name="T67" fmla="*/ 450 h 1359"/>
                <a:gd name="T68" fmla="*/ 9 w 1386"/>
                <a:gd name="T69" fmla="*/ 308 h 1359"/>
                <a:gd name="T70" fmla="*/ 9 w 1386"/>
                <a:gd name="T71" fmla="*/ 308 h 1359"/>
                <a:gd name="T72" fmla="*/ 0 w 1386"/>
                <a:gd name="T73" fmla="*/ 255 h 1359"/>
                <a:gd name="T74" fmla="*/ 0 w 1386"/>
                <a:gd name="T75" fmla="*/ 202 h 1359"/>
                <a:gd name="T76" fmla="*/ 18 w 1386"/>
                <a:gd name="T77" fmla="*/ 150 h 1359"/>
                <a:gd name="T78" fmla="*/ 44 w 1386"/>
                <a:gd name="T79" fmla="*/ 97 h 1359"/>
                <a:gd name="T80" fmla="*/ 79 w 1386"/>
                <a:gd name="T81" fmla="*/ 61 h 1359"/>
                <a:gd name="T82" fmla="*/ 115 w 1386"/>
                <a:gd name="T83" fmla="*/ 26 h 1359"/>
                <a:gd name="T84" fmla="*/ 159 w 1386"/>
                <a:gd name="T85" fmla="*/ 8 h 1359"/>
                <a:gd name="T86" fmla="*/ 212 w 1386"/>
                <a:gd name="T87" fmla="*/ 0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6" h="1359">
                  <a:moveTo>
                    <a:pt x="212" y="0"/>
                  </a:moveTo>
                  <a:lnTo>
                    <a:pt x="212" y="0"/>
                  </a:lnTo>
                  <a:lnTo>
                    <a:pt x="618" y="79"/>
                  </a:lnTo>
                  <a:lnTo>
                    <a:pt x="618" y="79"/>
                  </a:lnTo>
                  <a:lnTo>
                    <a:pt x="953" y="141"/>
                  </a:lnTo>
                  <a:lnTo>
                    <a:pt x="1279" y="194"/>
                  </a:lnTo>
                  <a:lnTo>
                    <a:pt x="1279" y="194"/>
                  </a:lnTo>
                  <a:lnTo>
                    <a:pt x="1341" y="211"/>
                  </a:lnTo>
                  <a:lnTo>
                    <a:pt x="1368" y="220"/>
                  </a:lnTo>
                  <a:lnTo>
                    <a:pt x="1376" y="238"/>
                  </a:lnTo>
                  <a:lnTo>
                    <a:pt x="1385" y="255"/>
                  </a:lnTo>
                  <a:lnTo>
                    <a:pt x="1385" y="273"/>
                  </a:lnTo>
                  <a:lnTo>
                    <a:pt x="1368" y="335"/>
                  </a:lnTo>
                  <a:lnTo>
                    <a:pt x="1368" y="335"/>
                  </a:lnTo>
                  <a:lnTo>
                    <a:pt x="1297" y="476"/>
                  </a:lnTo>
                  <a:lnTo>
                    <a:pt x="1218" y="608"/>
                  </a:lnTo>
                  <a:lnTo>
                    <a:pt x="1138" y="741"/>
                  </a:lnTo>
                  <a:lnTo>
                    <a:pt x="1050" y="864"/>
                  </a:lnTo>
                  <a:lnTo>
                    <a:pt x="953" y="978"/>
                  </a:lnTo>
                  <a:lnTo>
                    <a:pt x="847" y="1093"/>
                  </a:lnTo>
                  <a:lnTo>
                    <a:pt x="724" y="1199"/>
                  </a:lnTo>
                  <a:lnTo>
                    <a:pt x="600" y="1287"/>
                  </a:lnTo>
                  <a:lnTo>
                    <a:pt x="600" y="1287"/>
                  </a:lnTo>
                  <a:lnTo>
                    <a:pt x="512" y="1349"/>
                  </a:lnTo>
                  <a:lnTo>
                    <a:pt x="485" y="1358"/>
                  </a:lnTo>
                  <a:lnTo>
                    <a:pt x="468" y="1358"/>
                  </a:lnTo>
                  <a:lnTo>
                    <a:pt x="450" y="1340"/>
                  </a:lnTo>
                  <a:lnTo>
                    <a:pt x="432" y="1313"/>
                  </a:lnTo>
                  <a:lnTo>
                    <a:pt x="397" y="1216"/>
                  </a:lnTo>
                  <a:lnTo>
                    <a:pt x="397" y="1216"/>
                  </a:lnTo>
                  <a:lnTo>
                    <a:pt x="256" y="900"/>
                  </a:lnTo>
                  <a:lnTo>
                    <a:pt x="115" y="582"/>
                  </a:lnTo>
                  <a:lnTo>
                    <a:pt x="115" y="582"/>
                  </a:lnTo>
                  <a:lnTo>
                    <a:pt x="62" y="450"/>
                  </a:lnTo>
                  <a:lnTo>
                    <a:pt x="9" y="308"/>
                  </a:lnTo>
                  <a:lnTo>
                    <a:pt x="9" y="308"/>
                  </a:lnTo>
                  <a:lnTo>
                    <a:pt x="0" y="255"/>
                  </a:lnTo>
                  <a:lnTo>
                    <a:pt x="0" y="202"/>
                  </a:lnTo>
                  <a:lnTo>
                    <a:pt x="18" y="150"/>
                  </a:lnTo>
                  <a:lnTo>
                    <a:pt x="44" y="97"/>
                  </a:lnTo>
                  <a:lnTo>
                    <a:pt x="79" y="61"/>
                  </a:lnTo>
                  <a:lnTo>
                    <a:pt x="115" y="26"/>
                  </a:lnTo>
                  <a:lnTo>
                    <a:pt x="159" y="8"/>
                  </a:lnTo>
                  <a:lnTo>
                    <a:pt x="21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3" name="Freeform 13">
              <a:extLst>
                <a:ext uri="{FF2B5EF4-FFF2-40B4-BE49-F238E27FC236}">
                  <a16:creationId xmlns:a16="http://schemas.microsoft.com/office/drawing/2014/main" id="{ABC9BBC8-F784-4FA1-A3CB-6AF5C1BD11D4}"/>
                </a:ext>
              </a:extLst>
            </p:cNvPr>
            <p:cNvSpPr>
              <a:spLocks noChangeArrowheads="1"/>
            </p:cNvSpPr>
            <p:nvPr/>
          </p:nvSpPr>
          <p:spPr bwMode="auto">
            <a:xfrm>
              <a:off x="4502150" y="2482850"/>
              <a:ext cx="488950" cy="488950"/>
            </a:xfrm>
            <a:custGeom>
              <a:avLst/>
              <a:gdLst>
                <a:gd name="T0" fmla="*/ 0 w 1360"/>
                <a:gd name="T1" fmla="*/ 635 h 1360"/>
                <a:gd name="T2" fmla="*/ 0 w 1360"/>
                <a:gd name="T3" fmla="*/ 635 h 1360"/>
                <a:gd name="T4" fmla="*/ 150 w 1360"/>
                <a:gd name="T5" fmla="*/ 503 h 1360"/>
                <a:gd name="T6" fmla="*/ 309 w 1360"/>
                <a:gd name="T7" fmla="*/ 388 h 1360"/>
                <a:gd name="T8" fmla="*/ 468 w 1360"/>
                <a:gd name="T9" fmla="*/ 282 h 1360"/>
                <a:gd name="T10" fmla="*/ 635 w 1360"/>
                <a:gd name="T11" fmla="*/ 194 h 1360"/>
                <a:gd name="T12" fmla="*/ 803 w 1360"/>
                <a:gd name="T13" fmla="*/ 123 h 1360"/>
                <a:gd name="T14" fmla="*/ 979 w 1360"/>
                <a:gd name="T15" fmla="*/ 61 h 1360"/>
                <a:gd name="T16" fmla="*/ 1165 w 1360"/>
                <a:gd name="T17" fmla="*/ 17 h 1360"/>
                <a:gd name="T18" fmla="*/ 1359 w 1360"/>
                <a:gd name="T19" fmla="*/ 0 h 1360"/>
                <a:gd name="T20" fmla="*/ 1359 w 1360"/>
                <a:gd name="T21" fmla="*/ 0 h 1360"/>
                <a:gd name="T22" fmla="*/ 1297 w 1360"/>
                <a:gd name="T23" fmla="*/ 1041 h 1360"/>
                <a:gd name="T24" fmla="*/ 1297 w 1360"/>
                <a:gd name="T25" fmla="*/ 1041 h 1360"/>
                <a:gd name="T26" fmla="*/ 1288 w 1360"/>
                <a:gd name="T27" fmla="*/ 1138 h 1360"/>
                <a:gd name="T28" fmla="*/ 1271 w 1360"/>
                <a:gd name="T29" fmla="*/ 1235 h 1360"/>
                <a:gd name="T30" fmla="*/ 1271 w 1360"/>
                <a:gd name="T31" fmla="*/ 1235 h 1360"/>
                <a:gd name="T32" fmla="*/ 1253 w 1360"/>
                <a:gd name="T33" fmla="*/ 1270 h 1360"/>
                <a:gd name="T34" fmla="*/ 1227 w 1360"/>
                <a:gd name="T35" fmla="*/ 1306 h 1360"/>
                <a:gd name="T36" fmla="*/ 1191 w 1360"/>
                <a:gd name="T37" fmla="*/ 1332 h 1360"/>
                <a:gd name="T38" fmla="*/ 1156 w 1360"/>
                <a:gd name="T39" fmla="*/ 1350 h 1360"/>
                <a:gd name="T40" fmla="*/ 1112 w 1360"/>
                <a:gd name="T41" fmla="*/ 1359 h 1360"/>
                <a:gd name="T42" fmla="*/ 1059 w 1360"/>
                <a:gd name="T43" fmla="*/ 1359 h 1360"/>
                <a:gd name="T44" fmla="*/ 1024 w 1360"/>
                <a:gd name="T45" fmla="*/ 1350 h 1360"/>
                <a:gd name="T46" fmla="*/ 979 w 1360"/>
                <a:gd name="T47" fmla="*/ 1323 h 1360"/>
                <a:gd name="T48" fmla="*/ 979 w 1360"/>
                <a:gd name="T49" fmla="*/ 1323 h 1360"/>
                <a:gd name="T50" fmla="*/ 662 w 1360"/>
                <a:gd name="T51" fmla="*/ 1103 h 1360"/>
                <a:gd name="T52" fmla="*/ 353 w 1360"/>
                <a:gd name="T53" fmla="*/ 882 h 1360"/>
                <a:gd name="T54" fmla="*/ 353 w 1360"/>
                <a:gd name="T55" fmla="*/ 882 h 1360"/>
                <a:gd name="T56" fmla="*/ 0 w 1360"/>
                <a:gd name="T57" fmla="*/ 635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360">
                  <a:moveTo>
                    <a:pt x="0" y="635"/>
                  </a:moveTo>
                  <a:lnTo>
                    <a:pt x="0" y="635"/>
                  </a:lnTo>
                  <a:lnTo>
                    <a:pt x="150" y="503"/>
                  </a:lnTo>
                  <a:lnTo>
                    <a:pt x="309" y="388"/>
                  </a:lnTo>
                  <a:lnTo>
                    <a:pt x="468" y="282"/>
                  </a:lnTo>
                  <a:lnTo>
                    <a:pt x="635" y="194"/>
                  </a:lnTo>
                  <a:lnTo>
                    <a:pt x="803" y="123"/>
                  </a:lnTo>
                  <a:lnTo>
                    <a:pt x="979" y="61"/>
                  </a:lnTo>
                  <a:lnTo>
                    <a:pt x="1165" y="17"/>
                  </a:lnTo>
                  <a:lnTo>
                    <a:pt x="1359" y="0"/>
                  </a:lnTo>
                  <a:lnTo>
                    <a:pt x="1359" y="0"/>
                  </a:lnTo>
                  <a:lnTo>
                    <a:pt x="1297" y="1041"/>
                  </a:lnTo>
                  <a:lnTo>
                    <a:pt x="1297" y="1041"/>
                  </a:lnTo>
                  <a:lnTo>
                    <a:pt x="1288" y="1138"/>
                  </a:lnTo>
                  <a:lnTo>
                    <a:pt x="1271" y="1235"/>
                  </a:lnTo>
                  <a:lnTo>
                    <a:pt x="1271" y="1235"/>
                  </a:lnTo>
                  <a:lnTo>
                    <a:pt x="1253" y="1270"/>
                  </a:lnTo>
                  <a:lnTo>
                    <a:pt x="1227" y="1306"/>
                  </a:lnTo>
                  <a:lnTo>
                    <a:pt x="1191" y="1332"/>
                  </a:lnTo>
                  <a:lnTo>
                    <a:pt x="1156" y="1350"/>
                  </a:lnTo>
                  <a:lnTo>
                    <a:pt x="1112" y="1359"/>
                  </a:lnTo>
                  <a:lnTo>
                    <a:pt x="1059" y="1359"/>
                  </a:lnTo>
                  <a:lnTo>
                    <a:pt x="1024" y="1350"/>
                  </a:lnTo>
                  <a:lnTo>
                    <a:pt x="979" y="1323"/>
                  </a:lnTo>
                  <a:lnTo>
                    <a:pt x="979" y="1323"/>
                  </a:lnTo>
                  <a:lnTo>
                    <a:pt x="662" y="1103"/>
                  </a:lnTo>
                  <a:lnTo>
                    <a:pt x="353" y="882"/>
                  </a:lnTo>
                  <a:lnTo>
                    <a:pt x="353" y="882"/>
                  </a:lnTo>
                  <a:lnTo>
                    <a:pt x="0" y="6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4" name="Freeform 14">
              <a:extLst>
                <a:ext uri="{FF2B5EF4-FFF2-40B4-BE49-F238E27FC236}">
                  <a16:creationId xmlns:a16="http://schemas.microsoft.com/office/drawing/2014/main" id="{7E951675-952B-4FCD-B7D9-B50EA33AD912}"/>
                </a:ext>
              </a:extLst>
            </p:cNvPr>
            <p:cNvSpPr>
              <a:spLocks noChangeArrowheads="1"/>
            </p:cNvSpPr>
            <p:nvPr/>
          </p:nvSpPr>
          <p:spPr bwMode="auto">
            <a:xfrm>
              <a:off x="4264025" y="2870200"/>
              <a:ext cx="466725" cy="511175"/>
            </a:xfrm>
            <a:custGeom>
              <a:avLst/>
              <a:gdLst>
                <a:gd name="T0" fmla="*/ 9 w 1298"/>
                <a:gd name="T1" fmla="*/ 1421 h 1422"/>
                <a:gd name="T2" fmla="*/ 9 w 1298"/>
                <a:gd name="T3" fmla="*/ 1421 h 1422"/>
                <a:gd name="T4" fmla="*/ 0 w 1298"/>
                <a:gd name="T5" fmla="*/ 1165 h 1422"/>
                <a:gd name="T6" fmla="*/ 0 w 1298"/>
                <a:gd name="T7" fmla="*/ 1033 h 1422"/>
                <a:gd name="T8" fmla="*/ 18 w 1298"/>
                <a:gd name="T9" fmla="*/ 918 h 1422"/>
                <a:gd name="T10" fmla="*/ 18 w 1298"/>
                <a:gd name="T11" fmla="*/ 918 h 1422"/>
                <a:gd name="T12" fmla="*/ 62 w 1298"/>
                <a:gd name="T13" fmla="*/ 733 h 1422"/>
                <a:gd name="T14" fmla="*/ 106 w 1298"/>
                <a:gd name="T15" fmla="*/ 556 h 1422"/>
                <a:gd name="T16" fmla="*/ 230 w 1298"/>
                <a:gd name="T17" fmla="*/ 194 h 1422"/>
                <a:gd name="T18" fmla="*/ 230 w 1298"/>
                <a:gd name="T19" fmla="*/ 194 h 1422"/>
                <a:gd name="T20" fmla="*/ 256 w 1298"/>
                <a:gd name="T21" fmla="*/ 115 h 1422"/>
                <a:gd name="T22" fmla="*/ 283 w 1298"/>
                <a:gd name="T23" fmla="*/ 53 h 1422"/>
                <a:gd name="T24" fmla="*/ 309 w 1298"/>
                <a:gd name="T25" fmla="*/ 18 h 1422"/>
                <a:gd name="T26" fmla="*/ 336 w 1298"/>
                <a:gd name="T27" fmla="*/ 0 h 1422"/>
                <a:gd name="T28" fmla="*/ 371 w 1298"/>
                <a:gd name="T29" fmla="*/ 0 h 1422"/>
                <a:gd name="T30" fmla="*/ 415 w 1298"/>
                <a:gd name="T31" fmla="*/ 18 h 1422"/>
                <a:gd name="T32" fmla="*/ 459 w 1298"/>
                <a:gd name="T33" fmla="*/ 62 h 1422"/>
                <a:gd name="T34" fmla="*/ 521 w 1298"/>
                <a:gd name="T35" fmla="*/ 115 h 1422"/>
                <a:gd name="T36" fmla="*/ 521 w 1298"/>
                <a:gd name="T37" fmla="*/ 115 h 1422"/>
                <a:gd name="T38" fmla="*/ 821 w 1298"/>
                <a:gd name="T39" fmla="*/ 380 h 1422"/>
                <a:gd name="T40" fmla="*/ 1121 w 1298"/>
                <a:gd name="T41" fmla="*/ 653 h 1422"/>
                <a:gd name="T42" fmla="*/ 1121 w 1298"/>
                <a:gd name="T43" fmla="*/ 653 h 1422"/>
                <a:gd name="T44" fmla="*/ 1147 w 1298"/>
                <a:gd name="T45" fmla="*/ 689 h 1422"/>
                <a:gd name="T46" fmla="*/ 1191 w 1298"/>
                <a:gd name="T47" fmla="*/ 715 h 1422"/>
                <a:gd name="T48" fmla="*/ 1191 w 1298"/>
                <a:gd name="T49" fmla="*/ 715 h 1422"/>
                <a:gd name="T50" fmla="*/ 1227 w 1298"/>
                <a:gd name="T51" fmla="*/ 742 h 1422"/>
                <a:gd name="T52" fmla="*/ 1253 w 1298"/>
                <a:gd name="T53" fmla="*/ 759 h 1422"/>
                <a:gd name="T54" fmla="*/ 1271 w 1298"/>
                <a:gd name="T55" fmla="*/ 795 h 1422"/>
                <a:gd name="T56" fmla="*/ 1289 w 1298"/>
                <a:gd name="T57" fmla="*/ 821 h 1422"/>
                <a:gd name="T58" fmla="*/ 1289 w 1298"/>
                <a:gd name="T59" fmla="*/ 856 h 1422"/>
                <a:gd name="T60" fmla="*/ 1297 w 1298"/>
                <a:gd name="T61" fmla="*/ 883 h 1422"/>
                <a:gd name="T62" fmla="*/ 1280 w 1298"/>
                <a:gd name="T63" fmla="*/ 953 h 1422"/>
                <a:gd name="T64" fmla="*/ 1280 w 1298"/>
                <a:gd name="T65" fmla="*/ 953 h 1422"/>
                <a:gd name="T66" fmla="*/ 1262 w 1298"/>
                <a:gd name="T67" fmla="*/ 997 h 1422"/>
                <a:gd name="T68" fmla="*/ 1218 w 1298"/>
                <a:gd name="T69" fmla="*/ 1042 h 1422"/>
                <a:gd name="T70" fmla="*/ 1183 w 1298"/>
                <a:gd name="T71" fmla="*/ 1077 h 1422"/>
                <a:gd name="T72" fmla="*/ 1130 w 1298"/>
                <a:gd name="T73" fmla="*/ 1095 h 1422"/>
                <a:gd name="T74" fmla="*/ 1130 w 1298"/>
                <a:gd name="T75" fmla="*/ 1095 h 1422"/>
                <a:gd name="T76" fmla="*/ 1006 w 1298"/>
                <a:gd name="T77" fmla="*/ 1139 h 1422"/>
                <a:gd name="T78" fmla="*/ 883 w 1298"/>
                <a:gd name="T79" fmla="*/ 1183 h 1422"/>
                <a:gd name="T80" fmla="*/ 627 w 1298"/>
                <a:gd name="T81" fmla="*/ 1253 h 1422"/>
                <a:gd name="T82" fmla="*/ 627 w 1298"/>
                <a:gd name="T83" fmla="*/ 1253 h 1422"/>
                <a:gd name="T84" fmla="*/ 9 w 1298"/>
                <a:gd name="T85" fmla="*/ 1421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98" h="1422">
                  <a:moveTo>
                    <a:pt x="9" y="1421"/>
                  </a:moveTo>
                  <a:lnTo>
                    <a:pt x="9" y="1421"/>
                  </a:lnTo>
                  <a:lnTo>
                    <a:pt x="0" y="1165"/>
                  </a:lnTo>
                  <a:lnTo>
                    <a:pt x="0" y="1033"/>
                  </a:lnTo>
                  <a:lnTo>
                    <a:pt x="18" y="918"/>
                  </a:lnTo>
                  <a:lnTo>
                    <a:pt x="18" y="918"/>
                  </a:lnTo>
                  <a:lnTo>
                    <a:pt x="62" y="733"/>
                  </a:lnTo>
                  <a:lnTo>
                    <a:pt x="106" y="556"/>
                  </a:lnTo>
                  <a:lnTo>
                    <a:pt x="230" y="194"/>
                  </a:lnTo>
                  <a:lnTo>
                    <a:pt x="230" y="194"/>
                  </a:lnTo>
                  <a:lnTo>
                    <a:pt x="256" y="115"/>
                  </a:lnTo>
                  <a:lnTo>
                    <a:pt x="283" y="53"/>
                  </a:lnTo>
                  <a:lnTo>
                    <a:pt x="309" y="18"/>
                  </a:lnTo>
                  <a:lnTo>
                    <a:pt x="336" y="0"/>
                  </a:lnTo>
                  <a:lnTo>
                    <a:pt x="371" y="0"/>
                  </a:lnTo>
                  <a:lnTo>
                    <a:pt x="415" y="18"/>
                  </a:lnTo>
                  <a:lnTo>
                    <a:pt x="459" y="62"/>
                  </a:lnTo>
                  <a:lnTo>
                    <a:pt x="521" y="115"/>
                  </a:lnTo>
                  <a:lnTo>
                    <a:pt x="521" y="115"/>
                  </a:lnTo>
                  <a:lnTo>
                    <a:pt x="821" y="380"/>
                  </a:lnTo>
                  <a:lnTo>
                    <a:pt x="1121" y="653"/>
                  </a:lnTo>
                  <a:lnTo>
                    <a:pt x="1121" y="653"/>
                  </a:lnTo>
                  <a:lnTo>
                    <a:pt x="1147" y="689"/>
                  </a:lnTo>
                  <a:lnTo>
                    <a:pt x="1191" y="715"/>
                  </a:lnTo>
                  <a:lnTo>
                    <a:pt x="1191" y="715"/>
                  </a:lnTo>
                  <a:lnTo>
                    <a:pt x="1227" y="742"/>
                  </a:lnTo>
                  <a:lnTo>
                    <a:pt x="1253" y="759"/>
                  </a:lnTo>
                  <a:lnTo>
                    <a:pt x="1271" y="795"/>
                  </a:lnTo>
                  <a:lnTo>
                    <a:pt x="1289" y="821"/>
                  </a:lnTo>
                  <a:lnTo>
                    <a:pt x="1289" y="856"/>
                  </a:lnTo>
                  <a:lnTo>
                    <a:pt x="1297" y="883"/>
                  </a:lnTo>
                  <a:lnTo>
                    <a:pt x="1280" y="953"/>
                  </a:lnTo>
                  <a:lnTo>
                    <a:pt x="1280" y="953"/>
                  </a:lnTo>
                  <a:lnTo>
                    <a:pt x="1262" y="997"/>
                  </a:lnTo>
                  <a:lnTo>
                    <a:pt x="1218" y="1042"/>
                  </a:lnTo>
                  <a:lnTo>
                    <a:pt x="1183" y="1077"/>
                  </a:lnTo>
                  <a:lnTo>
                    <a:pt x="1130" y="1095"/>
                  </a:lnTo>
                  <a:lnTo>
                    <a:pt x="1130" y="1095"/>
                  </a:lnTo>
                  <a:lnTo>
                    <a:pt x="1006" y="1139"/>
                  </a:lnTo>
                  <a:lnTo>
                    <a:pt x="883" y="1183"/>
                  </a:lnTo>
                  <a:lnTo>
                    <a:pt x="627" y="1253"/>
                  </a:lnTo>
                  <a:lnTo>
                    <a:pt x="627" y="1253"/>
                  </a:lnTo>
                  <a:lnTo>
                    <a:pt x="9" y="142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5" name="Freeform 15">
              <a:extLst>
                <a:ext uri="{FF2B5EF4-FFF2-40B4-BE49-F238E27FC236}">
                  <a16:creationId xmlns:a16="http://schemas.microsoft.com/office/drawing/2014/main" id="{8049D41D-5E42-4F66-B5CC-8FD5B50297A7}"/>
                </a:ext>
              </a:extLst>
            </p:cNvPr>
            <p:cNvSpPr>
              <a:spLocks noChangeArrowheads="1"/>
            </p:cNvSpPr>
            <p:nvPr/>
          </p:nvSpPr>
          <p:spPr bwMode="auto">
            <a:xfrm>
              <a:off x="5432425" y="2867025"/>
              <a:ext cx="466725" cy="515938"/>
            </a:xfrm>
            <a:custGeom>
              <a:avLst/>
              <a:gdLst>
                <a:gd name="T0" fmla="*/ 1280 w 1298"/>
                <a:gd name="T1" fmla="*/ 1430 h 1431"/>
                <a:gd name="T2" fmla="*/ 1280 w 1298"/>
                <a:gd name="T3" fmla="*/ 1430 h 1431"/>
                <a:gd name="T4" fmla="*/ 724 w 1298"/>
                <a:gd name="T5" fmla="*/ 1271 h 1431"/>
                <a:gd name="T6" fmla="*/ 186 w 1298"/>
                <a:gd name="T7" fmla="*/ 1112 h 1431"/>
                <a:gd name="T8" fmla="*/ 186 w 1298"/>
                <a:gd name="T9" fmla="*/ 1112 h 1431"/>
                <a:gd name="T10" fmla="*/ 115 w 1298"/>
                <a:gd name="T11" fmla="*/ 1086 h 1431"/>
                <a:gd name="T12" fmla="*/ 62 w 1298"/>
                <a:gd name="T13" fmla="*/ 1042 h 1431"/>
                <a:gd name="T14" fmla="*/ 18 w 1298"/>
                <a:gd name="T15" fmla="*/ 1006 h 1431"/>
                <a:gd name="T16" fmla="*/ 0 w 1298"/>
                <a:gd name="T17" fmla="*/ 954 h 1431"/>
                <a:gd name="T18" fmla="*/ 0 w 1298"/>
                <a:gd name="T19" fmla="*/ 901 h 1431"/>
                <a:gd name="T20" fmla="*/ 9 w 1298"/>
                <a:gd name="T21" fmla="*/ 848 h 1431"/>
                <a:gd name="T22" fmla="*/ 45 w 1298"/>
                <a:gd name="T23" fmla="*/ 795 h 1431"/>
                <a:gd name="T24" fmla="*/ 97 w 1298"/>
                <a:gd name="T25" fmla="*/ 733 h 1431"/>
                <a:gd name="T26" fmla="*/ 97 w 1298"/>
                <a:gd name="T27" fmla="*/ 733 h 1431"/>
                <a:gd name="T28" fmla="*/ 486 w 1298"/>
                <a:gd name="T29" fmla="*/ 380 h 1431"/>
                <a:gd name="T30" fmla="*/ 874 w 1298"/>
                <a:gd name="T31" fmla="*/ 27 h 1431"/>
                <a:gd name="T32" fmla="*/ 874 w 1298"/>
                <a:gd name="T33" fmla="*/ 27 h 1431"/>
                <a:gd name="T34" fmla="*/ 909 w 1298"/>
                <a:gd name="T35" fmla="*/ 0 h 1431"/>
                <a:gd name="T36" fmla="*/ 936 w 1298"/>
                <a:gd name="T37" fmla="*/ 0 h 1431"/>
                <a:gd name="T38" fmla="*/ 962 w 1298"/>
                <a:gd name="T39" fmla="*/ 18 h 1431"/>
                <a:gd name="T40" fmla="*/ 989 w 1298"/>
                <a:gd name="T41" fmla="*/ 45 h 1431"/>
                <a:gd name="T42" fmla="*/ 989 w 1298"/>
                <a:gd name="T43" fmla="*/ 45 h 1431"/>
                <a:gd name="T44" fmla="*/ 1077 w 1298"/>
                <a:gd name="T45" fmla="*/ 212 h 1431"/>
                <a:gd name="T46" fmla="*/ 1156 w 1298"/>
                <a:gd name="T47" fmla="*/ 389 h 1431"/>
                <a:gd name="T48" fmla="*/ 1218 w 1298"/>
                <a:gd name="T49" fmla="*/ 574 h 1431"/>
                <a:gd name="T50" fmla="*/ 1253 w 1298"/>
                <a:gd name="T51" fmla="*/ 759 h 1431"/>
                <a:gd name="T52" fmla="*/ 1253 w 1298"/>
                <a:gd name="T53" fmla="*/ 759 h 1431"/>
                <a:gd name="T54" fmla="*/ 1280 w 1298"/>
                <a:gd name="T55" fmla="*/ 980 h 1431"/>
                <a:gd name="T56" fmla="*/ 1297 w 1298"/>
                <a:gd name="T57" fmla="*/ 1209 h 1431"/>
                <a:gd name="T58" fmla="*/ 1297 w 1298"/>
                <a:gd name="T59" fmla="*/ 1209 h 1431"/>
                <a:gd name="T60" fmla="*/ 1297 w 1298"/>
                <a:gd name="T61" fmla="*/ 1262 h 1431"/>
                <a:gd name="T62" fmla="*/ 1297 w 1298"/>
                <a:gd name="T63" fmla="*/ 1315 h 1431"/>
                <a:gd name="T64" fmla="*/ 1280 w 1298"/>
                <a:gd name="T65" fmla="*/ 143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8" h="1431">
                  <a:moveTo>
                    <a:pt x="1280" y="1430"/>
                  </a:moveTo>
                  <a:lnTo>
                    <a:pt x="1280" y="1430"/>
                  </a:lnTo>
                  <a:lnTo>
                    <a:pt x="724" y="1271"/>
                  </a:lnTo>
                  <a:lnTo>
                    <a:pt x="186" y="1112"/>
                  </a:lnTo>
                  <a:lnTo>
                    <a:pt x="186" y="1112"/>
                  </a:lnTo>
                  <a:lnTo>
                    <a:pt x="115" y="1086"/>
                  </a:lnTo>
                  <a:lnTo>
                    <a:pt x="62" y="1042"/>
                  </a:lnTo>
                  <a:lnTo>
                    <a:pt x="18" y="1006"/>
                  </a:lnTo>
                  <a:lnTo>
                    <a:pt x="0" y="954"/>
                  </a:lnTo>
                  <a:lnTo>
                    <a:pt x="0" y="901"/>
                  </a:lnTo>
                  <a:lnTo>
                    <a:pt x="9" y="848"/>
                  </a:lnTo>
                  <a:lnTo>
                    <a:pt x="45" y="795"/>
                  </a:lnTo>
                  <a:lnTo>
                    <a:pt x="97" y="733"/>
                  </a:lnTo>
                  <a:lnTo>
                    <a:pt x="97" y="733"/>
                  </a:lnTo>
                  <a:lnTo>
                    <a:pt x="486" y="380"/>
                  </a:lnTo>
                  <a:lnTo>
                    <a:pt x="874" y="27"/>
                  </a:lnTo>
                  <a:lnTo>
                    <a:pt x="874" y="27"/>
                  </a:lnTo>
                  <a:lnTo>
                    <a:pt x="909" y="0"/>
                  </a:lnTo>
                  <a:lnTo>
                    <a:pt x="936" y="0"/>
                  </a:lnTo>
                  <a:lnTo>
                    <a:pt x="962" y="18"/>
                  </a:lnTo>
                  <a:lnTo>
                    <a:pt x="989" y="45"/>
                  </a:lnTo>
                  <a:lnTo>
                    <a:pt x="989" y="45"/>
                  </a:lnTo>
                  <a:lnTo>
                    <a:pt x="1077" y="212"/>
                  </a:lnTo>
                  <a:lnTo>
                    <a:pt x="1156" y="389"/>
                  </a:lnTo>
                  <a:lnTo>
                    <a:pt x="1218" y="574"/>
                  </a:lnTo>
                  <a:lnTo>
                    <a:pt x="1253" y="759"/>
                  </a:lnTo>
                  <a:lnTo>
                    <a:pt x="1253" y="759"/>
                  </a:lnTo>
                  <a:lnTo>
                    <a:pt x="1280" y="980"/>
                  </a:lnTo>
                  <a:lnTo>
                    <a:pt x="1297" y="1209"/>
                  </a:lnTo>
                  <a:lnTo>
                    <a:pt x="1297" y="1209"/>
                  </a:lnTo>
                  <a:lnTo>
                    <a:pt x="1297" y="1262"/>
                  </a:lnTo>
                  <a:lnTo>
                    <a:pt x="1297" y="1315"/>
                  </a:lnTo>
                  <a:lnTo>
                    <a:pt x="1280" y="14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6" name="Freeform 16">
              <a:extLst>
                <a:ext uri="{FF2B5EF4-FFF2-40B4-BE49-F238E27FC236}">
                  <a16:creationId xmlns:a16="http://schemas.microsoft.com/office/drawing/2014/main" id="{8947BD21-80EE-4935-AB9C-2EDE091BDE22}"/>
                </a:ext>
              </a:extLst>
            </p:cNvPr>
            <p:cNvSpPr>
              <a:spLocks noChangeArrowheads="1"/>
            </p:cNvSpPr>
            <p:nvPr/>
          </p:nvSpPr>
          <p:spPr bwMode="auto">
            <a:xfrm>
              <a:off x="4314825" y="3486150"/>
              <a:ext cx="500063" cy="495300"/>
            </a:xfrm>
            <a:custGeom>
              <a:avLst/>
              <a:gdLst>
                <a:gd name="T0" fmla="*/ 927 w 1387"/>
                <a:gd name="T1" fmla="*/ 1376 h 1377"/>
                <a:gd name="T2" fmla="*/ 927 w 1387"/>
                <a:gd name="T3" fmla="*/ 1376 h 1377"/>
                <a:gd name="T4" fmla="*/ 768 w 1387"/>
                <a:gd name="T5" fmla="*/ 1261 h 1377"/>
                <a:gd name="T6" fmla="*/ 618 w 1387"/>
                <a:gd name="T7" fmla="*/ 1147 h 1377"/>
                <a:gd name="T8" fmla="*/ 486 w 1387"/>
                <a:gd name="T9" fmla="*/ 1014 h 1377"/>
                <a:gd name="T10" fmla="*/ 371 w 1387"/>
                <a:gd name="T11" fmla="*/ 883 h 1377"/>
                <a:gd name="T12" fmla="*/ 256 w 1387"/>
                <a:gd name="T13" fmla="*/ 733 h 1377"/>
                <a:gd name="T14" fmla="*/ 159 w 1387"/>
                <a:gd name="T15" fmla="*/ 574 h 1377"/>
                <a:gd name="T16" fmla="*/ 71 w 1387"/>
                <a:gd name="T17" fmla="*/ 406 h 1377"/>
                <a:gd name="T18" fmla="*/ 0 w 1387"/>
                <a:gd name="T19" fmla="*/ 221 h 1377"/>
                <a:gd name="T20" fmla="*/ 0 w 1387"/>
                <a:gd name="T21" fmla="*/ 221 h 1377"/>
                <a:gd name="T22" fmla="*/ 177 w 1387"/>
                <a:gd name="T23" fmla="*/ 177 h 1377"/>
                <a:gd name="T24" fmla="*/ 345 w 1387"/>
                <a:gd name="T25" fmla="*/ 142 h 1377"/>
                <a:gd name="T26" fmla="*/ 345 w 1387"/>
                <a:gd name="T27" fmla="*/ 142 h 1377"/>
                <a:gd name="T28" fmla="*/ 1156 w 1387"/>
                <a:gd name="T29" fmla="*/ 0 h 1377"/>
                <a:gd name="T30" fmla="*/ 1156 w 1387"/>
                <a:gd name="T31" fmla="*/ 0 h 1377"/>
                <a:gd name="T32" fmla="*/ 1209 w 1387"/>
                <a:gd name="T33" fmla="*/ 0 h 1377"/>
                <a:gd name="T34" fmla="*/ 1253 w 1387"/>
                <a:gd name="T35" fmla="*/ 9 h 1377"/>
                <a:gd name="T36" fmla="*/ 1298 w 1387"/>
                <a:gd name="T37" fmla="*/ 44 h 1377"/>
                <a:gd name="T38" fmla="*/ 1333 w 1387"/>
                <a:gd name="T39" fmla="*/ 80 h 1377"/>
                <a:gd name="T40" fmla="*/ 1368 w 1387"/>
                <a:gd name="T41" fmla="*/ 124 h 1377"/>
                <a:gd name="T42" fmla="*/ 1377 w 1387"/>
                <a:gd name="T43" fmla="*/ 177 h 1377"/>
                <a:gd name="T44" fmla="*/ 1386 w 1387"/>
                <a:gd name="T45" fmla="*/ 230 h 1377"/>
                <a:gd name="T46" fmla="*/ 1368 w 1387"/>
                <a:gd name="T47" fmla="*/ 292 h 1377"/>
                <a:gd name="T48" fmla="*/ 1368 w 1387"/>
                <a:gd name="T49" fmla="*/ 292 h 1377"/>
                <a:gd name="T50" fmla="*/ 1253 w 1387"/>
                <a:gd name="T51" fmla="*/ 592 h 1377"/>
                <a:gd name="T52" fmla="*/ 1130 w 1387"/>
                <a:gd name="T53" fmla="*/ 892 h 1377"/>
                <a:gd name="T54" fmla="*/ 1130 w 1387"/>
                <a:gd name="T55" fmla="*/ 892 h 1377"/>
                <a:gd name="T56" fmla="*/ 927 w 1387"/>
                <a:gd name="T57" fmla="*/ 1376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7" h="1377">
                  <a:moveTo>
                    <a:pt x="927" y="1376"/>
                  </a:moveTo>
                  <a:lnTo>
                    <a:pt x="927" y="1376"/>
                  </a:lnTo>
                  <a:lnTo>
                    <a:pt x="768" y="1261"/>
                  </a:lnTo>
                  <a:lnTo>
                    <a:pt x="618" y="1147"/>
                  </a:lnTo>
                  <a:lnTo>
                    <a:pt x="486" y="1014"/>
                  </a:lnTo>
                  <a:lnTo>
                    <a:pt x="371" y="883"/>
                  </a:lnTo>
                  <a:lnTo>
                    <a:pt x="256" y="733"/>
                  </a:lnTo>
                  <a:lnTo>
                    <a:pt x="159" y="574"/>
                  </a:lnTo>
                  <a:lnTo>
                    <a:pt x="71" y="406"/>
                  </a:lnTo>
                  <a:lnTo>
                    <a:pt x="0" y="221"/>
                  </a:lnTo>
                  <a:lnTo>
                    <a:pt x="0" y="221"/>
                  </a:lnTo>
                  <a:lnTo>
                    <a:pt x="177" y="177"/>
                  </a:lnTo>
                  <a:lnTo>
                    <a:pt x="345" y="142"/>
                  </a:lnTo>
                  <a:lnTo>
                    <a:pt x="345" y="142"/>
                  </a:lnTo>
                  <a:lnTo>
                    <a:pt x="1156" y="0"/>
                  </a:lnTo>
                  <a:lnTo>
                    <a:pt x="1156" y="0"/>
                  </a:lnTo>
                  <a:lnTo>
                    <a:pt x="1209" y="0"/>
                  </a:lnTo>
                  <a:lnTo>
                    <a:pt x="1253" y="9"/>
                  </a:lnTo>
                  <a:lnTo>
                    <a:pt x="1298" y="44"/>
                  </a:lnTo>
                  <a:lnTo>
                    <a:pt x="1333" y="80"/>
                  </a:lnTo>
                  <a:lnTo>
                    <a:pt x="1368" y="124"/>
                  </a:lnTo>
                  <a:lnTo>
                    <a:pt x="1377" y="177"/>
                  </a:lnTo>
                  <a:lnTo>
                    <a:pt x="1386" y="230"/>
                  </a:lnTo>
                  <a:lnTo>
                    <a:pt x="1368" y="292"/>
                  </a:lnTo>
                  <a:lnTo>
                    <a:pt x="1368" y="292"/>
                  </a:lnTo>
                  <a:lnTo>
                    <a:pt x="1253" y="592"/>
                  </a:lnTo>
                  <a:lnTo>
                    <a:pt x="1130" y="892"/>
                  </a:lnTo>
                  <a:lnTo>
                    <a:pt x="1130" y="892"/>
                  </a:lnTo>
                  <a:lnTo>
                    <a:pt x="927" y="13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7" name="Freeform 17">
              <a:extLst>
                <a:ext uri="{FF2B5EF4-FFF2-40B4-BE49-F238E27FC236}">
                  <a16:creationId xmlns:a16="http://schemas.microsoft.com/office/drawing/2014/main" id="{CD0CF5AC-1164-4F9F-8DA8-C95AE444C0CE}"/>
                </a:ext>
              </a:extLst>
            </p:cNvPr>
            <p:cNvSpPr>
              <a:spLocks noChangeArrowheads="1"/>
            </p:cNvSpPr>
            <p:nvPr/>
          </p:nvSpPr>
          <p:spPr bwMode="auto">
            <a:xfrm>
              <a:off x="4813300" y="3657600"/>
              <a:ext cx="533400" cy="447675"/>
            </a:xfrm>
            <a:custGeom>
              <a:avLst/>
              <a:gdLst>
                <a:gd name="T0" fmla="*/ 1481 w 1482"/>
                <a:gd name="T1" fmla="*/ 1137 h 1244"/>
                <a:gd name="T2" fmla="*/ 1481 w 1482"/>
                <a:gd name="T3" fmla="*/ 1137 h 1244"/>
                <a:gd name="T4" fmla="*/ 1296 w 1482"/>
                <a:gd name="T5" fmla="*/ 1181 h 1244"/>
                <a:gd name="T6" fmla="*/ 1111 w 1482"/>
                <a:gd name="T7" fmla="*/ 1217 h 1244"/>
                <a:gd name="T8" fmla="*/ 925 w 1482"/>
                <a:gd name="T9" fmla="*/ 1234 h 1244"/>
                <a:gd name="T10" fmla="*/ 741 w 1482"/>
                <a:gd name="T11" fmla="*/ 1243 h 1244"/>
                <a:gd name="T12" fmla="*/ 556 w 1482"/>
                <a:gd name="T13" fmla="*/ 1234 h 1244"/>
                <a:gd name="T14" fmla="*/ 370 w 1482"/>
                <a:gd name="T15" fmla="*/ 1217 h 1244"/>
                <a:gd name="T16" fmla="*/ 185 w 1482"/>
                <a:gd name="T17" fmla="*/ 1173 h 1244"/>
                <a:gd name="T18" fmla="*/ 0 w 1482"/>
                <a:gd name="T19" fmla="*/ 1120 h 1244"/>
                <a:gd name="T20" fmla="*/ 0 w 1482"/>
                <a:gd name="T21" fmla="*/ 1120 h 1244"/>
                <a:gd name="T22" fmla="*/ 264 w 1482"/>
                <a:gd name="T23" fmla="*/ 643 h 1244"/>
                <a:gd name="T24" fmla="*/ 264 w 1482"/>
                <a:gd name="T25" fmla="*/ 643 h 1244"/>
                <a:gd name="T26" fmla="*/ 397 w 1482"/>
                <a:gd name="T27" fmla="*/ 397 h 1244"/>
                <a:gd name="T28" fmla="*/ 467 w 1482"/>
                <a:gd name="T29" fmla="*/ 273 h 1244"/>
                <a:gd name="T30" fmla="*/ 538 w 1482"/>
                <a:gd name="T31" fmla="*/ 150 h 1244"/>
                <a:gd name="T32" fmla="*/ 538 w 1482"/>
                <a:gd name="T33" fmla="*/ 150 h 1244"/>
                <a:gd name="T34" fmla="*/ 573 w 1482"/>
                <a:gd name="T35" fmla="*/ 106 h 1244"/>
                <a:gd name="T36" fmla="*/ 617 w 1482"/>
                <a:gd name="T37" fmla="*/ 62 h 1244"/>
                <a:gd name="T38" fmla="*/ 662 w 1482"/>
                <a:gd name="T39" fmla="*/ 35 h 1244"/>
                <a:gd name="T40" fmla="*/ 714 w 1482"/>
                <a:gd name="T41" fmla="*/ 9 h 1244"/>
                <a:gd name="T42" fmla="*/ 714 w 1482"/>
                <a:gd name="T43" fmla="*/ 9 h 1244"/>
                <a:gd name="T44" fmla="*/ 750 w 1482"/>
                <a:gd name="T45" fmla="*/ 0 h 1244"/>
                <a:gd name="T46" fmla="*/ 785 w 1482"/>
                <a:gd name="T47" fmla="*/ 0 h 1244"/>
                <a:gd name="T48" fmla="*/ 811 w 1482"/>
                <a:gd name="T49" fmla="*/ 0 h 1244"/>
                <a:gd name="T50" fmla="*/ 846 w 1482"/>
                <a:gd name="T51" fmla="*/ 18 h 1244"/>
                <a:gd name="T52" fmla="*/ 899 w 1482"/>
                <a:gd name="T53" fmla="*/ 53 h 1244"/>
                <a:gd name="T54" fmla="*/ 934 w 1482"/>
                <a:gd name="T55" fmla="*/ 115 h 1244"/>
                <a:gd name="T56" fmla="*/ 934 w 1482"/>
                <a:gd name="T57" fmla="*/ 115 h 1244"/>
                <a:gd name="T58" fmla="*/ 1208 w 1482"/>
                <a:gd name="T59" fmla="*/ 590 h 1244"/>
                <a:gd name="T60" fmla="*/ 1472 w 1482"/>
                <a:gd name="T61" fmla="*/ 1076 h 1244"/>
                <a:gd name="T62" fmla="*/ 1472 w 1482"/>
                <a:gd name="T63" fmla="*/ 1076 h 1244"/>
                <a:gd name="T64" fmla="*/ 1481 w 1482"/>
                <a:gd name="T65" fmla="*/ 1137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244">
                  <a:moveTo>
                    <a:pt x="1481" y="1137"/>
                  </a:moveTo>
                  <a:lnTo>
                    <a:pt x="1481" y="1137"/>
                  </a:lnTo>
                  <a:lnTo>
                    <a:pt x="1296" y="1181"/>
                  </a:lnTo>
                  <a:lnTo>
                    <a:pt x="1111" y="1217"/>
                  </a:lnTo>
                  <a:lnTo>
                    <a:pt x="925" y="1234"/>
                  </a:lnTo>
                  <a:lnTo>
                    <a:pt x="741" y="1243"/>
                  </a:lnTo>
                  <a:lnTo>
                    <a:pt x="556" y="1234"/>
                  </a:lnTo>
                  <a:lnTo>
                    <a:pt x="370" y="1217"/>
                  </a:lnTo>
                  <a:lnTo>
                    <a:pt x="185" y="1173"/>
                  </a:lnTo>
                  <a:lnTo>
                    <a:pt x="0" y="1120"/>
                  </a:lnTo>
                  <a:lnTo>
                    <a:pt x="0" y="1120"/>
                  </a:lnTo>
                  <a:lnTo>
                    <a:pt x="264" y="643"/>
                  </a:lnTo>
                  <a:lnTo>
                    <a:pt x="264" y="643"/>
                  </a:lnTo>
                  <a:lnTo>
                    <a:pt x="397" y="397"/>
                  </a:lnTo>
                  <a:lnTo>
                    <a:pt x="467" y="273"/>
                  </a:lnTo>
                  <a:lnTo>
                    <a:pt x="538" y="150"/>
                  </a:lnTo>
                  <a:lnTo>
                    <a:pt x="538" y="150"/>
                  </a:lnTo>
                  <a:lnTo>
                    <a:pt x="573" y="106"/>
                  </a:lnTo>
                  <a:lnTo>
                    <a:pt x="617" y="62"/>
                  </a:lnTo>
                  <a:lnTo>
                    <a:pt x="662" y="35"/>
                  </a:lnTo>
                  <a:lnTo>
                    <a:pt x="714" y="9"/>
                  </a:lnTo>
                  <a:lnTo>
                    <a:pt x="714" y="9"/>
                  </a:lnTo>
                  <a:lnTo>
                    <a:pt x="750" y="0"/>
                  </a:lnTo>
                  <a:lnTo>
                    <a:pt x="785" y="0"/>
                  </a:lnTo>
                  <a:lnTo>
                    <a:pt x="811" y="0"/>
                  </a:lnTo>
                  <a:lnTo>
                    <a:pt x="846" y="18"/>
                  </a:lnTo>
                  <a:lnTo>
                    <a:pt x="899" y="53"/>
                  </a:lnTo>
                  <a:lnTo>
                    <a:pt x="934" y="115"/>
                  </a:lnTo>
                  <a:lnTo>
                    <a:pt x="934" y="115"/>
                  </a:lnTo>
                  <a:lnTo>
                    <a:pt x="1208" y="590"/>
                  </a:lnTo>
                  <a:lnTo>
                    <a:pt x="1472" y="1076"/>
                  </a:lnTo>
                  <a:lnTo>
                    <a:pt x="1472" y="1076"/>
                  </a:lnTo>
                  <a:lnTo>
                    <a:pt x="1481" y="11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8" name="Freeform 18">
              <a:extLst>
                <a:ext uri="{FF2B5EF4-FFF2-40B4-BE49-F238E27FC236}">
                  <a16:creationId xmlns:a16="http://schemas.microsoft.com/office/drawing/2014/main" id="{3F5953A2-A535-475D-8AB5-7A7E58D770D4}"/>
                </a:ext>
              </a:extLst>
            </p:cNvPr>
            <p:cNvSpPr>
              <a:spLocks noChangeArrowheads="1"/>
            </p:cNvSpPr>
            <p:nvPr/>
          </p:nvSpPr>
          <p:spPr bwMode="auto">
            <a:xfrm>
              <a:off x="5168900" y="2479675"/>
              <a:ext cx="488950" cy="485775"/>
            </a:xfrm>
            <a:custGeom>
              <a:avLst/>
              <a:gdLst>
                <a:gd name="T0" fmla="*/ 0 w 1360"/>
                <a:gd name="T1" fmla="*/ 0 h 1351"/>
                <a:gd name="T2" fmla="*/ 0 w 1360"/>
                <a:gd name="T3" fmla="*/ 0 h 1351"/>
                <a:gd name="T4" fmla="*/ 194 w 1360"/>
                <a:gd name="T5" fmla="*/ 26 h 1351"/>
                <a:gd name="T6" fmla="*/ 379 w 1360"/>
                <a:gd name="T7" fmla="*/ 70 h 1351"/>
                <a:gd name="T8" fmla="*/ 565 w 1360"/>
                <a:gd name="T9" fmla="*/ 132 h 1351"/>
                <a:gd name="T10" fmla="*/ 732 w 1360"/>
                <a:gd name="T11" fmla="*/ 212 h 1351"/>
                <a:gd name="T12" fmla="*/ 900 w 1360"/>
                <a:gd name="T13" fmla="*/ 300 h 1351"/>
                <a:gd name="T14" fmla="*/ 1059 w 1360"/>
                <a:gd name="T15" fmla="*/ 397 h 1351"/>
                <a:gd name="T16" fmla="*/ 1209 w 1360"/>
                <a:gd name="T17" fmla="*/ 520 h 1351"/>
                <a:gd name="T18" fmla="*/ 1359 w 1360"/>
                <a:gd name="T19" fmla="*/ 644 h 1351"/>
                <a:gd name="T20" fmla="*/ 1359 w 1360"/>
                <a:gd name="T21" fmla="*/ 644 h 1351"/>
                <a:gd name="T22" fmla="*/ 962 w 1360"/>
                <a:gd name="T23" fmla="*/ 926 h 1351"/>
                <a:gd name="T24" fmla="*/ 962 w 1360"/>
                <a:gd name="T25" fmla="*/ 926 h 1351"/>
                <a:gd name="T26" fmla="*/ 679 w 1360"/>
                <a:gd name="T27" fmla="*/ 1129 h 1351"/>
                <a:gd name="T28" fmla="*/ 388 w 1360"/>
                <a:gd name="T29" fmla="*/ 1332 h 1351"/>
                <a:gd name="T30" fmla="*/ 388 w 1360"/>
                <a:gd name="T31" fmla="*/ 1332 h 1351"/>
                <a:gd name="T32" fmla="*/ 344 w 1360"/>
                <a:gd name="T33" fmla="*/ 1350 h 1351"/>
                <a:gd name="T34" fmla="*/ 291 w 1360"/>
                <a:gd name="T35" fmla="*/ 1350 h 1351"/>
                <a:gd name="T36" fmla="*/ 247 w 1360"/>
                <a:gd name="T37" fmla="*/ 1350 h 1351"/>
                <a:gd name="T38" fmla="*/ 203 w 1360"/>
                <a:gd name="T39" fmla="*/ 1332 h 1351"/>
                <a:gd name="T40" fmla="*/ 203 w 1360"/>
                <a:gd name="T41" fmla="*/ 1332 h 1351"/>
                <a:gd name="T42" fmla="*/ 159 w 1360"/>
                <a:gd name="T43" fmla="*/ 1306 h 1351"/>
                <a:gd name="T44" fmla="*/ 124 w 1360"/>
                <a:gd name="T45" fmla="*/ 1262 h 1351"/>
                <a:gd name="T46" fmla="*/ 97 w 1360"/>
                <a:gd name="T47" fmla="*/ 1218 h 1351"/>
                <a:gd name="T48" fmla="*/ 79 w 1360"/>
                <a:gd name="T49" fmla="*/ 1165 h 1351"/>
                <a:gd name="T50" fmla="*/ 79 w 1360"/>
                <a:gd name="T51" fmla="*/ 1165 h 1351"/>
                <a:gd name="T52" fmla="*/ 53 w 1360"/>
                <a:gd name="T53" fmla="*/ 679 h 1351"/>
                <a:gd name="T54" fmla="*/ 27 w 1360"/>
                <a:gd name="T55" fmla="*/ 203 h 1351"/>
                <a:gd name="T56" fmla="*/ 27 w 1360"/>
                <a:gd name="T57" fmla="*/ 203 h 1351"/>
                <a:gd name="T58" fmla="*/ 18 w 1360"/>
                <a:gd name="T59" fmla="*/ 106 h 1351"/>
                <a:gd name="T60" fmla="*/ 0 w 1360"/>
                <a:gd name="T61" fmla="*/ 0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0" h="1351">
                  <a:moveTo>
                    <a:pt x="0" y="0"/>
                  </a:moveTo>
                  <a:lnTo>
                    <a:pt x="0" y="0"/>
                  </a:lnTo>
                  <a:lnTo>
                    <a:pt x="194" y="26"/>
                  </a:lnTo>
                  <a:lnTo>
                    <a:pt x="379" y="70"/>
                  </a:lnTo>
                  <a:lnTo>
                    <a:pt x="565" y="132"/>
                  </a:lnTo>
                  <a:lnTo>
                    <a:pt x="732" y="212"/>
                  </a:lnTo>
                  <a:lnTo>
                    <a:pt x="900" y="300"/>
                  </a:lnTo>
                  <a:lnTo>
                    <a:pt x="1059" y="397"/>
                  </a:lnTo>
                  <a:lnTo>
                    <a:pt x="1209" y="520"/>
                  </a:lnTo>
                  <a:lnTo>
                    <a:pt x="1359" y="644"/>
                  </a:lnTo>
                  <a:lnTo>
                    <a:pt x="1359" y="644"/>
                  </a:lnTo>
                  <a:lnTo>
                    <a:pt x="962" y="926"/>
                  </a:lnTo>
                  <a:lnTo>
                    <a:pt x="962" y="926"/>
                  </a:lnTo>
                  <a:lnTo>
                    <a:pt x="679" y="1129"/>
                  </a:lnTo>
                  <a:lnTo>
                    <a:pt x="388" y="1332"/>
                  </a:lnTo>
                  <a:lnTo>
                    <a:pt x="388" y="1332"/>
                  </a:lnTo>
                  <a:lnTo>
                    <a:pt x="344" y="1350"/>
                  </a:lnTo>
                  <a:lnTo>
                    <a:pt x="291" y="1350"/>
                  </a:lnTo>
                  <a:lnTo>
                    <a:pt x="247" y="1350"/>
                  </a:lnTo>
                  <a:lnTo>
                    <a:pt x="203" y="1332"/>
                  </a:lnTo>
                  <a:lnTo>
                    <a:pt x="203" y="1332"/>
                  </a:lnTo>
                  <a:lnTo>
                    <a:pt x="159" y="1306"/>
                  </a:lnTo>
                  <a:lnTo>
                    <a:pt x="124" y="1262"/>
                  </a:lnTo>
                  <a:lnTo>
                    <a:pt x="97" y="1218"/>
                  </a:lnTo>
                  <a:lnTo>
                    <a:pt x="79" y="1165"/>
                  </a:lnTo>
                  <a:lnTo>
                    <a:pt x="79" y="1165"/>
                  </a:lnTo>
                  <a:lnTo>
                    <a:pt x="53" y="679"/>
                  </a:lnTo>
                  <a:lnTo>
                    <a:pt x="27" y="203"/>
                  </a:lnTo>
                  <a:lnTo>
                    <a:pt x="27" y="203"/>
                  </a:lnTo>
                  <a:lnTo>
                    <a:pt x="18" y="10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59" name="Freeform 19">
              <a:extLst>
                <a:ext uri="{FF2B5EF4-FFF2-40B4-BE49-F238E27FC236}">
                  <a16:creationId xmlns:a16="http://schemas.microsoft.com/office/drawing/2014/main" id="{5F74C24A-9D1B-42EB-A059-7023D575078C}"/>
                </a:ext>
              </a:extLst>
            </p:cNvPr>
            <p:cNvSpPr>
              <a:spLocks noChangeArrowheads="1"/>
            </p:cNvSpPr>
            <p:nvPr/>
          </p:nvSpPr>
          <p:spPr bwMode="auto">
            <a:xfrm>
              <a:off x="4937125" y="3149600"/>
              <a:ext cx="292100" cy="285750"/>
            </a:xfrm>
            <a:custGeom>
              <a:avLst/>
              <a:gdLst>
                <a:gd name="T0" fmla="*/ 397 w 812"/>
                <a:gd name="T1" fmla="*/ 0 h 795"/>
                <a:gd name="T2" fmla="*/ 397 w 812"/>
                <a:gd name="T3" fmla="*/ 0 h 795"/>
                <a:gd name="T4" fmla="*/ 520 w 812"/>
                <a:gd name="T5" fmla="*/ 9 h 795"/>
                <a:gd name="T6" fmla="*/ 572 w 812"/>
                <a:gd name="T7" fmla="*/ 18 h 795"/>
                <a:gd name="T8" fmla="*/ 590 w 812"/>
                <a:gd name="T9" fmla="*/ 35 h 795"/>
                <a:gd name="T10" fmla="*/ 608 w 812"/>
                <a:gd name="T11" fmla="*/ 44 h 795"/>
                <a:gd name="T12" fmla="*/ 608 w 812"/>
                <a:gd name="T13" fmla="*/ 44 h 795"/>
                <a:gd name="T14" fmla="*/ 670 w 812"/>
                <a:gd name="T15" fmla="*/ 106 h 795"/>
                <a:gd name="T16" fmla="*/ 731 w 812"/>
                <a:gd name="T17" fmla="*/ 176 h 795"/>
                <a:gd name="T18" fmla="*/ 775 w 812"/>
                <a:gd name="T19" fmla="*/ 247 h 795"/>
                <a:gd name="T20" fmla="*/ 793 w 812"/>
                <a:gd name="T21" fmla="*/ 291 h 795"/>
                <a:gd name="T22" fmla="*/ 802 w 812"/>
                <a:gd name="T23" fmla="*/ 326 h 795"/>
                <a:gd name="T24" fmla="*/ 802 w 812"/>
                <a:gd name="T25" fmla="*/ 326 h 795"/>
                <a:gd name="T26" fmla="*/ 811 w 812"/>
                <a:gd name="T27" fmla="*/ 371 h 795"/>
                <a:gd name="T28" fmla="*/ 811 w 812"/>
                <a:gd name="T29" fmla="*/ 415 h 795"/>
                <a:gd name="T30" fmla="*/ 793 w 812"/>
                <a:gd name="T31" fmla="*/ 503 h 795"/>
                <a:gd name="T32" fmla="*/ 758 w 812"/>
                <a:gd name="T33" fmla="*/ 582 h 795"/>
                <a:gd name="T34" fmla="*/ 714 w 812"/>
                <a:gd name="T35" fmla="*/ 653 h 795"/>
                <a:gd name="T36" fmla="*/ 714 w 812"/>
                <a:gd name="T37" fmla="*/ 653 h 795"/>
                <a:gd name="T38" fmla="*/ 652 w 812"/>
                <a:gd name="T39" fmla="*/ 715 h 795"/>
                <a:gd name="T40" fmla="*/ 572 w 812"/>
                <a:gd name="T41" fmla="*/ 759 h 795"/>
                <a:gd name="T42" fmla="*/ 493 w 812"/>
                <a:gd name="T43" fmla="*/ 785 h 795"/>
                <a:gd name="T44" fmla="*/ 406 w 812"/>
                <a:gd name="T45" fmla="*/ 794 h 795"/>
                <a:gd name="T46" fmla="*/ 406 w 812"/>
                <a:gd name="T47" fmla="*/ 794 h 795"/>
                <a:gd name="T48" fmla="*/ 318 w 812"/>
                <a:gd name="T49" fmla="*/ 785 h 795"/>
                <a:gd name="T50" fmla="*/ 238 w 812"/>
                <a:gd name="T51" fmla="*/ 759 h 795"/>
                <a:gd name="T52" fmla="*/ 159 w 812"/>
                <a:gd name="T53" fmla="*/ 715 h 795"/>
                <a:gd name="T54" fmla="*/ 88 w 812"/>
                <a:gd name="T55" fmla="*/ 653 h 795"/>
                <a:gd name="T56" fmla="*/ 88 w 812"/>
                <a:gd name="T57" fmla="*/ 653 h 795"/>
                <a:gd name="T58" fmla="*/ 70 w 812"/>
                <a:gd name="T59" fmla="*/ 626 h 795"/>
                <a:gd name="T60" fmla="*/ 44 w 812"/>
                <a:gd name="T61" fmla="*/ 591 h 795"/>
                <a:gd name="T62" fmla="*/ 18 w 812"/>
                <a:gd name="T63" fmla="*/ 503 h 795"/>
                <a:gd name="T64" fmla="*/ 0 w 812"/>
                <a:gd name="T65" fmla="*/ 415 h 795"/>
                <a:gd name="T66" fmla="*/ 9 w 812"/>
                <a:gd name="T67" fmla="*/ 335 h 795"/>
                <a:gd name="T68" fmla="*/ 9 w 812"/>
                <a:gd name="T69" fmla="*/ 335 h 795"/>
                <a:gd name="T70" fmla="*/ 18 w 812"/>
                <a:gd name="T71" fmla="*/ 300 h 795"/>
                <a:gd name="T72" fmla="*/ 35 w 812"/>
                <a:gd name="T73" fmla="*/ 256 h 795"/>
                <a:gd name="T74" fmla="*/ 79 w 812"/>
                <a:gd name="T75" fmla="*/ 185 h 795"/>
                <a:gd name="T76" fmla="*/ 132 w 812"/>
                <a:gd name="T77" fmla="*/ 115 h 795"/>
                <a:gd name="T78" fmla="*/ 194 w 812"/>
                <a:gd name="T79" fmla="*/ 53 h 795"/>
                <a:gd name="T80" fmla="*/ 194 w 812"/>
                <a:gd name="T81" fmla="*/ 53 h 795"/>
                <a:gd name="T82" fmla="*/ 212 w 812"/>
                <a:gd name="T83" fmla="*/ 35 h 795"/>
                <a:gd name="T84" fmla="*/ 238 w 812"/>
                <a:gd name="T85" fmla="*/ 26 h 795"/>
                <a:gd name="T86" fmla="*/ 291 w 812"/>
                <a:gd name="T87" fmla="*/ 9 h 795"/>
                <a:gd name="T88" fmla="*/ 397 w 812"/>
                <a:gd name="T89"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2" h="795">
                  <a:moveTo>
                    <a:pt x="397" y="0"/>
                  </a:moveTo>
                  <a:lnTo>
                    <a:pt x="397" y="0"/>
                  </a:lnTo>
                  <a:lnTo>
                    <a:pt x="520" y="9"/>
                  </a:lnTo>
                  <a:lnTo>
                    <a:pt x="572" y="18"/>
                  </a:lnTo>
                  <a:lnTo>
                    <a:pt x="590" y="35"/>
                  </a:lnTo>
                  <a:lnTo>
                    <a:pt x="608" y="44"/>
                  </a:lnTo>
                  <a:lnTo>
                    <a:pt x="608" y="44"/>
                  </a:lnTo>
                  <a:lnTo>
                    <a:pt x="670" y="106"/>
                  </a:lnTo>
                  <a:lnTo>
                    <a:pt x="731" y="176"/>
                  </a:lnTo>
                  <a:lnTo>
                    <a:pt x="775" y="247"/>
                  </a:lnTo>
                  <a:lnTo>
                    <a:pt x="793" y="291"/>
                  </a:lnTo>
                  <a:lnTo>
                    <a:pt x="802" y="326"/>
                  </a:lnTo>
                  <a:lnTo>
                    <a:pt x="802" y="326"/>
                  </a:lnTo>
                  <a:lnTo>
                    <a:pt x="811" y="371"/>
                  </a:lnTo>
                  <a:lnTo>
                    <a:pt x="811" y="415"/>
                  </a:lnTo>
                  <a:lnTo>
                    <a:pt x="793" y="503"/>
                  </a:lnTo>
                  <a:lnTo>
                    <a:pt x="758" y="582"/>
                  </a:lnTo>
                  <a:lnTo>
                    <a:pt x="714" y="653"/>
                  </a:lnTo>
                  <a:lnTo>
                    <a:pt x="714" y="653"/>
                  </a:lnTo>
                  <a:lnTo>
                    <a:pt x="652" y="715"/>
                  </a:lnTo>
                  <a:lnTo>
                    <a:pt x="572" y="759"/>
                  </a:lnTo>
                  <a:lnTo>
                    <a:pt x="493" y="785"/>
                  </a:lnTo>
                  <a:lnTo>
                    <a:pt x="406" y="794"/>
                  </a:lnTo>
                  <a:lnTo>
                    <a:pt x="406" y="794"/>
                  </a:lnTo>
                  <a:lnTo>
                    <a:pt x="318" y="785"/>
                  </a:lnTo>
                  <a:lnTo>
                    <a:pt x="238" y="759"/>
                  </a:lnTo>
                  <a:lnTo>
                    <a:pt x="159" y="715"/>
                  </a:lnTo>
                  <a:lnTo>
                    <a:pt x="88" y="653"/>
                  </a:lnTo>
                  <a:lnTo>
                    <a:pt x="88" y="653"/>
                  </a:lnTo>
                  <a:lnTo>
                    <a:pt x="70" y="626"/>
                  </a:lnTo>
                  <a:lnTo>
                    <a:pt x="44" y="591"/>
                  </a:lnTo>
                  <a:lnTo>
                    <a:pt x="18" y="503"/>
                  </a:lnTo>
                  <a:lnTo>
                    <a:pt x="0" y="415"/>
                  </a:lnTo>
                  <a:lnTo>
                    <a:pt x="9" y="335"/>
                  </a:lnTo>
                  <a:lnTo>
                    <a:pt x="9" y="335"/>
                  </a:lnTo>
                  <a:lnTo>
                    <a:pt x="18" y="300"/>
                  </a:lnTo>
                  <a:lnTo>
                    <a:pt x="35" y="256"/>
                  </a:lnTo>
                  <a:lnTo>
                    <a:pt x="79" y="185"/>
                  </a:lnTo>
                  <a:lnTo>
                    <a:pt x="132" y="115"/>
                  </a:lnTo>
                  <a:lnTo>
                    <a:pt x="194" y="53"/>
                  </a:lnTo>
                  <a:lnTo>
                    <a:pt x="194" y="53"/>
                  </a:lnTo>
                  <a:lnTo>
                    <a:pt x="212" y="35"/>
                  </a:lnTo>
                  <a:lnTo>
                    <a:pt x="238" y="26"/>
                  </a:lnTo>
                  <a:lnTo>
                    <a:pt x="291" y="9"/>
                  </a:lnTo>
                  <a:lnTo>
                    <a:pt x="39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grpSp>
      <p:sp>
        <p:nvSpPr>
          <p:cNvPr id="24" name="TextBox 23">
            <a:extLst>
              <a:ext uri="{FF2B5EF4-FFF2-40B4-BE49-F238E27FC236}">
                <a16:creationId xmlns:a16="http://schemas.microsoft.com/office/drawing/2014/main" id="{40F4B841-5BC3-4D37-966B-0B26AB1ECC73}"/>
              </a:ext>
            </a:extLst>
          </p:cNvPr>
          <p:cNvSpPr txBox="1"/>
          <p:nvPr/>
        </p:nvSpPr>
        <p:spPr>
          <a:xfrm>
            <a:off x="9233673" y="2690514"/>
            <a:ext cx="2020077" cy="941262"/>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2353">
                <a:gradFill>
                  <a:gsLst>
                    <a:gs pos="0">
                      <a:srgbClr val="0078D7"/>
                    </a:gs>
                    <a:gs pos="100000">
                      <a:srgbClr val="0078D7"/>
                    </a:gs>
                  </a:gsLst>
                  <a:lin ang="16200000" scaled="0"/>
                </a:gradFill>
                <a:latin typeface="Segoe UI Light"/>
              </a:rPr>
              <a:t>Logic apps</a:t>
            </a:r>
            <a:br>
              <a:rPr lang="en-US" sz="2353">
                <a:gradFill>
                  <a:gsLst>
                    <a:gs pos="0">
                      <a:srgbClr val="0078D7"/>
                    </a:gs>
                    <a:gs pos="100000">
                      <a:srgbClr val="0078D7"/>
                    </a:gs>
                  </a:gsLst>
                  <a:lin ang="16200000" scaled="0"/>
                </a:gradFill>
                <a:latin typeface="Segoe UI Light"/>
              </a:rPr>
            </a:br>
            <a:r>
              <a:rPr lang="en-US" sz="2353">
                <a:gradFill>
                  <a:gsLst>
                    <a:gs pos="0">
                      <a:srgbClr val="0078D7"/>
                    </a:gs>
                    <a:gs pos="100000">
                      <a:srgbClr val="0078D7"/>
                    </a:gs>
                  </a:gsLst>
                  <a:lin ang="16200000" scaled="0"/>
                </a:gradFill>
                <a:latin typeface="Segoe UI Light"/>
              </a:rPr>
              <a:t>+ Functions</a:t>
            </a:r>
          </a:p>
        </p:txBody>
      </p:sp>
      <p:sp>
        <p:nvSpPr>
          <p:cNvPr id="25" name="TextBox 24">
            <a:extLst>
              <a:ext uri="{FF2B5EF4-FFF2-40B4-BE49-F238E27FC236}">
                <a16:creationId xmlns:a16="http://schemas.microsoft.com/office/drawing/2014/main" id="{DEF149E4-0E30-48D6-A92B-3CD3409A57FA}"/>
              </a:ext>
            </a:extLst>
          </p:cNvPr>
          <p:cNvSpPr txBox="1"/>
          <p:nvPr/>
        </p:nvSpPr>
        <p:spPr>
          <a:xfrm>
            <a:off x="8986027" y="3618085"/>
            <a:ext cx="2515370" cy="564789"/>
          </a:xfrm>
          <a:prstGeom prst="rect">
            <a:avLst/>
          </a:prstGeom>
          <a:noFill/>
        </p:spPr>
        <p:txBody>
          <a:bodyPr wrap="square" lIns="91414" tIns="91414" rIns="91414" bIns="91414" rtlCol="0" anchor="t" anchorCtr="0">
            <a:spAutoFit/>
          </a:bodyPr>
          <a:lstStyle/>
          <a:p>
            <a:pPr algn="ctr" defTabSz="913668">
              <a:lnSpc>
                <a:spcPct val="90000"/>
              </a:lnSpc>
              <a:defRPr/>
            </a:pP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Event–driven,</a:t>
            </a:r>
            <a:b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b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serverless computing </a:t>
            </a:r>
          </a:p>
        </p:txBody>
      </p:sp>
      <p:grpSp>
        <p:nvGrpSpPr>
          <p:cNvPr id="60" name="Group 59">
            <a:extLst>
              <a:ext uri="{FF2B5EF4-FFF2-40B4-BE49-F238E27FC236}">
                <a16:creationId xmlns:a16="http://schemas.microsoft.com/office/drawing/2014/main" id="{21919FBB-500F-4D76-BC10-C05A225A5098}"/>
              </a:ext>
            </a:extLst>
          </p:cNvPr>
          <p:cNvGrpSpPr/>
          <p:nvPr/>
        </p:nvGrpSpPr>
        <p:grpSpPr>
          <a:xfrm>
            <a:off x="9337599" y="1626492"/>
            <a:ext cx="1812228" cy="724928"/>
            <a:chOff x="6534640" y="2251201"/>
            <a:chExt cx="1812485" cy="725031"/>
          </a:xfrm>
        </p:grpSpPr>
        <p:grpSp>
          <p:nvGrpSpPr>
            <p:cNvPr id="61" name="Group 60">
              <a:extLst>
                <a:ext uri="{FF2B5EF4-FFF2-40B4-BE49-F238E27FC236}">
                  <a16:creationId xmlns:a16="http://schemas.microsoft.com/office/drawing/2014/main" id="{725092E1-01F7-4FEF-B850-2A3FC69A1FB3}"/>
                </a:ext>
              </a:extLst>
            </p:cNvPr>
            <p:cNvGrpSpPr/>
            <p:nvPr/>
          </p:nvGrpSpPr>
          <p:grpSpPr>
            <a:xfrm>
              <a:off x="6534640" y="2251201"/>
              <a:ext cx="881620" cy="693398"/>
              <a:chOff x="6529388" y="2047876"/>
              <a:chExt cx="1435100" cy="1128712"/>
            </a:xfrm>
            <a:solidFill>
              <a:srgbClr val="001F54"/>
            </a:solidFill>
          </p:grpSpPr>
          <p:sp>
            <p:nvSpPr>
              <p:cNvPr id="66" name="Freeform 33">
                <a:extLst>
                  <a:ext uri="{FF2B5EF4-FFF2-40B4-BE49-F238E27FC236}">
                    <a16:creationId xmlns:a16="http://schemas.microsoft.com/office/drawing/2014/main" id="{E3ECB61E-71D0-46D7-8CA9-AE8DAF4A5484}"/>
                  </a:ext>
                </a:extLst>
              </p:cNvPr>
              <p:cNvSpPr>
                <a:spLocks/>
              </p:cNvSpPr>
              <p:nvPr/>
            </p:nvSpPr>
            <p:spPr bwMode="auto">
              <a:xfrm>
                <a:off x="7742238" y="2052638"/>
                <a:ext cx="222250" cy="1123950"/>
              </a:xfrm>
              <a:custGeom>
                <a:avLst/>
                <a:gdLst>
                  <a:gd name="T0" fmla="*/ 0 w 52"/>
                  <a:gd name="T1" fmla="*/ 263 h 263"/>
                  <a:gd name="T2" fmla="*/ 0 w 52"/>
                  <a:gd name="T3" fmla="*/ 246 h 263"/>
                  <a:gd name="T4" fmla="*/ 9 w 52"/>
                  <a:gd name="T5" fmla="*/ 246 h 263"/>
                  <a:gd name="T6" fmla="*/ 15 w 52"/>
                  <a:gd name="T7" fmla="*/ 243 h 263"/>
                  <a:gd name="T8" fmla="*/ 18 w 52"/>
                  <a:gd name="T9" fmla="*/ 237 h 263"/>
                  <a:gd name="T10" fmla="*/ 18 w 52"/>
                  <a:gd name="T11" fmla="*/ 148 h 263"/>
                  <a:gd name="T12" fmla="*/ 24 w 52"/>
                  <a:gd name="T13" fmla="*/ 132 h 263"/>
                  <a:gd name="T14" fmla="*/ 25 w 52"/>
                  <a:gd name="T15" fmla="*/ 131 h 263"/>
                  <a:gd name="T16" fmla="*/ 24 w 52"/>
                  <a:gd name="T17" fmla="*/ 130 h 263"/>
                  <a:gd name="T18" fmla="*/ 18 w 52"/>
                  <a:gd name="T19" fmla="*/ 114 h 263"/>
                  <a:gd name="T20" fmla="*/ 18 w 52"/>
                  <a:gd name="T21" fmla="*/ 25 h 263"/>
                  <a:gd name="T22" fmla="*/ 15 w 52"/>
                  <a:gd name="T23" fmla="*/ 19 h 263"/>
                  <a:gd name="T24" fmla="*/ 13 w 52"/>
                  <a:gd name="T25" fmla="*/ 17 h 263"/>
                  <a:gd name="T26" fmla="*/ 9 w 52"/>
                  <a:gd name="T27" fmla="*/ 16 h 263"/>
                  <a:gd name="T28" fmla="*/ 0 w 52"/>
                  <a:gd name="T29" fmla="*/ 16 h 263"/>
                  <a:gd name="T30" fmla="*/ 0 w 52"/>
                  <a:gd name="T31" fmla="*/ 0 h 263"/>
                  <a:gd name="T32" fmla="*/ 9 w 52"/>
                  <a:gd name="T33" fmla="*/ 0 h 263"/>
                  <a:gd name="T34" fmla="*/ 19 w 52"/>
                  <a:gd name="T35" fmla="*/ 2 h 263"/>
                  <a:gd name="T36" fmla="*/ 27 w 52"/>
                  <a:gd name="T37" fmla="*/ 7 h 263"/>
                  <a:gd name="T38" fmla="*/ 35 w 52"/>
                  <a:gd name="T39" fmla="*/ 25 h 263"/>
                  <a:gd name="T40" fmla="*/ 35 w 52"/>
                  <a:gd name="T41" fmla="*/ 114 h 263"/>
                  <a:gd name="T42" fmla="*/ 37 w 52"/>
                  <a:gd name="T43" fmla="*/ 120 h 263"/>
                  <a:gd name="T44" fmla="*/ 43 w 52"/>
                  <a:gd name="T45" fmla="*/ 123 h 263"/>
                  <a:gd name="T46" fmla="*/ 52 w 52"/>
                  <a:gd name="T47" fmla="*/ 123 h 263"/>
                  <a:gd name="T48" fmla="*/ 52 w 52"/>
                  <a:gd name="T49" fmla="*/ 139 h 263"/>
                  <a:gd name="T50" fmla="*/ 43 w 52"/>
                  <a:gd name="T51" fmla="*/ 139 h 263"/>
                  <a:gd name="T52" fmla="*/ 37 w 52"/>
                  <a:gd name="T53" fmla="*/ 142 h 263"/>
                  <a:gd name="T54" fmla="*/ 35 w 52"/>
                  <a:gd name="T55" fmla="*/ 148 h 263"/>
                  <a:gd name="T56" fmla="*/ 35 w 52"/>
                  <a:gd name="T57" fmla="*/ 237 h 263"/>
                  <a:gd name="T58" fmla="*/ 27 w 52"/>
                  <a:gd name="T59" fmla="*/ 255 h 263"/>
                  <a:gd name="T60" fmla="*/ 9 w 52"/>
                  <a:gd name="T61" fmla="*/ 263 h 263"/>
                  <a:gd name="T62" fmla="*/ 0 w 52"/>
                  <a:gd name="T6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63">
                    <a:moveTo>
                      <a:pt x="0" y="263"/>
                    </a:moveTo>
                    <a:cubicBezTo>
                      <a:pt x="0" y="246"/>
                      <a:pt x="0" y="246"/>
                      <a:pt x="0" y="246"/>
                    </a:cubicBezTo>
                    <a:cubicBezTo>
                      <a:pt x="9" y="246"/>
                      <a:pt x="9" y="246"/>
                      <a:pt x="9" y="246"/>
                    </a:cubicBezTo>
                    <a:cubicBezTo>
                      <a:pt x="12" y="246"/>
                      <a:pt x="14" y="245"/>
                      <a:pt x="15" y="243"/>
                    </a:cubicBezTo>
                    <a:cubicBezTo>
                      <a:pt x="17" y="242"/>
                      <a:pt x="18" y="240"/>
                      <a:pt x="18" y="237"/>
                    </a:cubicBezTo>
                    <a:cubicBezTo>
                      <a:pt x="18" y="148"/>
                      <a:pt x="18" y="148"/>
                      <a:pt x="18" y="148"/>
                    </a:cubicBezTo>
                    <a:cubicBezTo>
                      <a:pt x="18" y="143"/>
                      <a:pt x="20" y="137"/>
                      <a:pt x="24" y="132"/>
                    </a:cubicBezTo>
                    <a:cubicBezTo>
                      <a:pt x="25" y="131"/>
                      <a:pt x="25" y="131"/>
                      <a:pt x="25" y="131"/>
                    </a:cubicBezTo>
                    <a:cubicBezTo>
                      <a:pt x="24" y="130"/>
                      <a:pt x="24" y="130"/>
                      <a:pt x="24" y="130"/>
                    </a:cubicBezTo>
                    <a:cubicBezTo>
                      <a:pt x="20" y="125"/>
                      <a:pt x="18" y="120"/>
                      <a:pt x="18" y="114"/>
                    </a:cubicBezTo>
                    <a:cubicBezTo>
                      <a:pt x="18" y="25"/>
                      <a:pt x="18" y="25"/>
                      <a:pt x="18" y="25"/>
                    </a:cubicBezTo>
                    <a:cubicBezTo>
                      <a:pt x="18" y="23"/>
                      <a:pt x="17" y="21"/>
                      <a:pt x="15" y="19"/>
                    </a:cubicBezTo>
                    <a:cubicBezTo>
                      <a:pt x="15" y="18"/>
                      <a:pt x="14" y="18"/>
                      <a:pt x="13" y="17"/>
                    </a:cubicBezTo>
                    <a:cubicBezTo>
                      <a:pt x="12" y="17"/>
                      <a:pt x="11" y="16"/>
                      <a:pt x="9" y="16"/>
                    </a:cubicBezTo>
                    <a:cubicBezTo>
                      <a:pt x="0" y="16"/>
                      <a:pt x="0" y="16"/>
                      <a:pt x="0" y="16"/>
                    </a:cubicBezTo>
                    <a:cubicBezTo>
                      <a:pt x="0" y="0"/>
                      <a:pt x="0" y="0"/>
                      <a:pt x="0" y="0"/>
                    </a:cubicBezTo>
                    <a:cubicBezTo>
                      <a:pt x="9" y="0"/>
                      <a:pt x="9" y="0"/>
                      <a:pt x="9" y="0"/>
                    </a:cubicBezTo>
                    <a:cubicBezTo>
                      <a:pt x="12" y="0"/>
                      <a:pt x="16" y="0"/>
                      <a:pt x="19" y="2"/>
                    </a:cubicBezTo>
                    <a:cubicBezTo>
                      <a:pt x="22" y="3"/>
                      <a:pt x="25" y="5"/>
                      <a:pt x="27" y="7"/>
                    </a:cubicBezTo>
                    <a:cubicBezTo>
                      <a:pt x="32" y="12"/>
                      <a:pt x="35" y="18"/>
                      <a:pt x="35" y="25"/>
                    </a:cubicBezTo>
                    <a:cubicBezTo>
                      <a:pt x="35" y="114"/>
                      <a:pt x="35" y="114"/>
                      <a:pt x="35" y="114"/>
                    </a:cubicBezTo>
                    <a:cubicBezTo>
                      <a:pt x="35" y="117"/>
                      <a:pt x="36" y="119"/>
                      <a:pt x="37" y="120"/>
                    </a:cubicBezTo>
                    <a:cubicBezTo>
                      <a:pt x="39" y="122"/>
                      <a:pt x="41" y="123"/>
                      <a:pt x="43" y="123"/>
                    </a:cubicBezTo>
                    <a:cubicBezTo>
                      <a:pt x="52" y="123"/>
                      <a:pt x="52" y="123"/>
                      <a:pt x="52" y="123"/>
                    </a:cubicBezTo>
                    <a:cubicBezTo>
                      <a:pt x="52" y="139"/>
                      <a:pt x="52" y="139"/>
                      <a:pt x="52" y="139"/>
                    </a:cubicBezTo>
                    <a:cubicBezTo>
                      <a:pt x="43" y="139"/>
                      <a:pt x="43" y="139"/>
                      <a:pt x="43" y="139"/>
                    </a:cubicBezTo>
                    <a:cubicBezTo>
                      <a:pt x="41" y="139"/>
                      <a:pt x="39" y="140"/>
                      <a:pt x="37" y="142"/>
                    </a:cubicBezTo>
                    <a:cubicBezTo>
                      <a:pt x="36" y="144"/>
                      <a:pt x="35" y="146"/>
                      <a:pt x="35" y="148"/>
                    </a:cubicBezTo>
                    <a:cubicBezTo>
                      <a:pt x="35" y="237"/>
                      <a:pt x="35" y="237"/>
                      <a:pt x="35" y="237"/>
                    </a:cubicBezTo>
                    <a:cubicBezTo>
                      <a:pt x="35" y="244"/>
                      <a:pt x="32" y="250"/>
                      <a:pt x="27" y="255"/>
                    </a:cubicBezTo>
                    <a:cubicBezTo>
                      <a:pt x="23" y="260"/>
                      <a:pt x="16" y="263"/>
                      <a:pt x="9" y="263"/>
                    </a:cubicBezTo>
                    <a:lnTo>
                      <a:pt x="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67" name="Freeform 34">
                <a:extLst>
                  <a:ext uri="{FF2B5EF4-FFF2-40B4-BE49-F238E27FC236}">
                    <a16:creationId xmlns:a16="http://schemas.microsoft.com/office/drawing/2014/main" id="{C7F6B3C4-CB5B-4343-ACF8-8903B227EF56}"/>
                  </a:ext>
                </a:extLst>
              </p:cNvPr>
              <p:cNvSpPr>
                <a:spLocks noEditPoints="1"/>
              </p:cNvSpPr>
              <p:nvPr/>
            </p:nvSpPr>
            <p:spPr bwMode="auto">
              <a:xfrm>
                <a:off x="6840538" y="2143125"/>
                <a:ext cx="803275" cy="866775"/>
              </a:xfrm>
              <a:custGeom>
                <a:avLst/>
                <a:gdLst>
                  <a:gd name="T0" fmla="*/ 132 w 188"/>
                  <a:gd name="T1" fmla="*/ 201 h 203"/>
                  <a:gd name="T2" fmla="*/ 129 w 188"/>
                  <a:gd name="T3" fmla="*/ 153 h 203"/>
                  <a:gd name="T4" fmla="*/ 138 w 188"/>
                  <a:gd name="T5" fmla="*/ 144 h 203"/>
                  <a:gd name="T6" fmla="*/ 150 w 188"/>
                  <a:gd name="T7" fmla="*/ 125 h 203"/>
                  <a:gd name="T8" fmla="*/ 143 w 188"/>
                  <a:gd name="T9" fmla="*/ 116 h 203"/>
                  <a:gd name="T10" fmla="*/ 95 w 188"/>
                  <a:gd name="T11" fmla="*/ 103 h 203"/>
                  <a:gd name="T12" fmla="*/ 93 w 188"/>
                  <a:gd name="T13" fmla="*/ 103 h 203"/>
                  <a:gd name="T14" fmla="*/ 46 w 188"/>
                  <a:gd name="T15" fmla="*/ 116 h 203"/>
                  <a:gd name="T16" fmla="*/ 39 w 188"/>
                  <a:gd name="T17" fmla="*/ 125 h 203"/>
                  <a:gd name="T18" fmla="*/ 50 w 188"/>
                  <a:gd name="T19" fmla="*/ 144 h 203"/>
                  <a:gd name="T20" fmla="*/ 56 w 188"/>
                  <a:gd name="T21" fmla="*/ 146 h 203"/>
                  <a:gd name="T22" fmla="*/ 59 w 188"/>
                  <a:gd name="T23" fmla="*/ 194 h 203"/>
                  <a:gd name="T24" fmla="*/ 50 w 188"/>
                  <a:gd name="T25" fmla="*/ 203 h 203"/>
                  <a:gd name="T26" fmla="*/ 2 w 188"/>
                  <a:gd name="T27" fmla="*/ 201 h 203"/>
                  <a:gd name="T28" fmla="*/ 0 w 188"/>
                  <a:gd name="T29" fmla="*/ 153 h 203"/>
                  <a:gd name="T30" fmla="*/ 9 w 188"/>
                  <a:gd name="T31" fmla="*/ 144 h 203"/>
                  <a:gd name="T32" fmla="*/ 22 w 188"/>
                  <a:gd name="T33" fmla="*/ 125 h 203"/>
                  <a:gd name="T34" fmla="*/ 42 w 188"/>
                  <a:gd name="T35" fmla="*/ 100 h 203"/>
                  <a:gd name="T36" fmla="*/ 84 w 188"/>
                  <a:gd name="T37" fmla="*/ 88 h 203"/>
                  <a:gd name="T38" fmla="*/ 86 w 188"/>
                  <a:gd name="T39" fmla="*/ 62 h 203"/>
                  <a:gd name="T40" fmla="*/ 65 w 188"/>
                  <a:gd name="T41" fmla="*/ 59 h 203"/>
                  <a:gd name="T42" fmla="*/ 62 w 188"/>
                  <a:gd name="T43" fmla="*/ 10 h 203"/>
                  <a:gd name="T44" fmla="*/ 73 w 188"/>
                  <a:gd name="T45" fmla="*/ 0 h 203"/>
                  <a:gd name="T46" fmla="*/ 117 w 188"/>
                  <a:gd name="T47" fmla="*/ 1 h 203"/>
                  <a:gd name="T48" fmla="*/ 124 w 188"/>
                  <a:gd name="T49" fmla="*/ 10 h 203"/>
                  <a:gd name="T50" fmla="*/ 121 w 188"/>
                  <a:gd name="T51" fmla="*/ 59 h 203"/>
                  <a:gd name="T52" fmla="*/ 102 w 188"/>
                  <a:gd name="T53" fmla="*/ 62 h 203"/>
                  <a:gd name="T54" fmla="*/ 104 w 188"/>
                  <a:gd name="T55" fmla="*/ 88 h 203"/>
                  <a:gd name="T56" fmla="*/ 146 w 188"/>
                  <a:gd name="T57" fmla="*/ 100 h 203"/>
                  <a:gd name="T58" fmla="*/ 166 w 188"/>
                  <a:gd name="T59" fmla="*/ 125 h 203"/>
                  <a:gd name="T60" fmla="*/ 179 w 188"/>
                  <a:gd name="T61" fmla="*/ 144 h 203"/>
                  <a:gd name="T62" fmla="*/ 185 w 188"/>
                  <a:gd name="T63" fmla="*/ 146 h 203"/>
                  <a:gd name="T64" fmla="*/ 188 w 188"/>
                  <a:gd name="T65" fmla="*/ 194 h 203"/>
                  <a:gd name="T66" fmla="*/ 179 w 188"/>
                  <a:gd name="T67" fmla="*/ 203 h 203"/>
                  <a:gd name="T68" fmla="*/ 144 w 188"/>
                  <a:gd name="T69" fmla="*/ 188 h 203"/>
                  <a:gd name="T70" fmla="*/ 173 w 188"/>
                  <a:gd name="T71" fmla="*/ 159 h 203"/>
                  <a:gd name="T72" fmla="*/ 144 w 188"/>
                  <a:gd name="T73" fmla="*/ 188 h 203"/>
                  <a:gd name="T74" fmla="*/ 43 w 188"/>
                  <a:gd name="T75" fmla="*/ 188 h 203"/>
                  <a:gd name="T76" fmla="*/ 15 w 188"/>
                  <a:gd name="T77" fmla="*/ 159 h 203"/>
                  <a:gd name="T78" fmla="*/ 79 w 188"/>
                  <a:gd name="T79" fmla="*/ 45 h 203"/>
                  <a:gd name="T80" fmla="*/ 107 w 188"/>
                  <a:gd name="T81" fmla="*/ 16 h 203"/>
                  <a:gd name="T82" fmla="*/ 79 w 188"/>
                  <a:gd name="T83" fmla="*/ 4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3">
                    <a:moveTo>
                      <a:pt x="138" y="203"/>
                    </a:moveTo>
                    <a:cubicBezTo>
                      <a:pt x="135" y="203"/>
                      <a:pt x="133" y="202"/>
                      <a:pt x="132" y="201"/>
                    </a:cubicBezTo>
                    <a:cubicBezTo>
                      <a:pt x="130" y="199"/>
                      <a:pt x="129" y="196"/>
                      <a:pt x="129" y="194"/>
                    </a:cubicBezTo>
                    <a:cubicBezTo>
                      <a:pt x="129" y="153"/>
                      <a:pt x="129" y="153"/>
                      <a:pt x="129" y="153"/>
                    </a:cubicBezTo>
                    <a:cubicBezTo>
                      <a:pt x="129" y="150"/>
                      <a:pt x="130" y="148"/>
                      <a:pt x="132" y="146"/>
                    </a:cubicBezTo>
                    <a:cubicBezTo>
                      <a:pt x="133" y="145"/>
                      <a:pt x="135" y="144"/>
                      <a:pt x="138" y="144"/>
                    </a:cubicBezTo>
                    <a:cubicBezTo>
                      <a:pt x="150" y="144"/>
                      <a:pt x="150" y="144"/>
                      <a:pt x="150" y="144"/>
                    </a:cubicBezTo>
                    <a:cubicBezTo>
                      <a:pt x="150" y="125"/>
                      <a:pt x="150" y="125"/>
                      <a:pt x="150" y="125"/>
                    </a:cubicBezTo>
                    <a:cubicBezTo>
                      <a:pt x="150" y="123"/>
                      <a:pt x="149" y="121"/>
                      <a:pt x="147" y="120"/>
                    </a:cubicBezTo>
                    <a:cubicBezTo>
                      <a:pt x="146" y="118"/>
                      <a:pt x="145" y="117"/>
                      <a:pt x="143" y="116"/>
                    </a:cubicBezTo>
                    <a:cubicBezTo>
                      <a:pt x="106" y="108"/>
                      <a:pt x="106" y="108"/>
                      <a:pt x="106" y="108"/>
                    </a:cubicBezTo>
                    <a:cubicBezTo>
                      <a:pt x="102" y="107"/>
                      <a:pt x="98" y="105"/>
                      <a:pt x="95" y="103"/>
                    </a:cubicBezTo>
                    <a:cubicBezTo>
                      <a:pt x="94" y="102"/>
                      <a:pt x="94" y="102"/>
                      <a:pt x="94" y="102"/>
                    </a:cubicBezTo>
                    <a:cubicBezTo>
                      <a:pt x="93" y="103"/>
                      <a:pt x="93" y="103"/>
                      <a:pt x="93" y="103"/>
                    </a:cubicBezTo>
                    <a:cubicBezTo>
                      <a:pt x="90" y="105"/>
                      <a:pt x="87" y="107"/>
                      <a:pt x="83" y="108"/>
                    </a:cubicBezTo>
                    <a:cubicBezTo>
                      <a:pt x="46" y="116"/>
                      <a:pt x="46" y="116"/>
                      <a:pt x="46" y="116"/>
                    </a:cubicBezTo>
                    <a:cubicBezTo>
                      <a:pt x="43" y="117"/>
                      <a:pt x="42" y="118"/>
                      <a:pt x="41" y="120"/>
                    </a:cubicBezTo>
                    <a:cubicBezTo>
                      <a:pt x="39" y="121"/>
                      <a:pt x="39" y="123"/>
                      <a:pt x="39" y="125"/>
                    </a:cubicBezTo>
                    <a:cubicBezTo>
                      <a:pt x="39" y="144"/>
                      <a:pt x="39" y="144"/>
                      <a:pt x="39" y="144"/>
                    </a:cubicBezTo>
                    <a:cubicBezTo>
                      <a:pt x="50" y="144"/>
                      <a:pt x="50" y="144"/>
                      <a:pt x="50" y="144"/>
                    </a:cubicBezTo>
                    <a:cubicBezTo>
                      <a:pt x="51" y="144"/>
                      <a:pt x="52" y="144"/>
                      <a:pt x="53" y="144"/>
                    </a:cubicBezTo>
                    <a:cubicBezTo>
                      <a:pt x="54" y="145"/>
                      <a:pt x="55" y="146"/>
                      <a:pt x="56" y="146"/>
                    </a:cubicBezTo>
                    <a:cubicBezTo>
                      <a:pt x="58" y="148"/>
                      <a:pt x="59" y="150"/>
                      <a:pt x="59" y="153"/>
                    </a:cubicBezTo>
                    <a:cubicBezTo>
                      <a:pt x="59" y="194"/>
                      <a:pt x="59" y="194"/>
                      <a:pt x="59" y="194"/>
                    </a:cubicBezTo>
                    <a:cubicBezTo>
                      <a:pt x="59" y="197"/>
                      <a:pt x="58" y="199"/>
                      <a:pt x="56" y="201"/>
                    </a:cubicBezTo>
                    <a:cubicBezTo>
                      <a:pt x="54" y="203"/>
                      <a:pt x="52" y="203"/>
                      <a:pt x="50" y="203"/>
                    </a:cubicBezTo>
                    <a:cubicBezTo>
                      <a:pt x="9" y="203"/>
                      <a:pt x="9" y="203"/>
                      <a:pt x="9" y="203"/>
                    </a:cubicBezTo>
                    <a:cubicBezTo>
                      <a:pt x="6" y="203"/>
                      <a:pt x="4" y="202"/>
                      <a:pt x="2" y="201"/>
                    </a:cubicBezTo>
                    <a:cubicBezTo>
                      <a:pt x="1" y="199"/>
                      <a:pt x="0" y="197"/>
                      <a:pt x="0" y="194"/>
                    </a:cubicBezTo>
                    <a:cubicBezTo>
                      <a:pt x="0" y="153"/>
                      <a:pt x="0" y="153"/>
                      <a:pt x="0" y="153"/>
                    </a:cubicBezTo>
                    <a:cubicBezTo>
                      <a:pt x="0" y="150"/>
                      <a:pt x="1" y="148"/>
                      <a:pt x="2" y="146"/>
                    </a:cubicBezTo>
                    <a:cubicBezTo>
                      <a:pt x="4" y="145"/>
                      <a:pt x="6" y="144"/>
                      <a:pt x="9" y="144"/>
                    </a:cubicBezTo>
                    <a:cubicBezTo>
                      <a:pt x="22" y="144"/>
                      <a:pt x="22" y="144"/>
                      <a:pt x="22" y="144"/>
                    </a:cubicBezTo>
                    <a:cubicBezTo>
                      <a:pt x="22" y="125"/>
                      <a:pt x="22" y="125"/>
                      <a:pt x="22" y="125"/>
                    </a:cubicBezTo>
                    <a:cubicBezTo>
                      <a:pt x="22" y="119"/>
                      <a:pt x="24" y="114"/>
                      <a:pt x="28" y="109"/>
                    </a:cubicBezTo>
                    <a:cubicBezTo>
                      <a:pt x="31" y="105"/>
                      <a:pt x="36" y="101"/>
                      <a:pt x="42" y="100"/>
                    </a:cubicBezTo>
                    <a:cubicBezTo>
                      <a:pt x="79" y="92"/>
                      <a:pt x="79" y="92"/>
                      <a:pt x="79" y="92"/>
                    </a:cubicBezTo>
                    <a:cubicBezTo>
                      <a:pt x="81" y="91"/>
                      <a:pt x="83" y="90"/>
                      <a:pt x="84" y="88"/>
                    </a:cubicBezTo>
                    <a:cubicBezTo>
                      <a:pt x="85" y="87"/>
                      <a:pt x="86" y="85"/>
                      <a:pt x="86" y="83"/>
                    </a:cubicBezTo>
                    <a:cubicBezTo>
                      <a:pt x="86" y="62"/>
                      <a:pt x="86" y="62"/>
                      <a:pt x="86" y="62"/>
                    </a:cubicBezTo>
                    <a:cubicBezTo>
                      <a:pt x="73" y="62"/>
                      <a:pt x="73" y="62"/>
                      <a:pt x="73" y="62"/>
                    </a:cubicBezTo>
                    <a:cubicBezTo>
                      <a:pt x="70" y="62"/>
                      <a:pt x="67" y="61"/>
                      <a:pt x="65" y="59"/>
                    </a:cubicBezTo>
                    <a:cubicBezTo>
                      <a:pt x="63" y="57"/>
                      <a:pt x="62" y="54"/>
                      <a:pt x="62" y="51"/>
                    </a:cubicBezTo>
                    <a:cubicBezTo>
                      <a:pt x="62" y="10"/>
                      <a:pt x="62" y="10"/>
                      <a:pt x="62" y="10"/>
                    </a:cubicBezTo>
                    <a:cubicBezTo>
                      <a:pt x="62" y="8"/>
                      <a:pt x="63" y="5"/>
                      <a:pt x="65" y="3"/>
                    </a:cubicBezTo>
                    <a:cubicBezTo>
                      <a:pt x="67" y="1"/>
                      <a:pt x="70" y="0"/>
                      <a:pt x="73" y="0"/>
                    </a:cubicBezTo>
                    <a:cubicBezTo>
                      <a:pt x="113" y="0"/>
                      <a:pt x="113" y="0"/>
                      <a:pt x="113" y="0"/>
                    </a:cubicBezTo>
                    <a:cubicBezTo>
                      <a:pt x="115" y="0"/>
                      <a:pt x="116" y="0"/>
                      <a:pt x="117" y="1"/>
                    </a:cubicBezTo>
                    <a:cubicBezTo>
                      <a:pt x="118" y="1"/>
                      <a:pt x="120" y="2"/>
                      <a:pt x="121" y="3"/>
                    </a:cubicBezTo>
                    <a:cubicBezTo>
                      <a:pt x="123" y="5"/>
                      <a:pt x="124" y="8"/>
                      <a:pt x="124" y="10"/>
                    </a:cubicBezTo>
                    <a:cubicBezTo>
                      <a:pt x="124" y="51"/>
                      <a:pt x="124" y="51"/>
                      <a:pt x="124" y="51"/>
                    </a:cubicBezTo>
                    <a:cubicBezTo>
                      <a:pt x="124" y="54"/>
                      <a:pt x="123" y="57"/>
                      <a:pt x="121" y="59"/>
                    </a:cubicBezTo>
                    <a:cubicBezTo>
                      <a:pt x="119" y="61"/>
                      <a:pt x="116" y="62"/>
                      <a:pt x="113" y="62"/>
                    </a:cubicBezTo>
                    <a:cubicBezTo>
                      <a:pt x="102" y="62"/>
                      <a:pt x="102" y="62"/>
                      <a:pt x="102" y="62"/>
                    </a:cubicBezTo>
                    <a:cubicBezTo>
                      <a:pt x="102" y="83"/>
                      <a:pt x="102" y="83"/>
                      <a:pt x="102" y="83"/>
                    </a:cubicBezTo>
                    <a:cubicBezTo>
                      <a:pt x="102" y="85"/>
                      <a:pt x="103" y="87"/>
                      <a:pt x="104" y="88"/>
                    </a:cubicBezTo>
                    <a:cubicBezTo>
                      <a:pt x="106" y="90"/>
                      <a:pt x="107" y="91"/>
                      <a:pt x="109" y="92"/>
                    </a:cubicBezTo>
                    <a:cubicBezTo>
                      <a:pt x="146" y="100"/>
                      <a:pt x="146" y="100"/>
                      <a:pt x="146" y="100"/>
                    </a:cubicBezTo>
                    <a:cubicBezTo>
                      <a:pt x="152" y="101"/>
                      <a:pt x="157" y="105"/>
                      <a:pt x="160" y="109"/>
                    </a:cubicBezTo>
                    <a:cubicBezTo>
                      <a:pt x="164" y="114"/>
                      <a:pt x="166" y="119"/>
                      <a:pt x="166" y="125"/>
                    </a:cubicBezTo>
                    <a:cubicBezTo>
                      <a:pt x="166" y="144"/>
                      <a:pt x="166" y="144"/>
                      <a:pt x="166" y="144"/>
                    </a:cubicBezTo>
                    <a:cubicBezTo>
                      <a:pt x="179" y="144"/>
                      <a:pt x="179" y="144"/>
                      <a:pt x="179" y="144"/>
                    </a:cubicBezTo>
                    <a:cubicBezTo>
                      <a:pt x="180" y="144"/>
                      <a:pt x="181" y="144"/>
                      <a:pt x="182" y="144"/>
                    </a:cubicBezTo>
                    <a:cubicBezTo>
                      <a:pt x="184" y="145"/>
                      <a:pt x="184" y="146"/>
                      <a:pt x="185" y="146"/>
                    </a:cubicBezTo>
                    <a:cubicBezTo>
                      <a:pt x="187" y="148"/>
                      <a:pt x="188" y="151"/>
                      <a:pt x="188" y="153"/>
                    </a:cubicBezTo>
                    <a:cubicBezTo>
                      <a:pt x="188" y="194"/>
                      <a:pt x="188" y="194"/>
                      <a:pt x="188" y="194"/>
                    </a:cubicBezTo>
                    <a:cubicBezTo>
                      <a:pt x="188" y="197"/>
                      <a:pt x="186" y="199"/>
                      <a:pt x="185" y="201"/>
                    </a:cubicBezTo>
                    <a:cubicBezTo>
                      <a:pt x="184" y="202"/>
                      <a:pt x="181" y="203"/>
                      <a:pt x="179" y="203"/>
                    </a:cubicBezTo>
                    <a:lnTo>
                      <a:pt x="138" y="203"/>
                    </a:lnTo>
                    <a:close/>
                    <a:moveTo>
                      <a:pt x="144" y="188"/>
                    </a:moveTo>
                    <a:cubicBezTo>
                      <a:pt x="173" y="188"/>
                      <a:pt x="173" y="188"/>
                      <a:pt x="173" y="188"/>
                    </a:cubicBezTo>
                    <a:cubicBezTo>
                      <a:pt x="173" y="159"/>
                      <a:pt x="173" y="159"/>
                      <a:pt x="173" y="159"/>
                    </a:cubicBezTo>
                    <a:cubicBezTo>
                      <a:pt x="144" y="159"/>
                      <a:pt x="144" y="159"/>
                      <a:pt x="144" y="159"/>
                    </a:cubicBezTo>
                    <a:lnTo>
                      <a:pt x="144" y="188"/>
                    </a:lnTo>
                    <a:close/>
                    <a:moveTo>
                      <a:pt x="15" y="188"/>
                    </a:moveTo>
                    <a:cubicBezTo>
                      <a:pt x="43" y="188"/>
                      <a:pt x="43" y="188"/>
                      <a:pt x="43" y="188"/>
                    </a:cubicBezTo>
                    <a:cubicBezTo>
                      <a:pt x="43" y="159"/>
                      <a:pt x="43" y="159"/>
                      <a:pt x="43" y="159"/>
                    </a:cubicBezTo>
                    <a:cubicBezTo>
                      <a:pt x="15" y="159"/>
                      <a:pt x="15" y="159"/>
                      <a:pt x="15" y="159"/>
                    </a:cubicBezTo>
                    <a:lnTo>
                      <a:pt x="15" y="188"/>
                    </a:lnTo>
                    <a:close/>
                    <a:moveTo>
                      <a:pt x="79" y="45"/>
                    </a:moveTo>
                    <a:cubicBezTo>
                      <a:pt x="107" y="45"/>
                      <a:pt x="107" y="45"/>
                      <a:pt x="107" y="45"/>
                    </a:cubicBezTo>
                    <a:cubicBezTo>
                      <a:pt x="107" y="16"/>
                      <a:pt x="107" y="16"/>
                      <a:pt x="107" y="16"/>
                    </a:cubicBezTo>
                    <a:cubicBezTo>
                      <a:pt x="79" y="16"/>
                      <a:pt x="79" y="16"/>
                      <a:pt x="79" y="16"/>
                    </a:cubicBezTo>
                    <a:lnTo>
                      <a:pt x="79"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68" name="Freeform 35">
                <a:extLst>
                  <a:ext uri="{FF2B5EF4-FFF2-40B4-BE49-F238E27FC236}">
                    <a16:creationId xmlns:a16="http://schemas.microsoft.com/office/drawing/2014/main" id="{3EB3BF14-7602-46D2-BC48-9A1BD86D2E9B}"/>
                  </a:ext>
                </a:extLst>
              </p:cNvPr>
              <p:cNvSpPr>
                <a:spLocks/>
              </p:cNvSpPr>
              <p:nvPr/>
            </p:nvSpPr>
            <p:spPr bwMode="auto">
              <a:xfrm>
                <a:off x="6529388" y="2047876"/>
                <a:ext cx="222250" cy="1120775"/>
              </a:xfrm>
              <a:custGeom>
                <a:avLst/>
                <a:gdLst>
                  <a:gd name="T0" fmla="*/ 44 w 52"/>
                  <a:gd name="T1" fmla="*/ 262 h 262"/>
                  <a:gd name="T2" fmla="*/ 26 w 52"/>
                  <a:gd name="T3" fmla="*/ 255 h 262"/>
                  <a:gd name="T4" fmla="*/ 18 w 52"/>
                  <a:gd name="T5" fmla="*/ 237 h 262"/>
                  <a:gd name="T6" fmla="*/ 18 w 52"/>
                  <a:gd name="T7" fmla="*/ 148 h 262"/>
                  <a:gd name="T8" fmla="*/ 15 w 52"/>
                  <a:gd name="T9" fmla="*/ 142 h 262"/>
                  <a:gd name="T10" fmla="*/ 13 w 52"/>
                  <a:gd name="T11" fmla="*/ 140 h 262"/>
                  <a:gd name="T12" fmla="*/ 10 w 52"/>
                  <a:gd name="T13" fmla="*/ 139 h 262"/>
                  <a:gd name="T14" fmla="*/ 0 w 52"/>
                  <a:gd name="T15" fmla="*/ 139 h 262"/>
                  <a:gd name="T16" fmla="*/ 0 w 52"/>
                  <a:gd name="T17" fmla="*/ 123 h 262"/>
                  <a:gd name="T18" fmla="*/ 10 w 52"/>
                  <a:gd name="T19" fmla="*/ 123 h 262"/>
                  <a:gd name="T20" fmla="*/ 15 w 52"/>
                  <a:gd name="T21" fmla="*/ 120 h 262"/>
                  <a:gd name="T22" fmla="*/ 18 w 52"/>
                  <a:gd name="T23" fmla="*/ 114 h 262"/>
                  <a:gd name="T24" fmla="*/ 18 w 52"/>
                  <a:gd name="T25" fmla="*/ 25 h 262"/>
                  <a:gd name="T26" fmla="*/ 26 w 52"/>
                  <a:gd name="T27" fmla="*/ 7 h 262"/>
                  <a:gd name="T28" fmla="*/ 44 w 52"/>
                  <a:gd name="T29" fmla="*/ 0 h 262"/>
                  <a:gd name="T30" fmla="*/ 52 w 52"/>
                  <a:gd name="T31" fmla="*/ 0 h 262"/>
                  <a:gd name="T32" fmla="*/ 52 w 52"/>
                  <a:gd name="T33" fmla="*/ 16 h 262"/>
                  <a:gd name="T34" fmla="*/ 44 w 52"/>
                  <a:gd name="T35" fmla="*/ 16 h 262"/>
                  <a:gd name="T36" fmla="*/ 37 w 52"/>
                  <a:gd name="T37" fmla="*/ 19 h 262"/>
                  <a:gd name="T38" fmla="*/ 35 w 52"/>
                  <a:gd name="T39" fmla="*/ 25 h 262"/>
                  <a:gd name="T40" fmla="*/ 35 w 52"/>
                  <a:gd name="T41" fmla="*/ 114 h 262"/>
                  <a:gd name="T42" fmla="*/ 29 w 52"/>
                  <a:gd name="T43" fmla="*/ 130 h 262"/>
                  <a:gd name="T44" fmla="*/ 28 w 52"/>
                  <a:gd name="T45" fmla="*/ 131 h 262"/>
                  <a:gd name="T46" fmla="*/ 29 w 52"/>
                  <a:gd name="T47" fmla="*/ 132 h 262"/>
                  <a:gd name="T48" fmla="*/ 35 w 52"/>
                  <a:gd name="T49" fmla="*/ 148 h 262"/>
                  <a:gd name="T50" fmla="*/ 35 w 52"/>
                  <a:gd name="T51" fmla="*/ 237 h 262"/>
                  <a:gd name="T52" fmla="*/ 37 w 52"/>
                  <a:gd name="T53" fmla="*/ 243 h 262"/>
                  <a:gd name="T54" fmla="*/ 44 w 52"/>
                  <a:gd name="T55" fmla="*/ 246 h 262"/>
                  <a:gd name="T56" fmla="*/ 52 w 52"/>
                  <a:gd name="T57" fmla="*/ 246 h 262"/>
                  <a:gd name="T58" fmla="*/ 52 w 52"/>
                  <a:gd name="T59" fmla="*/ 262 h 262"/>
                  <a:gd name="T60" fmla="*/ 44 w 52"/>
                  <a:gd name="T6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262">
                    <a:moveTo>
                      <a:pt x="44" y="262"/>
                    </a:moveTo>
                    <a:cubicBezTo>
                      <a:pt x="37" y="262"/>
                      <a:pt x="30" y="260"/>
                      <a:pt x="26" y="255"/>
                    </a:cubicBezTo>
                    <a:cubicBezTo>
                      <a:pt x="21" y="250"/>
                      <a:pt x="18" y="244"/>
                      <a:pt x="18" y="237"/>
                    </a:cubicBezTo>
                    <a:cubicBezTo>
                      <a:pt x="18" y="148"/>
                      <a:pt x="18" y="148"/>
                      <a:pt x="18" y="148"/>
                    </a:cubicBezTo>
                    <a:cubicBezTo>
                      <a:pt x="18" y="146"/>
                      <a:pt x="17" y="144"/>
                      <a:pt x="15" y="142"/>
                    </a:cubicBezTo>
                    <a:cubicBezTo>
                      <a:pt x="15" y="141"/>
                      <a:pt x="14" y="141"/>
                      <a:pt x="13" y="140"/>
                    </a:cubicBezTo>
                    <a:cubicBezTo>
                      <a:pt x="12" y="140"/>
                      <a:pt x="11" y="139"/>
                      <a:pt x="10" y="139"/>
                    </a:cubicBezTo>
                    <a:cubicBezTo>
                      <a:pt x="0" y="139"/>
                      <a:pt x="0" y="139"/>
                      <a:pt x="0" y="139"/>
                    </a:cubicBezTo>
                    <a:cubicBezTo>
                      <a:pt x="0" y="123"/>
                      <a:pt x="0" y="123"/>
                      <a:pt x="0" y="123"/>
                    </a:cubicBezTo>
                    <a:cubicBezTo>
                      <a:pt x="10" y="123"/>
                      <a:pt x="10" y="123"/>
                      <a:pt x="10" y="123"/>
                    </a:cubicBezTo>
                    <a:cubicBezTo>
                      <a:pt x="12" y="123"/>
                      <a:pt x="14" y="122"/>
                      <a:pt x="15" y="120"/>
                    </a:cubicBezTo>
                    <a:cubicBezTo>
                      <a:pt x="17" y="118"/>
                      <a:pt x="18" y="116"/>
                      <a:pt x="18" y="114"/>
                    </a:cubicBezTo>
                    <a:cubicBezTo>
                      <a:pt x="18" y="25"/>
                      <a:pt x="18" y="25"/>
                      <a:pt x="18" y="25"/>
                    </a:cubicBezTo>
                    <a:cubicBezTo>
                      <a:pt x="18" y="19"/>
                      <a:pt x="21" y="12"/>
                      <a:pt x="26" y="7"/>
                    </a:cubicBezTo>
                    <a:cubicBezTo>
                      <a:pt x="30" y="2"/>
                      <a:pt x="37" y="0"/>
                      <a:pt x="44" y="0"/>
                    </a:cubicBezTo>
                    <a:cubicBezTo>
                      <a:pt x="52" y="0"/>
                      <a:pt x="52" y="0"/>
                      <a:pt x="52" y="0"/>
                    </a:cubicBezTo>
                    <a:cubicBezTo>
                      <a:pt x="52" y="16"/>
                      <a:pt x="52" y="16"/>
                      <a:pt x="52" y="16"/>
                    </a:cubicBezTo>
                    <a:cubicBezTo>
                      <a:pt x="44" y="16"/>
                      <a:pt x="44" y="16"/>
                      <a:pt x="44" y="16"/>
                    </a:cubicBezTo>
                    <a:cubicBezTo>
                      <a:pt x="41" y="16"/>
                      <a:pt x="39" y="17"/>
                      <a:pt x="37" y="19"/>
                    </a:cubicBezTo>
                    <a:cubicBezTo>
                      <a:pt x="36" y="21"/>
                      <a:pt x="35" y="23"/>
                      <a:pt x="35" y="25"/>
                    </a:cubicBezTo>
                    <a:cubicBezTo>
                      <a:pt x="35" y="114"/>
                      <a:pt x="35" y="114"/>
                      <a:pt x="35" y="114"/>
                    </a:cubicBezTo>
                    <a:cubicBezTo>
                      <a:pt x="35" y="120"/>
                      <a:pt x="33" y="125"/>
                      <a:pt x="29" y="130"/>
                    </a:cubicBezTo>
                    <a:cubicBezTo>
                      <a:pt x="28" y="131"/>
                      <a:pt x="28" y="131"/>
                      <a:pt x="28" y="131"/>
                    </a:cubicBezTo>
                    <a:cubicBezTo>
                      <a:pt x="29" y="132"/>
                      <a:pt x="29" y="132"/>
                      <a:pt x="29" y="132"/>
                    </a:cubicBezTo>
                    <a:cubicBezTo>
                      <a:pt x="33" y="137"/>
                      <a:pt x="35" y="142"/>
                      <a:pt x="35" y="148"/>
                    </a:cubicBezTo>
                    <a:cubicBezTo>
                      <a:pt x="35" y="237"/>
                      <a:pt x="35" y="237"/>
                      <a:pt x="35" y="237"/>
                    </a:cubicBezTo>
                    <a:cubicBezTo>
                      <a:pt x="35" y="239"/>
                      <a:pt x="36" y="241"/>
                      <a:pt x="37" y="243"/>
                    </a:cubicBezTo>
                    <a:cubicBezTo>
                      <a:pt x="39" y="245"/>
                      <a:pt x="41" y="246"/>
                      <a:pt x="44" y="246"/>
                    </a:cubicBezTo>
                    <a:cubicBezTo>
                      <a:pt x="52" y="246"/>
                      <a:pt x="52" y="246"/>
                      <a:pt x="52" y="246"/>
                    </a:cubicBezTo>
                    <a:cubicBezTo>
                      <a:pt x="52" y="262"/>
                      <a:pt x="52" y="262"/>
                      <a:pt x="52" y="262"/>
                    </a:cubicBezTo>
                    <a:lnTo>
                      <a:pt x="44"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62" name="Group 61">
              <a:extLst>
                <a:ext uri="{FF2B5EF4-FFF2-40B4-BE49-F238E27FC236}">
                  <a16:creationId xmlns:a16="http://schemas.microsoft.com/office/drawing/2014/main" id="{9E798591-96AF-4B92-9BD1-1B6A68E85C71}"/>
                </a:ext>
              </a:extLst>
            </p:cNvPr>
            <p:cNvGrpSpPr/>
            <p:nvPr/>
          </p:nvGrpSpPr>
          <p:grpSpPr>
            <a:xfrm>
              <a:off x="7565227" y="2293034"/>
              <a:ext cx="781898" cy="683198"/>
              <a:chOff x="2528994" y="1563688"/>
              <a:chExt cx="5141663" cy="4492625"/>
            </a:xfrm>
            <a:solidFill>
              <a:srgbClr val="001F54"/>
            </a:solidFill>
          </p:grpSpPr>
          <p:sp>
            <p:nvSpPr>
              <p:cNvPr id="63" name="Freeform 1">
                <a:extLst>
                  <a:ext uri="{FF2B5EF4-FFF2-40B4-BE49-F238E27FC236}">
                    <a16:creationId xmlns:a16="http://schemas.microsoft.com/office/drawing/2014/main" id="{27720637-46D7-40B4-BA9A-C79ED91E9F6C}"/>
                  </a:ext>
                </a:extLst>
              </p:cNvPr>
              <p:cNvSpPr>
                <a:spLocks noChangeArrowheads="1"/>
              </p:cNvSpPr>
              <p:nvPr/>
            </p:nvSpPr>
            <p:spPr bwMode="auto">
              <a:xfrm>
                <a:off x="3840163" y="1563688"/>
                <a:ext cx="2600325" cy="4492625"/>
              </a:xfrm>
              <a:custGeom>
                <a:avLst/>
                <a:gdLst>
                  <a:gd name="T0" fmla="*/ 1065 w 7222"/>
                  <a:gd name="T1" fmla="*/ 5719 h 12478"/>
                  <a:gd name="T2" fmla="*/ 2408 w 7222"/>
                  <a:gd name="T3" fmla="*/ 790 h 12478"/>
                  <a:gd name="T4" fmla="*/ 5390 w 7222"/>
                  <a:gd name="T5" fmla="*/ 790 h 12478"/>
                  <a:gd name="T6" fmla="*/ 3473 w 7222"/>
                  <a:gd name="T7" fmla="*/ 4639 h 12478"/>
                  <a:gd name="T8" fmla="*/ 5717 w 7222"/>
                  <a:gd name="T9" fmla="*/ 4639 h 12478"/>
                  <a:gd name="T10" fmla="*/ 2821 w 7222"/>
                  <a:gd name="T11" fmla="*/ 8953 h 12478"/>
                  <a:gd name="T12" fmla="*/ 3385 w 7222"/>
                  <a:gd name="T13" fmla="*/ 5719 h 12478"/>
                  <a:gd name="T14" fmla="*/ 1065 w 7222"/>
                  <a:gd name="T15" fmla="*/ 5719 h 12478"/>
                  <a:gd name="T16" fmla="*/ 7221 w 7222"/>
                  <a:gd name="T17" fmla="*/ 3850 h 12478"/>
                  <a:gd name="T18" fmla="*/ 4738 w 7222"/>
                  <a:gd name="T19" fmla="*/ 3850 h 12478"/>
                  <a:gd name="T20" fmla="*/ 6769 w 7222"/>
                  <a:gd name="T21" fmla="*/ 0 h 12478"/>
                  <a:gd name="T22" fmla="*/ 1842 w 7222"/>
                  <a:gd name="T23" fmla="*/ 0 h 12478"/>
                  <a:gd name="T24" fmla="*/ 0 w 7222"/>
                  <a:gd name="T25" fmla="*/ 6508 h 12478"/>
                  <a:gd name="T26" fmla="*/ 2533 w 7222"/>
                  <a:gd name="T27" fmla="*/ 6508 h 12478"/>
                  <a:gd name="T28" fmla="*/ 1265 w 7222"/>
                  <a:gd name="T29" fmla="*/ 12477 h 12478"/>
                  <a:gd name="T30" fmla="*/ 7221 w 7222"/>
                  <a:gd name="T31" fmla="*/ 3850 h 1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22" h="12478">
                    <a:moveTo>
                      <a:pt x="1065" y="5719"/>
                    </a:moveTo>
                    <a:lnTo>
                      <a:pt x="2408" y="790"/>
                    </a:lnTo>
                    <a:lnTo>
                      <a:pt x="5390" y="790"/>
                    </a:lnTo>
                    <a:lnTo>
                      <a:pt x="3473" y="4639"/>
                    </a:lnTo>
                    <a:lnTo>
                      <a:pt x="5717" y="4639"/>
                    </a:lnTo>
                    <a:lnTo>
                      <a:pt x="2821" y="8953"/>
                    </a:lnTo>
                    <a:lnTo>
                      <a:pt x="3385" y="5719"/>
                    </a:lnTo>
                    <a:lnTo>
                      <a:pt x="1065" y="5719"/>
                    </a:lnTo>
                    <a:close/>
                    <a:moveTo>
                      <a:pt x="7221" y="3850"/>
                    </a:moveTo>
                    <a:lnTo>
                      <a:pt x="4738" y="3850"/>
                    </a:lnTo>
                    <a:lnTo>
                      <a:pt x="6769" y="0"/>
                    </a:lnTo>
                    <a:lnTo>
                      <a:pt x="1842" y="0"/>
                    </a:lnTo>
                    <a:lnTo>
                      <a:pt x="0" y="6508"/>
                    </a:lnTo>
                    <a:lnTo>
                      <a:pt x="2533" y="6508"/>
                    </a:lnTo>
                    <a:lnTo>
                      <a:pt x="1265" y="12477"/>
                    </a:lnTo>
                    <a:lnTo>
                      <a:pt x="7221" y="38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64" name="Freeform 2">
                <a:extLst>
                  <a:ext uri="{FF2B5EF4-FFF2-40B4-BE49-F238E27FC236}">
                    <a16:creationId xmlns:a16="http://schemas.microsoft.com/office/drawing/2014/main" id="{BB1BC0ED-D355-4C67-B242-2F965979A2A8}"/>
                  </a:ext>
                </a:extLst>
              </p:cNvPr>
              <p:cNvSpPr>
                <a:spLocks noChangeArrowheads="1"/>
              </p:cNvSpPr>
              <p:nvPr/>
            </p:nvSpPr>
            <p:spPr bwMode="auto">
              <a:xfrm>
                <a:off x="2528994" y="2769723"/>
                <a:ext cx="908929" cy="1580501"/>
              </a:xfrm>
              <a:custGeom>
                <a:avLst/>
                <a:gdLst>
                  <a:gd name="T0" fmla="*/ 3097 w 3561"/>
                  <a:gd name="T1" fmla="*/ 6195 h 6196"/>
                  <a:gd name="T2" fmla="*/ 0 w 3561"/>
                  <a:gd name="T3" fmla="*/ 3098 h 6196"/>
                  <a:gd name="T4" fmla="*/ 3097 w 3561"/>
                  <a:gd name="T5" fmla="*/ 0 h 6196"/>
                  <a:gd name="T6" fmla="*/ 3560 w 3561"/>
                  <a:gd name="T7" fmla="*/ 464 h 6196"/>
                  <a:gd name="T8" fmla="*/ 940 w 3561"/>
                  <a:gd name="T9" fmla="*/ 3098 h 6196"/>
                  <a:gd name="T10" fmla="*/ 3560 w 3561"/>
                  <a:gd name="T11" fmla="*/ 5718 h 6196"/>
                  <a:gd name="T12" fmla="*/ 3097 w 3561"/>
                  <a:gd name="T13" fmla="*/ 6195 h 6196"/>
                </a:gdLst>
                <a:ahLst/>
                <a:cxnLst>
                  <a:cxn ang="0">
                    <a:pos x="T0" y="T1"/>
                  </a:cxn>
                  <a:cxn ang="0">
                    <a:pos x="T2" y="T3"/>
                  </a:cxn>
                  <a:cxn ang="0">
                    <a:pos x="T4" y="T5"/>
                  </a:cxn>
                  <a:cxn ang="0">
                    <a:pos x="T6" y="T7"/>
                  </a:cxn>
                  <a:cxn ang="0">
                    <a:pos x="T8" y="T9"/>
                  </a:cxn>
                  <a:cxn ang="0">
                    <a:pos x="T10" y="T11"/>
                  </a:cxn>
                  <a:cxn ang="0">
                    <a:pos x="T12" y="T13"/>
                  </a:cxn>
                </a:cxnLst>
                <a:rect l="0" t="0" r="r" b="b"/>
                <a:pathLst>
                  <a:path w="3561" h="6196">
                    <a:moveTo>
                      <a:pt x="3097" y="6195"/>
                    </a:moveTo>
                    <a:lnTo>
                      <a:pt x="0" y="3098"/>
                    </a:lnTo>
                    <a:lnTo>
                      <a:pt x="3097" y="0"/>
                    </a:lnTo>
                    <a:lnTo>
                      <a:pt x="3560" y="464"/>
                    </a:lnTo>
                    <a:lnTo>
                      <a:pt x="940" y="3098"/>
                    </a:lnTo>
                    <a:lnTo>
                      <a:pt x="3560" y="5718"/>
                    </a:lnTo>
                    <a:lnTo>
                      <a:pt x="3097" y="6195"/>
                    </a:lnTo>
                  </a:path>
                </a:pathLst>
              </a:custGeom>
              <a:grpFill/>
              <a:ln w="12700" cap="flat">
                <a:solidFill>
                  <a:srgbClr val="001F54"/>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sp>
            <p:nvSpPr>
              <p:cNvPr id="65" name="Freeform 3">
                <a:extLst>
                  <a:ext uri="{FF2B5EF4-FFF2-40B4-BE49-F238E27FC236}">
                    <a16:creationId xmlns:a16="http://schemas.microsoft.com/office/drawing/2014/main" id="{C4074AE7-05D8-42BF-8C30-275580B130F0}"/>
                  </a:ext>
                </a:extLst>
              </p:cNvPr>
              <p:cNvSpPr>
                <a:spLocks noChangeArrowheads="1"/>
              </p:cNvSpPr>
              <p:nvPr/>
            </p:nvSpPr>
            <p:spPr bwMode="auto">
              <a:xfrm>
                <a:off x="6761728" y="2769723"/>
                <a:ext cx="908929" cy="1580501"/>
              </a:xfrm>
              <a:custGeom>
                <a:avLst/>
                <a:gdLst>
                  <a:gd name="T0" fmla="*/ 463 w 3561"/>
                  <a:gd name="T1" fmla="*/ 6195 h 6196"/>
                  <a:gd name="T2" fmla="*/ 0 w 3561"/>
                  <a:gd name="T3" fmla="*/ 5718 h 6196"/>
                  <a:gd name="T4" fmla="*/ 2620 w 3561"/>
                  <a:gd name="T5" fmla="*/ 3098 h 6196"/>
                  <a:gd name="T6" fmla="*/ 0 w 3561"/>
                  <a:gd name="T7" fmla="*/ 464 h 6196"/>
                  <a:gd name="T8" fmla="*/ 463 w 3561"/>
                  <a:gd name="T9" fmla="*/ 0 h 6196"/>
                  <a:gd name="T10" fmla="*/ 3560 w 3561"/>
                  <a:gd name="T11" fmla="*/ 3098 h 6196"/>
                  <a:gd name="T12" fmla="*/ 463 w 3561"/>
                  <a:gd name="T13" fmla="*/ 6195 h 6196"/>
                </a:gdLst>
                <a:ahLst/>
                <a:cxnLst>
                  <a:cxn ang="0">
                    <a:pos x="T0" y="T1"/>
                  </a:cxn>
                  <a:cxn ang="0">
                    <a:pos x="T2" y="T3"/>
                  </a:cxn>
                  <a:cxn ang="0">
                    <a:pos x="T4" y="T5"/>
                  </a:cxn>
                  <a:cxn ang="0">
                    <a:pos x="T6" y="T7"/>
                  </a:cxn>
                  <a:cxn ang="0">
                    <a:pos x="T8" y="T9"/>
                  </a:cxn>
                  <a:cxn ang="0">
                    <a:pos x="T10" y="T11"/>
                  </a:cxn>
                  <a:cxn ang="0">
                    <a:pos x="T12" y="T13"/>
                  </a:cxn>
                </a:cxnLst>
                <a:rect l="0" t="0" r="r" b="b"/>
                <a:pathLst>
                  <a:path w="3561" h="6196">
                    <a:moveTo>
                      <a:pt x="463" y="6195"/>
                    </a:moveTo>
                    <a:lnTo>
                      <a:pt x="0" y="5718"/>
                    </a:lnTo>
                    <a:lnTo>
                      <a:pt x="2620" y="3098"/>
                    </a:lnTo>
                    <a:lnTo>
                      <a:pt x="0" y="464"/>
                    </a:lnTo>
                    <a:lnTo>
                      <a:pt x="463" y="0"/>
                    </a:lnTo>
                    <a:lnTo>
                      <a:pt x="3560" y="3098"/>
                    </a:lnTo>
                    <a:lnTo>
                      <a:pt x="463" y="6195"/>
                    </a:lnTo>
                  </a:path>
                </a:pathLst>
              </a:custGeom>
              <a:grpFill/>
              <a:ln w="12700" cap="flat">
                <a:solidFill>
                  <a:srgbClr val="001F54"/>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srgbClr val="505050"/>
                  </a:solidFill>
                  <a:latin typeface="Segoe UI"/>
                </a:endParaRPr>
              </a:p>
            </p:txBody>
          </p:sp>
        </p:grpSp>
      </p:grpSp>
      <p:sp>
        <p:nvSpPr>
          <p:cNvPr id="26" name="TextBox 25">
            <a:extLst>
              <a:ext uri="{FF2B5EF4-FFF2-40B4-BE49-F238E27FC236}">
                <a16:creationId xmlns:a16="http://schemas.microsoft.com/office/drawing/2014/main" id="{9737CA51-F660-45A6-BF5C-BBE2CD53173E}"/>
              </a:ext>
            </a:extLst>
          </p:cNvPr>
          <p:cNvSpPr txBox="1"/>
          <p:nvPr/>
        </p:nvSpPr>
        <p:spPr>
          <a:xfrm>
            <a:off x="3898933" y="2737772"/>
            <a:ext cx="1427625" cy="941262"/>
          </a:xfrm>
          <a:prstGeom prst="rect">
            <a:avLst/>
          </a:prstGeom>
          <a:noFill/>
        </p:spPr>
        <p:txBody>
          <a:bodyPr wrap="none" lIns="268813" tIns="143366" rIns="268813" bIns="143366" rtlCol="0" anchor="t">
            <a:spAutoFit/>
          </a:bodyPr>
          <a:lstStyle>
            <a:defPPr>
              <a:defRPr lang="en-US"/>
            </a:defPPr>
            <a:lvl1pPr algn="ctr" defTabSz="932029">
              <a:lnSpc>
                <a:spcPct val="90000"/>
              </a:lnSpc>
              <a:spcAft>
                <a:spcPts val="0"/>
              </a:spcAft>
              <a:defRPr sz="2400" kern="0">
                <a:solidFill>
                  <a:srgbClr val="0078D7"/>
                </a:solidFill>
                <a:latin typeface="+mj-lt"/>
                <a:cs typeface="Segoe UI Semibold" panose="020B0702040204020203" pitchFamily="34" charset="0"/>
              </a:defRPr>
            </a:lvl1pPr>
          </a:lstStyle>
          <a:p>
            <a:pPr defTabSz="913668">
              <a:defRPr/>
            </a:pPr>
            <a:r>
              <a:rPr lang="en-US" sz="2353">
                <a:gradFill>
                  <a:gsLst>
                    <a:gs pos="0">
                      <a:srgbClr val="0078D7"/>
                    </a:gs>
                    <a:gs pos="100000">
                      <a:srgbClr val="0078D7"/>
                    </a:gs>
                  </a:gsLst>
                  <a:lin ang="16200000" scaled="0"/>
                </a:gradFill>
                <a:latin typeface="Segoe UI Light"/>
              </a:rPr>
              <a:t>Service</a:t>
            </a:r>
            <a:br>
              <a:rPr lang="en-US" sz="2353">
                <a:gradFill>
                  <a:gsLst>
                    <a:gs pos="0">
                      <a:srgbClr val="0078D7"/>
                    </a:gs>
                    <a:gs pos="100000">
                      <a:srgbClr val="0078D7"/>
                    </a:gs>
                  </a:gsLst>
                  <a:lin ang="16200000" scaled="0"/>
                </a:gradFill>
                <a:latin typeface="Segoe UI Light"/>
              </a:rPr>
            </a:br>
            <a:r>
              <a:rPr lang="en-US" sz="2353">
                <a:gradFill>
                  <a:gsLst>
                    <a:gs pos="0">
                      <a:srgbClr val="0078D7"/>
                    </a:gs>
                    <a:gs pos="100000">
                      <a:srgbClr val="0078D7"/>
                    </a:gs>
                  </a:gsLst>
                  <a:lin ang="16200000" scaled="0"/>
                </a:gradFill>
                <a:latin typeface="Segoe UI Light"/>
              </a:rPr>
              <a:t>fabric</a:t>
            </a:r>
          </a:p>
        </p:txBody>
      </p:sp>
      <p:sp>
        <p:nvSpPr>
          <p:cNvPr id="27" name="TextBox 26">
            <a:extLst>
              <a:ext uri="{FF2B5EF4-FFF2-40B4-BE49-F238E27FC236}">
                <a16:creationId xmlns:a16="http://schemas.microsoft.com/office/drawing/2014/main" id="{6E56843F-7078-46D7-B6F5-55B5576AD50D}"/>
              </a:ext>
            </a:extLst>
          </p:cNvPr>
          <p:cNvSpPr txBox="1"/>
          <p:nvPr/>
        </p:nvSpPr>
        <p:spPr>
          <a:xfrm>
            <a:off x="3172862" y="3646254"/>
            <a:ext cx="2879768" cy="564789"/>
          </a:xfrm>
          <a:prstGeom prst="rect">
            <a:avLst/>
          </a:prstGeom>
          <a:noFill/>
        </p:spPr>
        <p:txBody>
          <a:bodyPr wrap="square" lIns="91414" tIns="91414" rIns="91414" bIns="91414" rtlCol="0" anchor="t" anchorCtr="0">
            <a:spAutoFit/>
          </a:bodyPr>
          <a:lstStyle/>
          <a:p>
            <a:pPr algn="ctr" defTabSz="913668">
              <a:lnSpc>
                <a:spcPct val="90000"/>
              </a:lnSpc>
              <a:defRPr/>
            </a:pP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Build, deploy and </a:t>
            </a:r>
            <a:b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br>
            <a:r>
              <a:rPr lang="en-US" sz="1372" spc="30">
                <a:gradFill>
                  <a:gsLst>
                    <a:gs pos="0">
                      <a:srgbClr val="353535"/>
                    </a:gs>
                    <a:gs pos="100000">
                      <a:srgbClr val="353535"/>
                    </a:gs>
                  </a:gsLst>
                  <a:lin ang="16200000" scaled="0"/>
                </a:gradFill>
                <a:latin typeface="Segoe UI" panose="020B0502040204020203" pitchFamily="34" charset="0"/>
                <a:cs typeface="Segoe UI" panose="020B0502040204020203" pitchFamily="34" charset="0"/>
              </a:rPr>
              <a:t>operate applications at scale</a:t>
            </a:r>
          </a:p>
        </p:txBody>
      </p:sp>
      <p:sp>
        <p:nvSpPr>
          <p:cNvPr id="69" name="Freeform 92">
            <a:extLst>
              <a:ext uri="{FF2B5EF4-FFF2-40B4-BE49-F238E27FC236}">
                <a16:creationId xmlns:a16="http://schemas.microsoft.com/office/drawing/2014/main" id="{18AEE709-3F39-4C1D-BC3F-EFB373B83F43}"/>
              </a:ext>
            </a:extLst>
          </p:cNvPr>
          <p:cNvSpPr>
            <a:spLocks noChangeArrowheads="1"/>
          </p:cNvSpPr>
          <p:nvPr/>
        </p:nvSpPr>
        <p:spPr bwMode="auto">
          <a:xfrm>
            <a:off x="4196901" y="1598324"/>
            <a:ext cx="831690" cy="837605"/>
          </a:xfrm>
          <a:custGeom>
            <a:avLst/>
            <a:gdLst>
              <a:gd name="T0" fmla="*/ 5475 w 6200"/>
              <a:gd name="T1" fmla="*/ 1705 h 6244"/>
              <a:gd name="T2" fmla="*/ 4071 w 6200"/>
              <a:gd name="T3" fmla="*/ 1228 h 6244"/>
              <a:gd name="T4" fmla="*/ 3876 w 6200"/>
              <a:gd name="T5" fmla="*/ 353 h 6244"/>
              <a:gd name="T6" fmla="*/ 3012 w 6200"/>
              <a:gd name="T7" fmla="*/ 0 h 6244"/>
              <a:gd name="T8" fmla="*/ 2208 w 6200"/>
              <a:gd name="T9" fmla="*/ 601 h 6244"/>
              <a:gd name="T10" fmla="*/ 1581 w 6200"/>
              <a:gd name="T11" fmla="*/ 1872 h 6244"/>
              <a:gd name="T12" fmla="*/ 795 w 6200"/>
              <a:gd name="T13" fmla="*/ 1687 h 6244"/>
              <a:gd name="T14" fmla="*/ 53 w 6200"/>
              <a:gd name="T15" fmla="*/ 2358 h 6244"/>
              <a:gd name="T16" fmla="*/ 230 w 6200"/>
              <a:gd name="T17" fmla="*/ 3276 h 6244"/>
              <a:gd name="T18" fmla="*/ 1033 w 6200"/>
              <a:gd name="T19" fmla="*/ 3638 h 6244"/>
              <a:gd name="T20" fmla="*/ 698 w 6200"/>
              <a:gd name="T21" fmla="*/ 5254 h 6244"/>
              <a:gd name="T22" fmla="*/ 1210 w 6200"/>
              <a:gd name="T23" fmla="*/ 6128 h 6244"/>
              <a:gd name="T24" fmla="*/ 2093 w 6200"/>
              <a:gd name="T25" fmla="*/ 6155 h 6244"/>
              <a:gd name="T26" fmla="*/ 2650 w 6200"/>
              <a:gd name="T27" fmla="*/ 5466 h 6244"/>
              <a:gd name="T28" fmla="*/ 3991 w 6200"/>
              <a:gd name="T29" fmla="*/ 6066 h 6244"/>
              <a:gd name="T30" fmla="*/ 4839 w 6200"/>
              <a:gd name="T31" fmla="*/ 6199 h 6244"/>
              <a:gd name="T32" fmla="*/ 5510 w 6200"/>
              <a:gd name="T33" fmla="*/ 5457 h 6244"/>
              <a:gd name="T34" fmla="*/ 5007 w 6200"/>
              <a:gd name="T35" fmla="*/ 4388 h 6244"/>
              <a:gd name="T36" fmla="*/ 5987 w 6200"/>
              <a:gd name="T37" fmla="*/ 3258 h 6244"/>
              <a:gd name="T38" fmla="*/ 6146 w 6200"/>
              <a:gd name="T39" fmla="*/ 2340 h 6244"/>
              <a:gd name="T40" fmla="*/ 3479 w 6200"/>
              <a:gd name="T41" fmla="*/ 539 h 6244"/>
              <a:gd name="T42" fmla="*/ 3691 w 6200"/>
              <a:gd name="T43" fmla="*/ 1042 h 6244"/>
              <a:gd name="T44" fmla="*/ 3337 w 6200"/>
              <a:gd name="T45" fmla="*/ 1519 h 6244"/>
              <a:gd name="T46" fmla="*/ 2791 w 6200"/>
              <a:gd name="T47" fmla="*/ 1466 h 6244"/>
              <a:gd name="T48" fmla="*/ 2535 w 6200"/>
              <a:gd name="T49" fmla="*/ 980 h 6244"/>
              <a:gd name="T50" fmla="*/ 2844 w 6200"/>
              <a:gd name="T51" fmla="*/ 477 h 6244"/>
              <a:gd name="T52" fmla="*/ 459 w 6200"/>
              <a:gd name="T53" fmla="*/ 2429 h 6244"/>
              <a:gd name="T54" fmla="*/ 927 w 6200"/>
              <a:gd name="T55" fmla="*/ 2075 h 6244"/>
              <a:gd name="T56" fmla="*/ 1440 w 6200"/>
              <a:gd name="T57" fmla="*/ 2287 h 6244"/>
              <a:gd name="T58" fmla="*/ 1546 w 6200"/>
              <a:gd name="T59" fmla="*/ 2826 h 6244"/>
              <a:gd name="T60" fmla="*/ 1104 w 6200"/>
              <a:gd name="T61" fmla="*/ 3214 h 6244"/>
              <a:gd name="T62" fmla="*/ 583 w 6200"/>
              <a:gd name="T63" fmla="*/ 3065 h 6244"/>
              <a:gd name="T64" fmla="*/ 1625 w 6200"/>
              <a:gd name="T65" fmla="*/ 5837 h 6244"/>
              <a:gd name="T66" fmla="*/ 1148 w 6200"/>
              <a:gd name="T67" fmla="*/ 5483 h 6244"/>
              <a:gd name="T68" fmla="*/ 1201 w 6200"/>
              <a:gd name="T69" fmla="*/ 4936 h 6244"/>
              <a:gd name="T70" fmla="*/ 1678 w 6200"/>
              <a:gd name="T71" fmla="*/ 4680 h 6244"/>
              <a:gd name="T72" fmla="*/ 2217 w 6200"/>
              <a:gd name="T73" fmla="*/ 5466 h 6244"/>
              <a:gd name="T74" fmla="*/ 4433 w 6200"/>
              <a:gd name="T75" fmla="*/ 5828 h 6244"/>
              <a:gd name="T76" fmla="*/ 4000 w 6200"/>
              <a:gd name="T77" fmla="*/ 5430 h 6244"/>
              <a:gd name="T78" fmla="*/ 4106 w 6200"/>
              <a:gd name="T79" fmla="*/ 4892 h 6244"/>
              <a:gd name="T80" fmla="*/ 4609 w 6200"/>
              <a:gd name="T81" fmla="*/ 4680 h 6244"/>
              <a:gd name="T82" fmla="*/ 5077 w 6200"/>
              <a:gd name="T83" fmla="*/ 5033 h 6244"/>
              <a:gd name="T84" fmla="*/ 5024 w 6200"/>
              <a:gd name="T85" fmla="*/ 5581 h 6244"/>
              <a:gd name="T86" fmla="*/ 4547 w 6200"/>
              <a:gd name="T87" fmla="*/ 4274 h 6244"/>
              <a:gd name="T88" fmla="*/ 3806 w 6200"/>
              <a:gd name="T89" fmla="*/ 4609 h 6244"/>
              <a:gd name="T90" fmla="*/ 2561 w 6200"/>
              <a:gd name="T91" fmla="*/ 4812 h 6244"/>
              <a:gd name="T92" fmla="*/ 1855 w 6200"/>
              <a:gd name="T93" fmla="*/ 4291 h 6244"/>
              <a:gd name="T94" fmla="*/ 1890 w 6200"/>
              <a:gd name="T95" fmla="*/ 3056 h 6244"/>
              <a:gd name="T96" fmla="*/ 2491 w 6200"/>
              <a:gd name="T97" fmla="*/ 1749 h 6244"/>
              <a:gd name="T98" fmla="*/ 3417 w 6200"/>
              <a:gd name="T99" fmla="*/ 1925 h 6244"/>
              <a:gd name="T100" fmla="*/ 4265 w 6200"/>
              <a:gd name="T101" fmla="*/ 2393 h 6244"/>
              <a:gd name="T102" fmla="*/ 4424 w 6200"/>
              <a:gd name="T103" fmla="*/ 3240 h 6244"/>
              <a:gd name="T104" fmla="*/ 5766 w 6200"/>
              <a:gd name="T105" fmla="*/ 2808 h 6244"/>
              <a:gd name="T106" fmla="*/ 5395 w 6200"/>
              <a:gd name="T107" fmla="*/ 3196 h 6244"/>
              <a:gd name="T108" fmla="*/ 4857 w 6200"/>
              <a:gd name="T109" fmla="*/ 3109 h 6244"/>
              <a:gd name="T110" fmla="*/ 4645 w 6200"/>
              <a:gd name="T111" fmla="*/ 2561 h 6244"/>
              <a:gd name="T112" fmla="*/ 4980 w 6200"/>
              <a:gd name="T113" fmla="*/ 2128 h 6244"/>
              <a:gd name="T114" fmla="*/ 5528 w 6200"/>
              <a:gd name="T115" fmla="*/ 2164 h 6244"/>
              <a:gd name="T116" fmla="*/ 5784 w 6200"/>
              <a:gd name="T117" fmla="*/ 2694 h 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00" h="6244">
                <a:moveTo>
                  <a:pt x="6067" y="2164"/>
                </a:moveTo>
                <a:lnTo>
                  <a:pt x="6067" y="2164"/>
                </a:lnTo>
                <a:lnTo>
                  <a:pt x="6014" y="2084"/>
                </a:lnTo>
                <a:lnTo>
                  <a:pt x="5961" y="2005"/>
                </a:lnTo>
                <a:lnTo>
                  <a:pt x="5890" y="1934"/>
                </a:lnTo>
                <a:lnTo>
                  <a:pt x="5819" y="1872"/>
                </a:lnTo>
                <a:lnTo>
                  <a:pt x="5740" y="1819"/>
                </a:lnTo>
                <a:lnTo>
                  <a:pt x="5651" y="1775"/>
                </a:lnTo>
                <a:lnTo>
                  <a:pt x="5563" y="1731"/>
                </a:lnTo>
                <a:lnTo>
                  <a:pt x="5475" y="1705"/>
                </a:lnTo>
                <a:lnTo>
                  <a:pt x="5475" y="1705"/>
                </a:lnTo>
                <a:lnTo>
                  <a:pt x="5369" y="1678"/>
                </a:lnTo>
                <a:lnTo>
                  <a:pt x="5254" y="1669"/>
                </a:lnTo>
                <a:lnTo>
                  <a:pt x="5148" y="1669"/>
                </a:lnTo>
                <a:lnTo>
                  <a:pt x="5042" y="1687"/>
                </a:lnTo>
                <a:lnTo>
                  <a:pt x="4945" y="1705"/>
                </a:lnTo>
                <a:lnTo>
                  <a:pt x="4848" y="1740"/>
                </a:lnTo>
                <a:lnTo>
                  <a:pt x="4751" y="1784"/>
                </a:lnTo>
                <a:lnTo>
                  <a:pt x="4662" y="1846"/>
                </a:lnTo>
                <a:lnTo>
                  <a:pt x="4044" y="1298"/>
                </a:lnTo>
                <a:lnTo>
                  <a:pt x="4044" y="1298"/>
                </a:lnTo>
                <a:lnTo>
                  <a:pt x="4071" y="1228"/>
                </a:lnTo>
                <a:lnTo>
                  <a:pt x="4088" y="1148"/>
                </a:lnTo>
                <a:lnTo>
                  <a:pt x="4097" y="1069"/>
                </a:lnTo>
                <a:lnTo>
                  <a:pt x="4097" y="980"/>
                </a:lnTo>
                <a:lnTo>
                  <a:pt x="4097" y="980"/>
                </a:lnTo>
                <a:lnTo>
                  <a:pt x="4097" y="883"/>
                </a:lnTo>
                <a:lnTo>
                  <a:pt x="4079" y="786"/>
                </a:lnTo>
                <a:lnTo>
                  <a:pt x="4053" y="689"/>
                </a:lnTo>
                <a:lnTo>
                  <a:pt x="4026" y="601"/>
                </a:lnTo>
                <a:lnTo>
                  <a:pt x="3982" y="512"/>
                </a:lnTo>
                <a:lnTo>
                  <a:pt x="3929" y="433"/>
                </a:lnTo>
                <a:lnTo>
                  <a:pt x="3876" y="353"/>
                </a:lnTo>
                <a:lnTo>
                  <a:pt x="3814" y="291"/>
                </a:lnTo>
                <a:lnTo>
                  <a:pt x="3744" y="221"/>
                </a:lnTo>
                <a:lnTo>
                  <a:pt x="3664" y="168"/>
                </a:lnTo>
                <a:lnTo>
                  <a:pt x="3585" y="115"/>
                </a:lnTo>
                <a:lnTo>
                  <a:pt x="3496" y="79"/>
                </a:lnTo>
                <a:lnTo>
                  <a:pt x="3408" y="44"/>
                </a:lnTo>
                <a:lnTo>
                  <a:pt x="3311" y="18"/>
                </a:lnTo>
                <a:lnTo>
                  <a:pt x="3214" y="0"/>
                </a:lnTo>
                <a:lnTo>
                  <a:pt x="3117" y="0"/>
                </a:lnTo>
                <a:lnTo>
                  <a:pt x="3117" y="0"/>
                </a:lnTo>
                <a:lnTo>
                  <a:pt x="3012" y="0"/>
                </a:lnTo>
                <a:lnTo>
                  <a:pt x="2915" y="18"/>
                </a:lnTo>
                <a:lnTo>
                  <a:pt x="2826" y="44"/>
                </a:lnTo>
                <a:lnTo>
                  <a:pt x="2729" y="79"/>
                </a:lnTo>
                <a:lnTo>
                  <a:pt x="2641" y="115"/>
                </a:lnTo>
                <a:lnTo>
                  <a:pt x="2561" y="168"/>
                </a:lnTo>
                <a:lnTo>
                  <a:pt x="2491" y="221"/>
                </a:lnTo>
                <a:lnTo>
                  <a:pt x="2420" y="291"/>
                </a:lnTo>
                <a:lnTo>
                  <a:pt x="2358" y="353"/>
                </a:lnTo>
                <a:lnTo>
                  <a:pt x="2296" y="433"/>
                </a:lnTo>
                <a:lnTo>
                  <a:pt x="2252" y="512"/>
                </a:lnTo>
                <a:lnTo>
                  <a:pt x="2208" y="601"/>
                </a:lnTo>
                <a:lnTo>
                  <a:pt x="2173" y="689"/>
                </a:lnTo>
                <a:lnTo>
                  <a:pt x="2146" y="786"/>
                </a:lnTo>
                <a:lnTo>
                  <a:pt x="2137" y="883"/>
                </a:lnTo>
                <a:lnTo>
                  <a:pt x="2128" y="980"/>
                </a:lnTo>
                <a:lnTo>
                  <a:pt x="2128" y="980"/>
                </a:lnTo>
                <a:lnTo>
                  <a:pt x="2137" y="1077"/>
                </a:lnTo>
                <a:lnTo>
                  <a:pt x="2146" y="1166"/>
                </a:lnTo>
                <a:lnTo>
                  <a:pt x="2173" y="1254"/>
                </a:lnTo>
                <a:lnTo>
                  <a:pt x="2199" y="1342"/>
                </a:lnTo>
                <a:lnTo>
                  <a:pt x="1581" y="1872"/>
                </a:lnTo>
                <a:lnTo>
                  <a:pt x="1581" y="1872"/>
                </a:lnTo>
                <a:lnTo>
                  <a:pt x="1519" y="1828"/>
                </a:lnTo>
                <a:lnTo>
                  <a:pt x="1457" y="1784"/>
                </a:lnTo>
                <a:lnTo>
                  <a:pt x="1387" y="1749"/>
                </a:lnTo>
                <a:lnTo>
                  <a:pt x="1307" y="1722"/>
                </a:lnTo>
                <a:lnTo>
                  <a:pt x="1236" y="1696"/>
                </a:lnTo>
                <a:lnTo>
                  <a:pt x="1157" y="1678"/>
                </a:lnTo>
                <a:lnTo>
                  <a:pt x="1077" y="1669"/>
                </a:lnTo>
                <a:lnTo>
                  <a:pt x="989" y="1669"/>
                </a:lnTo>
                <a:lnTo>
                  <a:pt x="989" y="1669"/>
                </a:lnTo>
                <a:lnTo>
                  <a:pt x="892" y="1669"/>
                </a:lnTo>
                <a:lnTo>
                  <a:pt x="795" y="1687"/>
                </a:lnTo>
                <a:lnTo>
                  <a:pt x="698" y="1713"/>
                </a:lnTo>
                <a:lnTo>
                  <a:pt x="609" y="1740"/>
                </a:lnTo>
                <a:lnTo>
                  <a:pt x="521" y="1784"/>
                </a:lnTo>
                <a:lnTo>
                  <a:pt x="442" y="1837"/>
                </a:lnTo>
                <a:lnTo>
                  <a:pt x="362" y="1890"/>
                </a:lnTo>
                <a:lnTo>
                  <a:pt x="291" y="1952"/>
                </a:lnTo>
                <a:lnTo>
                  <a:pt x="230" y="2022"/>
                </a:lnTo>
                <a:lnTo>
                  <a:pt x="177" y="2102"/>
                </a:lnTo>
                <a:lnTo>
                  <a:pt x="124" y="2181"/>
                </a:lnTo>
                <a:lnTo>
                  <a:pt x="79" y="2270"/>
                </a:lnTo>
                <a:lnTo>
                  <a:pt x="53" y="2358"/>
                </a:lnTo>
                <a:lnTo>
                  <a:pt x="26" y="2455"/>
                </a:lnTo>
                <a:lnTo>
                  <a:pt x="9" y="2552"/>
                </a:lnTo>
                <a:lnTo>
                  <a:pt x="0" y="2650"/>
                </a:lnTo>
                <a:lnTo>
                  <a:pt x="0" y="2650"/>
                </a:lnTo>
                <a:lnTo>
                  <a:pt x="9" y="2755"/>
                </a:lnTo>
                <a:lnTo>
                  <a:pt x="26" y="2853"/>
                </a:lnTo>
                <a:lnTo>
                  <a:pt x="53" y="2941"/>
                </a:lnTo>
                <a:lnTo>
                  <a:pt x="79" y="3038"/>
                </a:lnTo>
                <a:lnTo>
                  <a:pt x="124" y="3125"/>
                </a:lnTo>
                <a:lnTo>
                  <a:pt x="177" y="3205"/>
                </a:lnTo>
                <a:lnTo>
                  <a:pt x="230" y="3276"/>
                </a:lnTo>
                <a:lnTo>
                  <a:pt x="291" y="3346"/>
                </a:lnTo>
                <a:lnTo>
                  <a:pt x="362" y="3408"/>
                </a:lnTo>
                <a:lnTo>
                  <a:pt x="442" y="3470"/>
                </a:lnTo>
                <a:lnTo>
                  <a:pt x="521" y="3514"/>
                </a:lnTo>
                <a:lnTo>
                  <a:pt x="609" y="3558"/>
                </a:lnTo>
                <a:lnTo>
                  <a:pt x="698" y="3593"/>
                </a:lnTo>
                <a:lnTo>
                  <a:pt x="795" y="3620"/>
                </a:lnTo>
                <a:lnTo>
                  <a:pt x="892" y="3629"/>
                </a:lnTo>
                <a:lnTo>
                  <a:pt x="989" y="3638"/>
                </a:lnTo>
                <a:lnTo>
                  <a:pt x="989" y="3638"/>
                </a:lnTo>
                <a:lnTo>
                  <a:pt x="1033" y="3638"/>
                </a:lnTo>
                <a:lnTo>
                  <a:pt x="1219" y="4388"/>
                </a:lnTo>
                <a:lnTo>
                  <a:pt x="1219" y="4388"/>
                </a:lnTo>
                <a:lnTo>
                  <a:pt x="1113" y="4459"/>
                </a:lnTo>
                <a:lnTo>
                  <a:pt x="1007" y="4547"/>
                </a:lnTo>
                <a:lnTo>
                  <a:pt x="919" y="4636"/>
                </a:lnTo>
                <a:lnTo>
                  <a:pt x="839" y="4742"/>
                </a:lnTo>
                <a:lnTo>
                  <a:pt x="777" y="4865"/>
                </a:lnTo>
                <a:lnTo>
                  <a:pt x="733" y="4989"/>
                </a:lnTo>
                <a:lnTo>
                  <a:pt x="707" y="5121"/>
                </a:lnTo>
                <a:lnTo>
                  <a:pt x="698" y="5254"/>
                </a:lnTo>
                <a:lnTo>
                  <a:pt x="698" y="5254"/>
                </a:lnTo>
                <a:lnTo>
                  <a:pt x="698" y="5360"/>
                </a:lnTo>
                <a:lnTo>
                  <a:pt x="715" y="5457"/>
                </a:lnTo>
                <a:lnTo>
                  <a:pt x="742" y="5554"/>
                </a:lnTo>
                <a:lnTo>
                  <a:pt x="768" y="5642"/>
                </a:lnTo>
                <a:lnTo>
                  <a:pt x="813" y="5731"/>
                </a:lnTo>
                <a:lnTo>
                  <a:pt x="866" y="5810"/>
                </a:lnTo>
                <a:lnTo>
                  <a:pt x="919" y="5881"/>
                </a:lnTo>
                <a:lnTo>
                  <a:pt x="980" y="5952"/>
                </a:lnTo>
                <a:lnTo>
                  <a:pt x="1051" y="6022"/>
                </a:lnTo>
                <a:lnTo>
                  <a:pt x="1130" y="6075"/>
                </a:lnTo>
                <a:lnTo>
                  <a:pt x="1210" y="6128"/>
                </a:lnTo>
                <a:lnTo>
                  <a:pt x="1298" y="6164"/>
                </a:lnTo>
                <a:lnTo>
                  <a:pt x="1387" y="6199"/>
                </a:lnTo>
                <a:lnTo>
                  <a:pt x="1484" y="6225"/>
                </a:lnTo>
                <a:lnTo>
                  <a:pt x="1581" y="6243"/>
                </a:lnTo>
                <a:lnTo>
                  <a:pt x="1678" y="6243"/>
                </a:lnTo>
                <a:lnTo>
                  <a:pt x="1678" y="6243"/>
                </a:lnTo>
                <a:lnTo>
                  <a:pt x="1766" y="6243"/>
                </a:lnTo>
                <a:lnTo>
                  <a:pt x="1855" y="6225"/>
                </a:lnTo>
                <a:lnTo>
                  <a:pt x="1934" y="6208"/>
                </a:lnTo>
                <a:lnTo>
                  <a:pt x="2023" y="6181"/>
                </a:lnTo>
                <a:lnTo>
                  <a:pt x="2093" y="6155"/>
                </a:lnTo>
                <a:lnTo>
                  <a:pt x="2173" y="6111"/>
                </a:lnTo>
                <a:lnTo>
                  <a:pt x="2243" y="6066"/>
                </a:lnTo>
                <a:lnTo>
                  <a:pt x="2305" y="6022"/>
                </a:lnTo>
                <a:lnTo>
                  <a:pt x="2367" y="5969"/>
                </a:lnTo>
                <a:lnTo>
                  <a:pt x="2420" y="5907"/>
                </a:lnTo>
                <a:lnTo>
                  <a:pt x="2473" y="5837"/>
                </a:lnTo>
                <a:lnTo>
                  <a:pt x="2526" y="5775"/>
                </a:lnTo>
                <a:lnTo>
                  <a:pt x="2561" y="5695"/>
                </a:lnTo>
                <a:lnTo>
                  <a:pt x="2597" y="5625"/>
                </a:lnTo>
                <a:lnTo>
                  <a:pt x="2623" y="5545"/>
                </a:lnTo>
                <a:lnTo>
                  <a:pt x="2650" y="5466"/>
                </a:lnTo>
                <a:lnTo>
                  <a:pt x="3585" y="5466"/>
                </a:lnTo>
                <a:lnTo>
                  <a:pt x="3585" y="5466"/>
                </a:lnTo>
                <a:lnTo>
                  <a:pt x="3602" y="5545"/>
                </a:lnTo>
                <a:lnTo>
                  <a:pt x="3629" y="5625"/>
                </a:lnTo>
                <a:lnTo>
                  <a:pt x="3664" y="5695"/>
                </a:lnTo>
                <a:lnTo>
                  <a:pt x="3708" y="5775"/>
                </a:lnTo>
                <a:lnTo>
                  <a:pt x="3753" y="5837"/>
                </a:lnTo>
                <a:lnTo>
                  <a:pt x="3806" y="5907"/>
                </a:lnTo>
                <a:lnTo>
                  <a:pt x="3859" y="5969"/>
                </a:lnTo>
                <a:lnTo>
                  <a:pt x="3920" y="6022"/>
                </a:lnTo>
                <a:lnTo>
                  <a:pt x="3991" y="6066"/>
                </a:lnTo>
                <a:lnTo>
                  <a:pt x="4062" y="6111"/>
                </a:lnTo>
                <a:lnTo>
                  <a:pt x="4132" y="6155"/>
                </a:lnTo>
                <a:lnTo>
                  <a:pt x="4212" y="6181"/>
                </a:lnTo>
                <a:lnTo>
                  <a:pt x="4291" y="6208"/>
                </a:lnTo>
                <a:lnTo>
                  <a:pt x="4371" y="6225"/>
                </a:lnTo>
                <a:lnTo>
                  <a:pt x="4459" y="6243"/>
                </a:lnTo>
                <a:lnTo>
                  <a:pt x="4547" y="6243"/>
                </a:lnTo>
                <a:lnTo>
                  <a:pt x="4547" y="6243"/>
                </a:lnTo>
                <a:lnTo>
                  <a:pt x="4645" y="6243"/>
                </a:lnTo>
                <a:lnTo>
                  <a:pt x="4742" y="6225"/>
                </a:lnTo>
                <a:lnTo>
                  <a:pt x="4839" y="6199"/>
                </a:lnTo>
                <a:lnTo>
                  <a:pt x="4927" y="6164"/>
                </a:lnTo>
                <a:lnTo>
                  <a:pt x="5016" y="6128"/>
                </a:lnTo>
                <a:lnTo>
                  <a:pt x="5095" y="6075"/>
                </a:lnTo>
                <a:lnTo>
                  <a:pt x="5174" y="6022"/>
                </a:lnTo>
                <a:lnTo>
                  <a:pt x="5245" y="5952"/>
                </a:lnTo>
                <a:lnTo>
                  <a:pt x="5307" y="5881"/>
                </a:lnTo>
                <a:lnTo>
                  <a:pt x="5369" y="5810"/>
                </a:lnTo>
                <a:lnTo>
                  <a:pt x="5413" y="5731"/>
                </a:lnTo>
                <a:lnTo>
                  <a:pt x="5457" y="5642"/>
                </a:lnTo>
                <a:lnTo>
                  <a:pt x="5492" y="5554"/>
                </a:lnTo>
                <a:lnTo>
                  <a:pt x="5510" y="5457"/>
                </a:lnTo>
                <a:lnTo>
                  <a:pt x="5528" y="5360"/>
                </a:lnTo>
                <a:lnTo>
                  <a:pt x="5537" y="5254"/>
                </a:lnTo>
                <a:lnTo>
                  <a:pt x="5537" y="5254"/>
                </a:lnTo>
                <a:lnTo>
                  <a:pt x="5528" y="5121"/>
                </a:lnTo>
                <a:lnTo>
                  <a:pt x="5492" y="4989"/>
                </a:lnTo>
                <a:lnTo>
                  <a:pt x="5448" y="4865"/>
                </a:lnTo>
                <a:lnTo>
                  <a:pt x="5386" y="4742"/>
                </a:lnTo>
                <a:lnTo>
                  <a:pt x="5307" y="4636"/>
                </a:lnTo>
                <a:lnTo>
                  <a:pt x="5219" y="4538"/>
                </a:lnTo>
                <a:lnTo>
                  <a:pt x="5122" y="4459"/>
                </a:lnTo>
                <a:lnTo>
                  <a:pt x="5007" y="4388"/>
                </a:lnTo>
                <a:lnTo>
                  <a:pt x="5254" y="3638"/>
                </a:lnTo>
                <a:lnTo>
                  <a:pt x="5254" y="3638"/>
                </a:lnTo>
                <a:lnTo>
                  <a:pt x="5369" y="3620"/>
                </a:lnTo>
                <a:lnTo>
                  <a:pt x="5484" y="3602"/>
                </a:lnTo>
                <a:lnTo>
                  <a:pt x="5590" y="3558"/>
                </a:lnTo>
                <a:lnTo>
                  <a:pt x="5696" y="3505"/>
                </a:lnTo>
                <a:lnTo>
                  <a:pt x="5696" y="3505"/>
                </a:lnTo>
                <a:lnTo>
                  <a:pt x="5784" y="3452"/>
                </a:lnTo>
                <a:lnTo>
                  <a:pt x="5855" y="3399"/>
                </a:lnTo>
                <a:lnTo>
                  <a:pt x="5925" y="3329"/>
                </a:lnTo>
                <a:lnTo>
                  <a:pt x="5987" y="3258"/>
                </a:lnTo>
                <a:lnTo>
                  <a:pt x="6049" y="3178"/>
                </a:lnTo>
                <a:lnTo>
                  <a:pt x="6093" y="3100"/>
                </a:lnTo>
                <a:lnTo>
                  <a:pt x="6128" y="3003"/>
                </a:lnTo>
                <a:lnTo>
                  <a:pt x="6164" y="2914"/>
                </a:lnTo>
                <a:lnTo>
                  <a:pt x="6164" y="2914"/>
                </a:lnTo>
                <a:lnTo>
                  <a:pt x="6181" y="2817"/>
                </a:lnTo>
                <a:lnTo>
                  <a:pt x="6199" y="2720"/>
                </a:lnTo>
                <a:lnTo>
                  <a:pt x="6199" y="2623"/>
                </a:lnTo>
                <a:lnTo>
                  <a:pt x="6190" y="2526"/>
                </a:lnTo>
                <a:lnTo>
                  <a:pt x="6173" y="2438"/>
                </a:lnTo>
                <a:lnTo>
                  <a:pt x="6146" y="2340"/>
                </a:lnTo>
                <a:lnTo>
                  <a:pt x="6111" y="2252"/>
                </a:lnTo>
                <a:lnTo>
                  <a:pt x="6067" y="2164"/>
                </a:lnTo>
                <a:close/>
                <a:moveTo>
                  <a:pt x="3117" y="406"/>
                </a:moveTo>
                <a:lnTo>
                  <a:pt x="3117" y="406"/>
                </a:lnTo>
                <a:lnTo>
                  <a:pt x="3170" y="406"/>
                </a:lnTo>
                <a:lnTo>
                  <a:pt x="3231" y="415"/>
                </a:lnTo>
                <a:lnTo>
                  <a:pt x="3284" y="433"/>
                </a:lnTo>
                <a:lnTo>
                  <a:pt x="3337" y="450"/>
                </a:lnTo>
                <a:lnTo>
                  <a:pt x="3390" y="477"/>
                </a:lnTo>
                <a:lnTo>
                  <a:pt x="3435" y="503"/>
                </a:lnTo>
                <a:lnTo>
                  <a:pt x="3479" y="539"/>
                </a:lnTo>
                <a:lnTo>
                  <a:pt x="3523" y="574"/>
                </a:lnTo>
                <a:lnTo>
                  <a:pt x="3558" y="618"/>
                </a:lnTo>
                <a:lnTo>
                  <a:pt x="3594" y="662"/>
                </a:lnTo>
                <a:lnTo>
                  <a:pt x="3620" y="707"/>
                </a:lnTo>
                <a:lnTo>
                  <a:pt x="3647" y="760"/>
                </a:lnTo>
                <a:lnTo>
                  <a:pt x="3664" y="813"/>
                </a:lnTo>
                <a:lnTo>
                  <a:pt x="3682" y="866"/>
                </a:lnTo>
                <a:lnTo>
                  <a:pt x="3691" y="927"/>
                </a:lnTo>
                <a:lnTo>
                  <a:pt x="3691" y="980"/>
                </a:lnTo>
                <a:lnTo>
                  <a:pt x="3691" y="980"/>
                </a:lnTo>
                <a:lnTo>
                  <a:pt x="3691" y="1042"/>
                </a:lnTo>
                <a:lnTo>
                  <a:pt x="3682" y="1104"/>
                </a:lnTo>
                <a:lnTo>
                  <a:pt x="3664" y="1157"/>
                </a:lnTo>
                <a:lnTo>
                  <a:pt x="3647" y="1210"/>
                </a:lnTo>
                <a:lnTo>
                  <a:pt x="3620" y="1263"/>
                </a:lnTo>
                <a:lnTo>
                  <a:pt x="3594" y="1307"/>
                </a:lnTo>
                <a:lnTo>
                  <a:pt x="3558" y="1351"/>
                </a:lnTo>
                <a:lnTo>
                  <a:pt x="3523" y="1395"/>
                </a:lnTo>
                <a:lnTo>
                  <a:pt x="3479" y="1431"/>
                </a:lnTo>
                <a:lnTo>
                  <a:pt x="3435" y="1466"/>
                </a:lnTo>
                <a:lnTo>
                  <a:pt x="3390" y="1493"/>
                </a:lnTo>
                <a:lnTo>
                  <a:pt x="3337" y="1519"/>
                </a:lnTo>
                <a:lnTo>
                  <a:pt x="3284" y="1537"/>
                </a:lnTo>
                <a:lnTo>
                  <a:pt x="3231" y="1554"/>
                </a:lnTo>
                <a:lnTo>
                  <a:pt x="3170" y="1563"/>
                </a:lnTo>
                <a:lnTo>
                  <a:pt x="3117" y="1563"/>
                </a:lnTo>
                <a:lnTo>
                  <a:pt x="3117" y="1563"/>
                </a:lnTo>
                <a:lnTo>
                  <a:pt x="3056" y="1563"/>
                </a:lnTo>
                <a:lnTo>
                  <a:pt x="3003" y="1554"/>
                </a:lnTo>
                <a:lnTo>
                  <a:pt x="2941" y="1537"/>
                </a:lnTo>
                <a:lnTo>
                  <a:pt x="2888" y="1519"/>
                </a:lnTo>
                <a:lnTo>
                  <a:pt x="2844" y="1493"/>
                </a:lnTo>
                <a:lnTo>
                  <a:pt x="2791" y="1466"/>
                </a:lnTo>
                <a:lnTo>
                  <a:pt x="2747" y="1431"/>
                </a:lnTo>
                <a:lnTo>
                  <a:pt x="2703" y="1395"/>
                </a:lnTo>
                <a:lnTo>
                  <a:pt x="2667" y="1351"/>
                </a:lnTo>
                <a:lnTo>
                  <a:pt x="2632" y="1307"/>
                </a:lnTo>
                <a:lnTo>
                  <a:pt x="2605" y="1263"/>
                </a:lnTo>
                <a:lnTo>
                  <a:pt x="2579" y="1210"/>
                </a:lnTo>
                <a:lnTo>
                  <a:pt x="2561" y="1157"/>
                </a:lnTo>
                <a:lnTo>
                  <a:pt x="2552" y="1104"/>
                </a:lnTo>
                <a:lnTo>
                  <a:pt x="2544" y="1042"/>
                </a:lnTo>
                <a:lnTo>
                  <a:pt x="2535" y="980"/>
                </a:lnTo>
                <a:lnTo>
                  <a:pt x="2535" y="980"/>
                </a:lnTo>
                <a:lnTo>
                  <a:pt x="2544" y="927"/>
                </a:lnTo>
                <a:lnTo>
                  <a:pt x="2552" y="866"/>
                </a:lnTo>
                <a:lnTo>
                  <a:pt x="2561" y="813"/>
                </a:lnTo>
                <a:lnTo>
                  <a:pt x="2579" y="760"/>
                </a:lnTo>
                <a:lnTo>
                  <a:pt x="2605" y="707"/>
                </a:lnTo>
                <a:lnTo>
                  <a:pt x="2632" y="662"/>
                </a:lnTo>
                <a:lnTo>
                  <a:pt x="2667" y="618"/>
                </a:lnTo>
                <a:lnTo>
                  <a:pt x="2703" y="574"/>
                </a:lnTo>
                <a:lnTo>
                  <a:pt x="2747" y="539"/>
                </a:lnTo>
                <a:lnTo>
                  <a:pt x="2791" y="503"/>
                </a:lnTo>
                <a:lnTo>
                  <a:pt x="2844" y="477"/>
                </a:lnTo>
                <a:lnTo>
                  <a:pt x="2888" y="450"/>
                </a:lnTo>
                <a:lnTo>
                  <a:pt x="2941" y="433"/>
                </a:lnTo>
                <a:lnTo>
                  <a:pt x="3003" y="415"/>
                </a:lnTo>
                <a:lnTo>
                  <a:pt x="3056" y="406"/>
                </a:lnTo>
                <a:lnTo>
                  <a:pt x="3117" y="406"/>
                </a:lnTo>
                <a:close/>
                <a:moveTo>
                  <a:pt x="415" y="2650"/>
                </a:moveTo>
                <a:lnTo>
                  <a:pt x="415" y="2650"/>
                </a:lnTo>
                <a:lnTo>
                  <a:pt x="415" y="2597"/>
                </a:lnTo>
                <a:lnTo>
                  <a:pt x="424" y="2535"/>
                </a:lnTo>
                <a:lnTo>
                  <a:pt x="442" y="2482"/>
                </a:lnTo>
                <a:lnTo>
                  <a:pt x="459" y="2429"/>
                </a:lnTo>
                <a:lnTo>
                  <a:pt x="486" y="2376"/>
                </a:lnTo>
                <a:lnTo>
                  <a:pt x="512" y="2332"/>
                </a:lnTo>
                <a:lnTo>
                  <a:pt x="548" y="2287"/>
                </a:lnTo>
                <a:lnTo>
                  <a:pt x="583" y="2243"/>
                </a:lnTo>
                <a:lnTo>
                  <a:pt x="627" y="2208"/>
                </a:lnTo>
                <a:lnTo>
                  <a:pt x="671" y="2173"/>
                </a:lnTo>
                <a:lnTo>
                  <a:pt x="715" y="2146"/>
                </a:lnTo>
                <a:lnTo>
                  <a:pt x="768" y="2120"/>
                </a:lnTo>
                <a:lnTo>
                  <a:pt x="821" y="2102"/>
                </a:lnTo>
                <a:lnTo>
                  <a:pt x="874" y="2084"/>
                </a:lnTo>
                <a:lnTo>
                  <a:pt x="927" y="2075"/>
                </a:lnTo>
                <a:lnTo>
                  <a:pt x="989" y="2075"/>
                </a:lnTo>
                <a:lnTo>
                  <a:pt x="989" y="2075"/>
                </a:lnTo>
                <a:lnTo>
                  <a:pt x="1051" y="2075"/>
                </a:lnTo>
                <a:lnTo>
                  <a:pt x="1104" y="2084"/>
                </a:lnTo>
                <a:lnTo>
                  <a:pt x="1166" y="2102"/>
                </a:lnTo>
                <a:lnTo>
                  <a:pt x="1219" y="2120"/>
                </a:lnTo>
                <a:lnTo>
                  <a:pt x="1263" y="2146"/>
                </a:lnTo>
                <a:lnTo>
                  <a:pt x="1316" y="2173"/>
                </a:lnTo>
                <a:lnTo>
                  <a:pt x="1360" y="2208"/>
                </a:lnTo>
                <a:lnTo>
                  <a:pt x="1395" y="2243"/>
                </a:lnTo>
                <a:lnTo>
                  <a:pt x="1440" y="2287"/>
                </a:lnTo>
                <a:lnTo>
                  <a:pt x="1466" y="2332"/>
                </a:lnTo>
                <a:lnTo>
                  <a:pt x="1501" y="2376"/>
                </a:lnTo>
                <a:lnTo>
                  <a:pt x="1519" y="2429"/>
                </a:lnTo>
                <a:lnTo>
                  <a:pt x="1546" y="2482"/>
                </a:lnTo>
                <a:lnTo>
                  <a:pt x="1554" y="2535"/>
                </a:lnTo>
                <a:lnTo>
                  <a:pt x="1563" y="2597"/>
                </a:lnTo>
                <a:lnTo>
                  <a:pt x="1572" y="2650"/>
                </a:lnTo>
                <a:lnTo>
                  <a:pt x="1572" y="2650"/>
                </a:lnTo>
                <a:lnTo>
                  <a:pt x="1563" y="2711"/>
                </a:lnTo>
                <a:lnTo>
                  <a:pt x="1554" y="2773"/>
                </a:lnTo>
                <a:lnTo>
                  <a:pt x="1546" y="2826"/>
                </a:lnTo>
                <a:lnTo>
                  <a:pt x="1519" y="2879"/>
                </a:lnTo>
                <a:lnTo>
                  <a:pt x="1501" y="2923"/>
                </a:lnTo>
                <a:lnTo>
                  <a:pt x="1466" y="2976"/>
                </a:lnTo>
                <a:lnTo>
                  <a:pt x="1440" y="3020"/>
                </a:lnTo>
                <a:lnTo>
                  <a:pt x="1395" y="3065"/>
                </a:lnTo>
                <a:lnTo>
                  <a:pt x="1360" y="3100"/>
                </a:lnTo>
                <a:lnTo>
                  <a:pt x="1316" y="3134"/>
                </a:lnTo>
                <a:lnTo>
                  <a:pt x="1263" y="3161"/>
                </a:lnTo>
                <a:lnTo>
                  <a:pt x="1219" y="3187"/>
                </a:lnTo>
                <a:lnTo>
                  <a:pt x="1166" y="3205"/>
                </a:lnTo>
                <a:lnTo>
                  <a:pt x="1104" y="3214"/>
                </a:lnTo>
                <a:lnTo>
                  <a:pt x="1051" y="3223"/>
                </a:lnTo>
                <a:lnTo>
                  <a:pt x="989" y="3231"/>
                </a:lnTo>
                <a:lnTo>
                  <a:pt x="989" y="3231"/>
                </a:lnTo>
                <a:lnTo>
                  <a:pt x="927" y="3223"/>
                </a:lnTo>
                <a:lnTo>
                  <a:pt x="874" y="3214"/>
                </a:lnTo>
                <a:lnTo>
                  <a:pt x="821" y="3205"/>
                </a:lnTo>
                <a:lnTo>
                  <a:pt x="768" y="3187"/>
                </a:lnTo>
                <a:lnTo>
                  <a:pt x="715" y="3161"/>
                </a:lnTo>
                <a:lnTo>
                  <a:pt x="671" y="3134"/>
                </a:lnTo>
                <a:lnTo>
                  <a:pt x="627" y="3100"/>
                </a:lnTo>
                <a:lnTo>
                  <a:pt x="583" y="3065"/>
                </a:lnTo>
                <a:lnTo>
                  <a:pt x="548" y="3020"/>
                </a:lnTo>
                <a:lnTo>
                  <a:pt x="512" y="2976"/>
                </a:lnTo>
                <a:lnTo>
                  <a:pt x="486" y="2923"/>
                </a:lnTo>
                <a:lnTo>
                  <a:pt x="459" y="2879"/>
                </a:lnTo>
                <a:lnTo>
                  <a:pt x="442" y="2826"/>
                </a:lnTo>
                <a:lnTo>
                  <a:pt x="424" y="2773"/>
                </a:lnTo>
                <a:lnTo>
                  <a:pt x="415" y="2711"/>
                </a:lnTo>
                <a:lnTo>
                  <a:pt x="415" y="2650"/>
                </a:lnTo>
                <a:close/>
                <a:moveTo>
                  <a:pt x="1678" y="5837"/>
                </a:moveTo>
                <a:lnTo>
                  <a:pt x="1678" y="5837"/>
                </a:lnTo>
                <a:lnTo>
                  <a:pt x="1625" y="5837"/>
                </a:lnTo>
                <a:lnTo>
                  <a:pt x="1563" y="5828"/>
                </a:lnTo>
                <a:lnTo>
                  <a:pt x="1510" y="5810"/>
                </a:lnTo>
                <a:lnTo>
                  <a:pt x="1457" y="5793"/>
                </a:lnTo>
                <a:lnTo>
                  <a:pt x="1404" y="5766"/>
                </a:lnTo>
                <a:lnTo>
                  <a:pt x="1360" y="5740"/>
                </a:lnTo>
                <a:lnTo>
                  <a:pt x="1316" y="5704"/>
                </a:lnTo>
                <a:lnTo>
                  <a:pt x="1272" y="5669"/>
                </a:lnTo>
                <a:lnTo>
                  <a:pt x="1236" y="5625"/>
                </a:lnTo>
                <a:lnTo>
                  <a:pt x="1201" y="5581"/>
                </a:lnTo>
                <a:lnTo>
                  <a:pt x="1175" y="5536"/>
                </a:lnTo>
                <a:lnTo>
                  <a:pt x="1148" y="5483"/>
                </a:lnTo>
                <a:lnTo>
                  <a:pt x="1130" y="5430"/>
                </a:lnTo>
                <a:lnTo>
                  <a:pt x="1113" y="5377"/>
                </a:lnTo>
                <a:lnTo>
                  <a:pt x="1104" y="5316"/>
                </a:lnTo>
                <a:lnTo>
                  <a:pt x="1104" y="5254"/>
                </a:lnTo>
                <a:lnTo>
                  <a:pt x="1104" y="5254"/>
                </a:lnTo>
                <a:lnTo>
                  <a:pt x="1104" y="5201"/>
                </a:lnTo>
                <a:lnTo>
                  <a:pt x="1113" y="5139"/>
                </a:lnTo>
                <a:lnTo>
                  <a:pt x="1130" y="5086"/>
                </a:lnTo>
                <a:lnTo>
                  <a:pt x="1148" y="5033"/>
                </a:lnTo>
                <a:lnTo>
                  <a:pt x="1175" y="4980"/>
                </a:lnTo>
                <a:lnTo>
                  <a:pt x="1201" y="4936"/>
                </a:lnTo>
                <a:lnTo>
                  <a:pt x="1236" y="4892"/>
                </a:lnTo>
                <a:lnTo>
                  <a:pt x="1272" y="4848"/>
                </a:lnTo>
                <a:lnTo>
                  <a:pt x="1316" y="4812"/>
                </a:lnTo>
                <a:lnTo>
                  <a:pt x="1360" y="4777"/>
                </a:lnTo>
                <a:lnTo>
                  <a:pt x="1404" y="4750"/>
                </a:lnTo>
                <a:lnTo>
                  <a:pt x="1457" y="4724"/>
                </a:lnTo>
                <a:lnTo>
                  <a:pt x="1510" y="4706"/>
                </a:lnTo>
                <a:lnTo>
                  <a:pt x="1563" y="4689"/>
                </a:lnTo>
                <a:lnTo>
                  <a:pt x="1625" y="4680"/>
                </a:lnTo>
                <a:lnTo>
                  <a:pt x="1678" y="4680"/>
                </a:lnTo>
                <a:lnTo>
                  <a:pt x="1678" y="4680"/>
                </a:lnTo>
                <a:lnTo>
                  <a:pt x="1784" y="4689"/>
                </a:lnTo>
                <a:lnTo>
                  <a:pt x="1881" y="4715"/>
                </a:lnTo>
                <a:lnTo>
                  <a:pt x="1970" y="4759"/>
                </a:lnTo>
                <a:lnTo>
                  <a:pt x="2049" y="4812"/>
                </a:lnTo>
                <a:lnTo>
                  <a:pt x="2120" y="4883"/>
                </a:lnTo>
                <a:lnTo>
                  <a:pt x="2181" y="4962"/>
                </a:lnTo>
                <a:lnTo>
                  <a:pt x="2217" y="5051"/>
                </a:lnTo>
                <a:lnTo>
                  <a:pt x="2252" y="5148"/>
                </a:lnTo>
                <a:lnTo>
                  <a:pt x="2252" y="5369"/>
                </a:lnTo>
                <a:lnTo>
                  <a:pt x="2252" y="5369"/>
                </a:lnTo>
                <a:lnTo>
                  <a:pt x="2217" y="5466"/>
                </a:lnTo>
                <a:lnTo>
                  <a:pt x="2181" y="5554"/>
                </a:lnTo>
                <a:lnTo>
                  <a:pt x="2120" y="5634"/>
                </a:lnTo>
                <a:lnTo>
                  <a:pt x="2049" y="5704"/>
                </a:lnTo>
                <a:lnTo>
                  <a:pt x="1970" y="5757"/>
                </a:lnTo>
                <a:lnTo>
                  <a:pt x="1881" y="5801"/>
                </a:lnTo>
                <a:lnTo>
                  <a:pt x="1784" y="5828"/>
                </a:lnTo>
                <a:lnTo>
                  <a:pt x="1678" y="5837"/>
                </a:lnTo>
                <a:close/>
                <a:moveTo>
                  <a:pt x="4547" y="5837"/>
                </a:moveTo>
                <a:lnTo>
                  <a:pt x="4547" y="5837"/>
                </a:lnTo>
                <a:lnTo>
                  <a:pt x="4486" y="5837"/>
                </a:lnTo>
                <a:lnTo>
                  <a:pt x="4433" y="5828"/>
                </a:lnTo>
                <a:lnTo>
                  <a:pt x="4380" y="5810"/>
                </a:lnTo>
                <a:lnTo>
                  <a:pt x="4327" y="5793"/>
                </a:lnTo>
                <a:lnTo>
                  <a:pt x="4274" y="5766"/>
                </a:lnTo>
                <a:lnTo>
                  <a:pt x="4221" y="5740"/>
                </a:lnTo>
                <a:lnTo>
                  <a:pt x="4176" y="5704"/>
                </a:lnTo>
                <a:lnTo>
                  <a:pt x="4141" y="5669"/>
                </a:lnTo>
                <a:lnTo>
                  <a:pt x="4106" y="5625"/>
                </a:lnTo>
                <a:lnTo>
                  <a:pt x="4071" y="5581"/>
                </a:lnTo>
                <a:lnTo>
                  <a:pt x="4035" y="5536"/>
                </a:lnTo>
                <a:lnTo>
                  <a:pt x="4018" y="5483"/>
                </a:lnTo>
                <a:lnTo>
                  <a:pt x="4000" y="5430"/>
                </a:lnTo>
                <a:lnTo>
                  <a:pt x="3982" y="5377"/>
                </a:lnTo>
                <a:lnTo>
                  <a:pt x="3973" y="5316"/>
                </a:lnTo>
                <a:lnTo>
                  <a:pt x="3973" y="5254"/>
                </a:lnTo>
                <a:lnTo>
                  <a:pt x="3973" y="5254"/>
                </a:lnTo>
                <a:lnTo>
                  <a:pt x="3973" y="5201"/>
                </a:lnTo>
                <a:lnTo>
                  <a:pt x="3982" y="5139"/>
                </a:lnTo>
                <a:lnTo>
                  <a:pt x="4000" y="5086"/>
                </a:lnTo>
                <a:lnTo>
                  <a:pt x="4018" y="5033"/>
                </a:lnTo>
                <a:lnTo>
                  <a:pt x="4035" y="4980"/>
                </a:lnTo>
                <a:lnTo>
                  <a:pt x="4071" y="4936"/>
                </a:lnTo>
                <a:lnTo>
                  <a:pt x="4106" y="4892"/>
                </a:lnTo>
                <a:lnTo>
                  <a:pt x="4141" y="4848"/>
                </a:lnTo>
                <a:lnTo>
                  <a:pt x="4176" y="4812"/>
                </a:lnTo>
                <a:lnTo>
                  <a:pt x="4221" y="4777"/>
                </a:lnTo>
                <a:lnTo>
                  <a:pt x="4274" y="4750"/>
                </a:lnTo>
                <a:lnTo>
                  <a:pt x="4327" y="4724"/>
                </a:lnTo>
                <a:lnTo>
                  <a:pt x="4380" y="4706"/>
                </a:lnTo>
                <a:lnTo>
                  <a:pt x="4433" y="4689"/>
                </a:lnTo>
                <a:lnTo>
                  <a:pt x="4486" y="4680"/>
                </a:lnTo>
                <a:lnTo>
                  <a:pt x="4547" y="4680"/>
                </a:lnTo>
                <a:lnTo>
                  <a:pt x="4547" y="4680"/>
                </a:lnTo>
                <a:lnTo>
                  <a:pt x="4609" y="4680"/>
                </a:lnTo>
                <a:lnTo>
                  <a:pt x="4662" y="4689"/>
                </a:lnTo>
                <a:lnTo>
                  <a:pt x="4715" y="4706"/>
                </a:lnTo>
                <a:lnTo>
                  <a:pt x="4768" y="4724"/>
                </a:lnTo>
                <a:lnTo>
                  <a:pt x="4821" y="4750"/>
                </a:lnTo>
                <a:lnTo>
                  <a:pt x="4874" y="4777"/>
                </a:lnTo>
                <a:lnTo>
                  <a:pt x="4918" y="4812"/>
                </a:lnTo>
                <a:lnTo>
                  <a:pt x="4954" y="4848"/>
                </a:lnTo>
                <a:lnTo>
                  <a:pt x="4989" y="4892"/>
                </a:lnTo>
                <a:lnTo>
                  <a:pt x="5024" y="4936"/>
                </a:lnTo>
                <a:lnTo>
                  <a:pt x="5051" y="4980"/>
                </a:lnTo>
                <a:lnTo>
                  <a:pt x="5077" y="5033"/>
                </a:lnTo>
                <a:lnTo>
                  <a:pt x="5095" y="5086"/>
                </a:lnTo>
                <a:lnTo>
                  <a:pt x="5113" y="5139"/>
                </a:lnTo>
                <a:lnTo>
                  <a:pt x="5122" y="5201"/>
                </a:lnTo>
                <a:lnTo>
                  <a:pt x="5122" y="5254"/>
                </a:lnTo>
                <a:lnTo>
                  <a:pt x="5122" y="5254"/>
                </a:lnTo>
                <a:lnTo>
                  <a:pt x="5122" y="5316"/>
                </a:lnTo>
                <a:lnTo>
                  <a:pt x="5113" y="5377"/>
                </a:lnTo>
                <a:lnTo>
                  <a:pt x="5095" y="5430"/>
                </a:lnTo>
                <a:lnTo>
                  <a:pt x="5077" y="5483"/>
                </a:lnTo>
                <a:lnTo>
                  <a:pt x="5051" y="5536"/>
                </a:lnTo>
                <a:lnTo>
                  <a:pt x="5024" y="5581"/>
                </a:lnTo>
                <a:lnTo>
                  <a:pt x="4989" y="5625"/>
                </a:lnTo>
                <a:lnTo>
                  <a:pt x="4954" y="5669"/>
                </a:lnTo>
                <a:lnTo>
                  <a:pt x="4918" y="5704"/>
                </a:lnTo>
                <a:lnTo>
                  <a:pt x="4874" y="5740"/>
                </a:lnTo>
                <a:lnTo>
                  <a:pt x="4821" y="5766"/>
                </a:lnTo>
                <a:lnTo>
                  <a:pt x="4768" y="5793"/>
                </a:lnTo>
                <a:lnTo>
                  <a:pt x="4715" y="5810"/>
                </a:lnTo>
                <a:lnTo>
                  <a:pt x="4662" y="5828"/>
                </a:lnTo>
                <a:lnTo>
                  <a:pt x="4609" y="5837"/>
                </a:lnTo>
                <a:lnTo>
                  <a:pt x="4547" y="5837"/>
                </a:lnTo>
                <a:close/>
                <a:moveTo>
                  <a:pt x="4547" y="4274"/>
                </a:moveTo>
                <a:lnTo>
                  <a:pt x="4547" y="4274"/>
                </a:lnTo>
                <a:lnTo>
                  <a:pt x="4459" y="4274"/>
                </a:lnTo>
                <a:lnTo>
                  <a:pt x="4371" y="4291"/>
                </a:lnTo>
                <a:lnTo>
                  <a:pt x="4291" y="4309"/>
                </a:lnTo>
                <a:lnTo>
                  <a:pt x="4212" y="4335"/>
                </a:lnTo>
                <a:lnTo>
                  <a:pt x="4132" y="4362"/>
                </a:lnTo>
                <a:lnTo>
                  <a:pt x="4062" y="4397"/>
                </a:lnTo>
                <a:lnTo>
                  <a:pt x="3991" y="4441"/>
                </a:lnTo>
                <a:lnTo>
                  <a:pt x="3920" y="4494"/>
                </a:lnTo>
                <a:lnTo>
                  <a:pt x="3859" y="4547"/>
                </a:lnTo>
                <a:lnTo>
                  <a:pt x="3806" y="4609"/>
                </a:lnTo>
                <a:lnTo>
                  <a:pt x="3753" y="4671"/>
                </a:lnTo>
                <a:lnTo>
                  <a:pt x="3708" y="4742"/>
                </a:lnTo>
                <a:lnTo>
                  <a:pt x="3664" y="4812"/>
                </a:lnTo>
                <a:lnTo>
                  <a:pt x="3629" y="4892"/>
                </a:lnTo>
                <a:lnTo>
                  <a:pt x="3602" y="4971"/>
                </a:lnTo>
                <a:lnTo>
                  <a:pt x="3585" y="5051"/>
                </a:lnTo>
                <a:lnTo>
                  <a:pt x="2650" y="5051"/>
                </a:lnTo>
                <a:lnTo>
                  <a:pt x="2650" y="5051"/>
                </a:lnTo>
                <a:lnTo>
                  <a:pt x="2623" y="4971"/>
                </a:lnTo>
                <a:lnTo>
                  <a:pt x="2597" y="4892"/>
                </a:lnTo>
                <a:lnTo>
                  <a:pt x="2561" y="4812"/>
                </a:lnTo>
                <a:lnTo>
                  <a:pt x="2526" y="4742"/>
                </a:lnTo>
                <a:lnTo>
                  <a:pt x="2473" y="4671"/>
                </a:lnTo>
                <a:lnTo>
                  <a:pt x="2420" y="4609"/>
                </a:lnTo>
                <a:lnTo>
                  <a:pt x="2367" y="4547"/>
                </a:lnTo>
                <a:lnTo>
                  <a:pt x="2305" y="4494"/>
                </a:lnTo>
                <a:lnTo>
                  <a:pt x="2243" y="4441"/>
                </a:lnTo>
                <a:lnTo>
                  <a:pt x="2173" y="4397"/>
                </a:lnTo>
                <a:lnTo>
                  <a:pt x="2093" y="4362"/>
                </a:lnTo>
                <a:lnTo>
                  <a:pt x="2023" y="4335"/>
                </a:lnTo>
                <a:lnTo>
                  <a:pt x="1934" y="4309"/>
                </a:lnTo>
                <a:lnTo>
                  <a:pt x="1855" y="4291"/>
                </a:lnTo>
                <a:lnTo>
                  <a:pt x="1766" y="4274"/>
                </a:lnTo>
                <a:lnTo>
                  <a:pt x="1678" y="4274"/>
                </a:lnTo>
                <a:lnTo>
                  <a:pt x="1678" y="4274"/>
                </a:lnTo>
                <a:lnTo>
                  <a:pt x="1616" y="4282"/>
                </a:lnTo>
                <a:lnTo>
                  <a:pt x="1422" y="3532"/>
                </a:lnTo>
                <a:lnTo>
                  <a:pt x="1422" y="3532"/>
                </a:lnTo>
                <a:lnTo>
                  <a:pt x="1546" y="3461"/>
                </a:lnTo>
                <a:lnTo>
                  <a:pt x="1652" y="3382"/>
                </a:lnTo>
                <a:lnTo>
                  <a:pt x="1740" y="3284"/>
                </a:lnTo>
                <a:lnTo>
                  <a:pt x="1819" y="3178"/>
                </a:lnTo>
                <a:lnTo>
                  <a:pt x="1890" y="3056"/>
                </a:lnTo>
                <a:lnTo>
                  <a:pt x="1934" y="2932"/>
                </a:lnTo>
                <a:lnTo>
                  <a:pt x="1970" y="2791"/>
                </a:lnTo>
                <a:lnTo>
                  <a:pt x="1978" y="2650"/>
                </a:lnTo>
                <a:lnTo>
                  <a:pt x="1978" y="2650"/>
                </a:lnTo>
                <a:lnTo>
                  <a:pt x="1970" y="2526"/>
                </a:lnTo>
                <a:lnTo>
                  <a:pt x="1943" y="2402"/>
                </a:lnTo>
                <a:lnTo>
                  <a:pt x="1899" y="2287"/>
                </a:lnTo>
                <a:lnTo>
                  <a:pt x="1855" y="2181"/>
                </a:lnTo>
                <a:lnTo>
                  <a:pt x="2420" y="1687"/>
                </a:lnTo>
                <a:lnTo>
                  <a:pt x="2420" y="1687"/>
                </a:lnTo>
                <a:lnTo>
                  <a:pt x="2491" y="1749"/>
                </a:lnTo>
                <a:lnTo>
                  <a:pt x="2570" y="1802"/>
                </a:lnTo>
                <a:lnTo>
                  <a:pt x="2650" y="1855"/>
                </a:lnTo>
                <a:lnTo>
                  <a:pt x="2738" y="1890"/>
                </a:lnTo>
                <a:lnTo>
                  <a:pt x="2826" y="1925"/>
                </a:lnTo>
                <a:lnTo>
                  <a:pt x="2915" y="1952"/>
                </a:lnTo>
                <a:lnTo>
                  <a:pt x="3012" y="1969"/>
                </a:lnTo>
                <a:lnTo>
                  <a:pt x="3117" y="1969"/>
                </a:lnTo>
                <a:lnTo>
                  <a:pt x="3117" y="1969"/>
                </a:lnTo>
                <a:lnTo>
                  <a:pt x="3223" y="1961"/>
                </a:lnTo>
                <a:lnTo>
                  <a:pt x="3320" y="1952"/>
                </a:lnTo>
                <a:lnTo>
                  <a:pt x="3417" y="1925"/>
                </a:lnTo>
                <a:lnTo>
                  <a:pt x="3514" y="1890"/>
                </a:lnTo>
                <a:lnTo>
                  <a:pt x="3602" y="1837"/>
                </a:lnTo>
                <a:lnTo>
                  <a:pt x="3682" y="1784"/>
                </a:lnTo>
                <a:lnTo>
                  <a:pt x="3761" y="1722"/>
                </a:lnTo>
                <a:lnTo>
                  <a:pt x="3832" y="1660"/>
                </a:lnTo>
                <a:lnTo>
                  <a:pt x="4380" y="2137"/>
                </a:lnTo>
                <a:lnTo>
                  <a:pt x="4380" y="2137"/>
                </a:lnTo>
                <a:lnTo>
                  <a:pt x="4309" y="2261"/>
                </a:lnTo>
                <a:lnTo>
                  <a:pt x="4282" y="2323"/>
                </a:lnTo>
                <a:lnTo>
                  <a:pt x="4265" y="2393"/>
                </a:lnTo>
                <a:lnTo>
                  <a:pt x="4265" y="2393"/>
                </a:lnTo>
                <a:lnTo>
                  <a:pt x="4265" y="2393"/>
                </a:lnTo>
                <a:lnTo>
                  <a:pt x="4238" y="2482"/>
                </a:lnTo>
                <a:lnTo>
                  <a:pt x="4229" y="2570"/>
                </a:lnTo>
                <a:lnTo>
                  <a:pt x="4229" y="2667"/>
                </a:lnTo>
                <a:lnTo>
                  <a:pt x="4229" y="2755"/>
                </a:lnTo>
                <a:lnTo>
                  <a:pt x="4247" y="2844"/>
                </a:lnTo>
                <a:lnTo>
                  <a:pt x="4265" y="2923"/>
                </a:lnTo>
                <a:lnTo>
                  <a:pt x="4291" y="3012"/>
                </a:lnTo>
                <a:lnTo>
                  <a:pt x="4335" y="3091"/>
                </a:lnTo>
                <a:lnTo>
                  <a:pt x="4371" y="3170"/>
                </a:lnTo>
                <a:lnTo>
                  <a:pt x="4424" y="3240"/>
                </a:lnTo>
                <a:lnTo>
                  <a:pt x="4477" y="3311"/>
                </a:lnTo>
                <a:lnTo>
                  <a:pt x="4539" y="3373"/>
                </a:lnTo>
                <a:lnTo>
                  <a:pt x="4609" y="3426"/>
                </a:lnTo>
                <a:lnTo>
                  <a:pt x="4680" y="3479"/>
                </a:lnTo>
                <a:lnTo>
                  <a:pt x="4759" y="3523"/>
                </a:lnTo>
                <a:lnTo>
                  <a:pt x="4848" y="3558"/>
                </a:lnTo>
                <a:lnTo>
                  <a:pt x="4609" y="4282"/>
                </a:lnTo>
                <a:lnTo>
                  <a:pt x="4609" y="4282"/>
                </a:lnTo>
                <a:lnTo>
                  <a:pt x="4547" y="4274"/>
                </a:lnTo>
                <a:close/>
                <a:moveTo>
                  <a:pt x="5766" y="2808"/>
                </a:moveTo>
                <a:lnTo>
                  <a:pt x="5766" y="2808"/>
                </a:lnTo>
                <a:lnTo>
                  <a:pt x="5749" y="2861"/>
                </a:lnTo>
                <a:lnTo>
                  <a:pt x="5731" y="2914"/>
                </a:lnTo>
                <a:lnTo>
                  <a:pt x="5704" y="2959"/>
                </a:lnTo>
                <a:lnTo>
                  <a:pt x="5669" y="3012"/>
                </a:lnTo>
                <a:lnTo>
                  <a:pt x="5634" y="3047"/>
                </a:lnTo>
                <a:lnTo>
                  <a:pt x="5590" y="3091"/>
                </a:lnTo>
                <a:lnTo>
                  <a:pt x="5545" y="3125"/>
                </a:lnTo>
                <a:lnTo>
                  <a:pt x="5501" y="3152"/>
                </a:lnTo>
                <a:lnTo>
                  <a:pt x="5501" y="3152"/>
                </a:lnTo>
                <a:lnTo>
                  <a:pt x="5448" y="3178"/>
                </a:lnTo>
                <a:lnTo>
                  <a:pt x="5395" y="3196"/>
                </a:lnTo>
                <a:lnTo>
                  <a:pt x="5342" y="3214"/>
                </a:lnTo>
                <a:lnTo>
                  <a:pt x="5280" y="3223"/>
                </a:lnTo>
                <a:lnTo>
                  <a:pt x="5227" y="3231"/>
                </a:lnTo>
                <a:lnTo>
                  <a:pt x="5174" y="3231"/>
                </a:lnTo>
                <a:lnTo>
                  <a:pt x="5113" y="3223"/>
                </a:lnTo>
                <a:lnTo>
                  <a:pt x="5060" y="3205"/>
                </a:lnTo>
                <a:lnTo>
                  <a:pt x="5060" y="3205"/>
                </a:lnTo>
                <a:lnTo>
                  <a:pt x="5007" y="3187"/>
                </a:lnTo>
                <a:lnTo>
                  <a:pt x="4954" y="3170"/>
                </a:lnTo>
                <a:lnTo>
                  <a:pt x="4901" y="3134"/>
                </a:lnTo>
                <a:lnTo>
                  <a:pt x="4857" y="3109"/>
                </a:lnTo>
                <a:lnTo>
                  <a:pt x="4812" y="3073"/>
                </a:lnTo>
                <a:lnTo>
                  <a:pt x="4777" y="3029"/>
                </a:lnTo>
                <a:lnTo>
                  <a:pt x="4742" y="2985"/>
                </a:lnTo>
                <a:lnTo>
                  <a:pt x="4706" y="2941"/>
                </a:lnTo>
                <a:lnTo>
                  <a:pt x="4689" y="2888"/>
                </a:lnTo>
                <a:lnTo>
                  <a:pt x="4662" y="2835"/>
                </a:lnTo>
                <a:lnTo>
                  <a:pt x="4653" y="2782"/>
                </a:lnTo>
                <a:lnTo>
                  <a:pt x="4636" y="2729"/>
                </a:lnTo>
                <a:lnTo>
                  <a:pt x="4636" y="2676"/>
                </a:lnTo>
                <a:lnTo>
                  <a:pt x="4636" y="2614"/>
                </a:lnTo>
                <a:lnTo>
                  <a:pt x="4645" y="2561"/>
                </a:lnTo>
                <a:lnTo>
                  <a:pt x="4653" y="2499"/>
                </a:lnTo>
                <a:lnTo>
                  <a:pt x="4653" y="2499"/>
                </a:lnTo>
                <a:lnTo>
                  <a:pt x="4671" y="2446"/>
                </a:lnTo>
                <a:lnTo>
                  <a:pt x="4698" y="2393"/>
                </a:lnTo>
                <a:lnTo>
                  <a:pt x="4724" y="2340"/>
                </a:lnTo>
                <a:lnTo>
                  <a:pt x="4759" y="2296"/>
                </a:lnTo>
                <a:lnTo>
                  <a:pt x="4795" y="2252"/>
                </a:lnTo>
                <a:lnTo>
                  <a:pt x="4839" y="2217"/>
                </a:lnTo>
                <a:lnTo>
                  <a:pt x="4883" y="2181"/>
                </a:lnTo>
                <a:lnTo>
                  <a:pt x="4927" y="2146"/>
                </a:lnTo>
                <a:lnTo>
                  <a:pt x="4980" y="2128"/>
                </a:lnTo>
                <a:lnTo>
                  <a:pt x="5024" y="2102"/>
                </a:lnTo>
                <a:lnTo>
                  <a:pt x="5077" y="2093"/>
                </a:lnTo>
                <a:lnTo>
                  <a:pt x="5139" y="2075"/>
                </a:lnTo>
                <a:lnTo>
                  <a:pt x="5192" y="2075"/>
                </a:lnTo>
                <a:lnTo>
                  <a:pt x="5254" y="2075"/>
                </a:lnTo>
                <a:lnTo>
                  <a:pt x="5307" y="2084"/>
                </a:lnTo>
                <a:lnTo>
                  <a:pt x="5369" y="2093"/>
                </a:lnTo>
                <a:lnTo>
                  <a:pt x="5369" y="2093"/>
                </a:lnTo>
                <a:lnTo>
                  <a:pt x="5422" y="2111"/>
                </a:lnTo>
                <a:lnTo>
                  <a:pt x="5475" y="2137"/>
                </a:lnTo>
                <a:lnTo>
                  <a:pt x="5528" y="2164"/>
                </a:lnTo>
                <a:lnTo>
                  <a:pt x="5572" y="2199"/>
                </a:lnTo>
                <a:lnTo>
                  <a:pt x="5616" y="2234"/>
                </a:lnTo>
                <a:lnTo>
                  <a:pt x="5651" y="2279"/>
                </a:lnTo>
                <a:lnTo>
                  <a:pt x="5687" y="2323"/>
                </a:lnTo>
                <a:lnTo>
                  <a:pt x="5713" y="2367"/>
                </a:lnTo>
                <a:lnTo>
                  <a:pt x="5740" y="2420"/>
                </a:lnTo>
                <a:lnTo>
                  <a:pt x="5757" y="2464"/>
                </a:lnTo>
                <a:lnTo>
                  <a:pt x="5775" y="2526"/>
                </a:lnTo>
                <a:lnTo>
                  <a:pt x="5784" y="2579"/>
                </a:lnTo>
                <a:lnTo>
                  <a:pt x="5793" y="2632"/>
                </a:lnTo>
                <a:lnTo>
                  <a:pt x="5784" y="2694"/>
                </a:lnTo>
                <a:lnTo>
                  <a:pt x="5784" y="2747"/>
                </a:lnTo>
                <a:lnTo>
                  <a:pt x="5766" y="2808"/>
                </a:lnTo>
                <a:close/>
              </a:path>
            </a:pathLst>
          </a:custGeom>
          <a:solidFill>
            <a:srgbClr val="001F54"/>
          </a:solidFill>
          <a:ln>
            <a:noFill/>
          </a:ln>
          <a:effectLst/>
        </p:spPr>
        <p:txBody>
          <a:bodyPr wrap="none" anchor="ctr"/>
          <a:lstStyle/>
          <a:p>
            <a:pPr defTabSz="914367">
              <a:defRPr/>
            </a:pPr>
            <a:endParaRPr lang="en-US">
              <a:solidFill>
                <a:srgbClr val="353535"/>
              </a:solidFill>
              <a:latin typeface="Segoe UI Semilight"/>
            </a:endParaRPr>
          </a:p>
        </p:txBody>
      </p:sp>
      <p:sp>
        <p:nvSpPr>
          <p:cNvPr id="105" name="Freeform 33">
            <a:extLst>
              <a:ext uri="{FF2B5EF4-FFF2-40B4-BE49-F238E27FC236}">
                <a16:creationId xmlns:a16="http://schemas.microsoft.com/office/drawing/2014/main" id="{99DFACAD-A2AD-4615-878C-7579897160E0}"/>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106" name="Rectangle 105">
            <a:extLst>
              <a:ext uri="{FF2B5EF4-FFF2-40B4-BE49-F238E27FC236}">
                <a16:creationId xmlns:a16="http://schemas.microsoft.com/office/drawing/2014/main" id="{658A40B8-69FF-4906-93DE-B53DFF46E6BA}"/>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107" name="Group 106">
            <a:extLst>
              <a:ext uri="{FF2B5EF4-FFF2-40B4-BE49-F238E27FC236}">
                <a16:creationId xmlns:a16="http://schemas.microsoft.com/office/drawing/2014/main" id="{767DFD6F-1431-45CB-81E6-12A7FD68347E}"/>
              </a:ext>
            </a:extLst>
          </p:cNvPr>
          <p:cNvGrpSpPr/>
          <p:nvPr/>
        </p:nvGrpSpPr>
        <p:grpSpPr>
          <a:xfrm>
            <a:off x="9872441" y="505094"/>
            <a:ext cx="291334" cy="220546"/>
            <a:chOff x="3461033" y="4287838"/>
            <a:chExt cx="4351337" cy="3294062"/>
          </a:xfrm>
          <a:solidFill>
            <a:schemeClr val="accent1"/>
          </a:solidFill>
        </p:grpSpPr>
        <p:sp>
          <p:nvSpPr>
            <p:cNvPr id="108" name="Freeform 6">
              <a:extLst>
                <a:ext uri="{FF2B5EF4-FFF2-40B4-BE49-F238E27FC236}">
                  <a16:creationId xmlns:a16="http://schemas.microsoft.com/office/drawing/2014/main" id="{E09D2F0D-EAC4-4BD6-8CC2-2D4F9498157B}"/>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09" name="Freeform 7">
              <a:extLst>
                <a:ext uri="{FF2B5EF4-FFF2-40B4-BE49-F238E27FC236}">
                  <a16:creationId xmlns:a16="http://schemas.microsoft.com/office/drawing/2014/main" id="{08741587-AE1F-4CBA-8D5E-5DF587FBE298}"/>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10" name="Rectangle 109">
            <a:extLst>
              <a:ext uri="{FF2B5EF4-FFF2-40B4-BE49-F238E27FC236}">
                <a16:creationId xmlns:a16="http://schemas.microsoft.com/office/drawing/2014/main" id="{065A1CED-180E-4618-B0E6-656B28226706}"/>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111" name="Group 110">
            <a:extLst>
              <a:ext uri="{FF2B5EF4-FFF2-40B4-BE49-F238E27FC236}">
                <a16:creationId xmlns:a16="http://schemas.microsoft.com/office/drawing/2014/main" id="{65371B84-89CA-4894-BA15-789F60C9755F}"/>
              </a:ext>
            </a:extLst>
          </p:cNvPr>
          <p:cNvGrpSpPr/>
          <p:nvPr/>
        </p:nvGrpSpPr>
        <p:grpSpPr>
          <a:xfrm>
            <a:off x="10591227" y="493933"/>
            <a:ext cx="323606" cy="242868"/>
            <a:chOff x="3658178" y="5898425"/>
            <a:chExt cx="530263" cy="397965"/>
          </a:xfrm>
          <a:solidFill>
            <a:schemeClr val="tx1"/>
          </a:solidFill>
        </p:grpSpPr>
        <p:sp>
          <p:nvSpPr>
            <p:cNvPr id="112" name="Freeform 1">
              <a:extLst>
                <a:ext uri="{FF2B5EF4-FFF2-40B4-BE49-F238E27FC236}">
                  <a16:creationId xmlns:a16="http://schemas.microsoft.com/office/drawing/2014/main" id="{DAD36FE1-7242-4457-B503-DF870B729A7C}"/>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13" name="Freeform 2">
              <a:extLst>
                <a:ext uri="{FF2B5EF4-FFF2-40B4-BE49-F238E27FC236}">
                  <a16:creationId xmlns:a16="http://schemas.microsoft.com/office/drawing/2014/main" id="{C3442387-8B49-41E6-97C0-4CDE73172C81}"/>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14" name="Freeform 3">
              <a:extLst>
                <a:ext uri="{FF2B5EF4-FFF2-40B4-BE49-F238E27FC236}">
                  <a16:creationId xmlns:a16="http://schemas.microsoft.com/office/drawing/2014/main" id="{BE06980F-EFEA-4806-BD60-613D2D930155}"/>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15" name="Freeform 4">
              <a:extLst>
                <a:ext uri="{FF2B5EF4-FFF2-40B4-BE49-F238E27FC236}">
                  <a16:creationId xmlns:a16="http://schemas.microsoft.com/office/drawing/2014/main" id="{D70995F4-EB1E-4A54-9817-BAB4AC9A3734}"/>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16" name="Rectangle 115">
            <a:extLst>
              <a:ext uri="{FF2B5EF4-FFF2-40B4-BE49-F238E27FC236}">
                <a16:creationId xmlns:a16="http://schemas.microsoft.com/office/drawing/2014/main" id="{730F2717-0CBC-4ADD-84C0-6870A8D965B0}"/>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117" name="Group 116">
            <a:extLst>
              <a:ext uri="{FF2B5EF4-FFF2-40B4-BE49-F238E27FC236}">
                <a16:creationId xmlns:a16="http://schemas.microsoft.com/office/drawing/2014/main" id="{554218C8-19EF-427C-9033-781A04679D90}"/>
              </a:ext>
            </a:extLst>
          </p:cNvPr>
          <p:cNvGrpSpPr/>
          <p:nvPr/>
        </p:nvGrpSpPr>
        <p:grpSpPr>
          <a:xfrm>
            <a:off x="11370635" y="466248"/>
            <a:ext cx="234633" cy="298238"/>
            <a:chOff x="11113218" y="-1760538"/>
            <a:chExt cx="439251" cy="558324"/>
          </a:xfrm>
          <a:solidFill>
            <a:schemeClr val="tx1"/>
          </a:solidFill>
        </p:grpSpPr>
        <p:sp>
          <p:nvSpPr>
            <p:cNvPr id="118" name="Freeform 21">
              <a:extLst>
                <a:ext uri="{FF2B5EF4-FFF2-40B4-BE49-F238E27FC236}">
                  <a16:creationId xmlns:a16="http://schemas.microsoft.com/office/drawing/2014/main" id="{4C85CE8F-804D-4F6F-BAA7-F1559C422CB0}"/>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19" name="Freeform 22">
              <a:extLst>
                <a:ext uri="{FF2B5EF4-FFF2-40B4-BE49-F238E27FC236}">
                  <a16:creationId xmlns:a16="http://schemas.microsoft.com/office/drawing/2014/main" id="{492F8381-A926-44E9-96A8-854ABC7C10FD}"/>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20" name="Freeform 23">
              <a:extLst>
                <a:ext uri="{FF2B5EF4-FFF2-40B4-BE49-F238E27FC236}">
                  <a16:creationId xmlns:a16="http://schemas.microsoft.com/office/drawing/2014/main" id="{5E540B2A-3FAE-4805-A124-A9535376BC37}"/>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121" name="Rectangle 120">
            <a:extLst>
              <a:ext uri="{FF2B5EF4-FFF2-40B4-BE49-F238E27FC236}">
                <a16:creationId xmlns:a16="http://schemas.microsoft.com/office/drawing/2014/main" id="{E0C4C6A8-3D81-4579-8344-5E0936B93AAB}"/>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10596847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a:xfrm>
            <a:off x="269241" y="289957"/>
            <a:ext cx="11655840" cy="899537"/>
          </a:xfrm>
        </p:spPr>
        <p:txBody>
          <a:bodyPr/>
          <a:lstStyle/>
          <a:p>
            <a:r>
              <a:rPr lang="en-US"/>
              <a:t>Business insights</a:t>
            </a:r>
          </a:p>
        </p:txBody>
      </p:sp>
      <p:sp>
        <p:nvSpPr>
          <p:cNvPr id="69" name="TextBox 68">
            <a:extLst>
              <a:ext uri="{FF2B5EF4-FFF2-40B4-BE49-F238E27FC236}">
                <a16:creationId xmlns:a16="http://schemas.microsoft.com/office/drawing/2014/main" id="{D37C94E4-D7F6-43C2-BF79-8112F7619933}"/>
              </a:ext>
            </a:extLst>
          </p:cNvPr>
          <p:cNvSpPr txBox="1"/>
          <p:nvPr/>
        </p:nvSpPr>
        <p:spPr>
          <a:xfrm>
            <a:off x="270908" y="1458749"/>
            <a:ext cx="5303086" cy="778412"/>
          </a:xfrm>
          <a:prstGeom prst="rect">
            <a:avLst/>
          </a:prstGeom>
          <a:noFill/>
        </p:spPr>
        <p:txBody>
          <a:bodyPr wrap="square" lIns="179259" tIns="143407" rIns="179259" bIns="143407" rtlCol="0" anchor="b">
            <a:spAutoFit/>
          </a:bodyPr>
          <a:lstStyle/>
          <a:p>
            <a:pPr algn="ctr" defTabSz="914225">
              <a:lnSpc>
                <a:spcPct val="90000"/>
              </a:lnSpc>
              <a:spcAft>
                <a:spcPts val="588"/>
              </a:spcAft>
              <a:defRPr/>
            </a:pPr>
            <a:r>
              <a:rPr lang="en-US" sz="3529">
                <a:ln w="3175">
                  <a:noFill/>
                </a:ln>
                <a:gradFill>
                  <a:gsLst>
                    <a:gs pos="1250">
                      <a:srgbClr val="0078D7"/>
                    </a:gs>
                    <a:gs pos="100000">
                      <a:srgbClr val="0078D7"/>
                    </a:gs>
                  </a:gsLst>
                  <a:lin ang="5400000" scaled="0"/>
                </a:gradFill>
                <a:latin typeface="Segoe UI Light"/>
                <a:cs typeface="Segoe UI Semilight" panose="020B0402040204020203" pitchFamily="34" charset="0"/>
              </a:rPr>
              <a:t>Back–end power </a:t>
            </a:r>
          </a:p>
        </p:txBody>
      </p:sp>
      <p:sp>
        <p:nvSpPr>
          <p:cNvPr id="70" name="TextBox 69">
            <a:extLst>
              <a:ext uri="{FF2B5EF4-FFF2-40B4-BE49-F238E27FC236}">
                <a16:creationId xmlns:a16="http://schemas.microsoft.com/office/drawing/2014/main" id="{6D536E7B-AE4A-4B99-9E0C-EC148D429A80}"/>
              </a:ext>
            </a:extLst>
          </p:cNvPr>
          <p:cNvSpPr txBox="1"/>
          <p:nvPr/>
        </p:nvSpPr>
        <p:spPr>
          <a:xfrm>
            <a:off x="6395066" y="1458749"/>
            <a:ext cx="5303086" cy="778412"/>
          </a:xfrm>
          <a:prstGeom prst="rect">
            <a:avLst/>
          </a:prstGeom>
          <a:noFill/>
        </p:spPr>
        <p:txBody>
          <a:bodyPr wrap="square" lIns="179259" tIns="143407" rIns="179259" bIns="143407" rtlCol="0" anchor="b">
            <a:spAutoFit/>
          </a:bodyPr>
          <a:lstStyle/>
          <a:p>
            <a:pPr algn="ctr" defTabSz="914225">
              <a:lnSpc>
                <a:spcPct val="90000"/>
              </a:lnSpc>
              <a:spcAft>
                <a:spcPts val="588"/>
              </a:spcAft>
              <a:defRPr/>
            </a:pPr>
            <a:r>
              <a:rPr lang="en-US" sz="3529">
                <a:ln w="3175">
                  <a:noFill/>
                </a:ln>
                <a:gradFill>
                  <a:gsLst>
                    <a:gs pos="1250">
                      <a:srgbClr val="0078D7"/>
                    </a:gs>
                    <a:gs pos="100000">
                      <a:srgbClr val="0078D7"/>
                    </a:gs>
                  </a:gsLst>
                  <a:lin ang="5400000" scaled="0"/>
                </a:gradFill>
                <a:latin typeface="Segoe UI Light"/>
                <a:cs typeface="Segoe UI Semilight" panose="020B0402040204020203" pitchFamily="34" charset="0"/>
              </a:rPr>
              <a:t>Front–end insights</a:t>
            </a:r>
          </a:p>
        </p:txBody>
      </p:sp>
      <p:pic>
        <p:nvPicPr>
          <p:cNvPr id="71" name="Picture 70">
            <a:extLst>
              <a:ext uri="{FF2B5EF4-FFF2-40B4-BE49-F238E27FC236}">
                <a16:creationId xmlns:a16="http://schemas.microsoft.com/office/drawing/2014/main" id="{AC093B2A-ADF0-41C3-A281-43DA07320C0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60018" y="2918684"/>
            <a:ext cx="5761075" cy="2769933"/>
          </a:xfrm>
          <a:prstGeom prst="rect">
            <a:avLst/>
          </a:prstGeom>
        </p:spPr>
      </p:pic>
      <p:sp>
        <p:nvSpPr>
          <p:cNvPr id="72" name="Oval 71">
            <a:extLst>
              <a:ext uri="{FF2B5EF4-FFF2-40B4-BE49-F238E27FC236}">
                <a16:creationId xmlns:a16="http://schemas.microsoft.com/office/drawing/2014/main" id="{78A158E4-A8FC-4EFE-A908-C29ED40051E2}"/>
              </a:ext>
            </a:extLst>
          </p:cNvPr>
          <p:cNvSpPr/>
          <p:nvPr/>
        </p:nvSpPr>
        <p:spPr bwMode="auto">
          <a:xfrm>
            <a:off x="2276482" y="4346950"/>
            <a:ext cx="1204531" cy="1204533"/>
          </a:xfrm>
          <a:prstGeom prst="ellipse">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529931C-4663-47E5-85EF-92D07C4BA735}"/>
              </a:ext>
            </a:extLst>
          </p:cNvPr>
          <p:cNvSpPr/>
          <p:nvPr/>
        </p:nvSpPr>
        <p:spPr bwMode="auto">
          <a:xfrm>
            <a:off x="1802181" y="3558686"/>
            <a:ext cx="2153138" cy="2153128"/>
          </a:xfrm>
          <a:prstGeom prst="ellipse">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73B283E-5736-45D0-A5FD-8C1E2D20661C}"/>
              </a:ext>
            </a:extLst>
          </p:cNvPr>
          <p:cNvSpPr/>
          <p:nvPr/>
        </p:nvSpPr>
        <p:spPr bwMode="auto">
          <a:xfrm>
            <a:off x="1315711" y="2746085"/>
            <a:ext cx="3126077" cy="3126063"/>
          </a:xfrm>
          <a:prstGeom prst="ellipse">
            <a:avLst/>
          </a:prstGeom>
          <a:noFill/>
          <a:ln w="22225">
            <a:solidFill>
              <a:srgbClr val="00BD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b="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0F084E1A-4976-47F2-88DB-85E9FF68FB8D}"/>
              </a:ext>
            </a:extLst>
          </p:cNvPr>
          <p:cNvSpPr/>
          <p:nvPr/>
        </p:nvSpPr>
        <p:spPr>
          <a:xfrm>
            <a:off x="1959803" y="4800758"/>
            <a:ext cx="1837885" cy="505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568"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Traditional</a:t>
            </a:r>
            <a:br>
              <a:rPr lang="en-US" sz="1568"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568"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data</a:t>
            </a:r>
          </a:p>
        </p:txBody>
      </p:sp>
      <p:sp>
        <p:nvSpPr>
          <p:cNvPr id="76" name="Rectangle 75">
            <a:extLst>
              <a:ext uri="{FF2B5EF4-FFF2-40B4-BE49-F238E27FC236}">
                <a16:creationId xmlns:a16="http://schemas.microsoft.com/office/drawing/2014/main" id="{DAAF7F54-0EF3-493F-96AB-6CBA1228F8D1}"/>
              </a:ext>
            </a:extLst>
          </p:cNvPr>
          <p:cNvSpPr/>
          <p:nvPr/>
        </p:nvSpPr>
        <p:spPr>
          <a:xfrm>
            <a:off x="1522109" y="3880059"/>
            <a:ext cx="2639751" cy="288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568" kern="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Web data</a:t>
            </a:r>
          </a:p>
        </p:txBody>
      </p:sp>
      <p:sp>
        <p:nvSpPr>
          <p:cNvPr id="77" name="Rectangle 76">
            <a:extLst>
              <a:ext uri="{FF2B5EF4-FFF2-40B4-BE49-F238E27FC236}">
                <a16:creationId xmlns:a16="http://schemas.microsoft.com/office/drawing/2014/main" id="{12C78B8D-2194-4E8B-91C2-A5BB90873C05}"/>
              </a:ext>
            </a:extLst>
          </p:cNvPr>
          <p:cNvSpPr/>
          <p:nvPr/>
        </p:nvSpPr>
        <p:spPr>
          <a:xfrm>
            <a:off x="1522109" y="3077790"/>
            <a:ext cx="2639751" cy="288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568" kern="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Big data</a:t>
            </a:r>
          </a:p>
        </p:txBody>
      </p:sp>
      <p:cxnSp>
        <p:nvCxnSpPr>
          <p:cNvPr id="78" name="Straight Connector 77">
            <a:extLst>
              <a:ext uri="{FF2B5EF4-FFF2-40B4-BE49-F238E27FC236}">
                <a16:creationId xmlns:a16="http://schemas.microsoft.com/office/drawing/2014/main" id="{B2B6806B-BF3D-4164-9391-8642B1765864}"/>
              </a:ext>
            </a:extLst>
          </p:cNvPr>
          <p:cNvCxnSpPr/>
          <p:nvPr/>
        </p:nvCxnSpPr>
        <p:spPr>
          <a:xfrm>
            <a:off x="450689" y="2314446"/>
            <a:ext cx="530308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B37898F-1833-49DF-A465-156D40DE2C23}"/>
              </a:ext>
            </a:extLst>
          </p:cNvPr>
          <p:cNvCxnSpPr/>
          <p:nvPr/>
        </p:nvCxnSpPr>
        <p:spPr>
          <a:xfrm>
            <a:off x="6395066" y="2314446"/>
            <a:ext cx="530308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298B98-60EF-40E5-85A4-384BC04C4092}"/>
              </a:ext>
            </a:extLst>
          </p:cNvPr>
          <p:cNvCxnSpPr/>
          <p:nvPr/>
        </p:nvCxnSpPr>
        <p:spPr>
          <a:xfrm>
            <a:off x="6088690" y="2489283"/>
            <a:ext cx="0" cy="3536075"/>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097ED5-E293-4CFA-A5D6-D9324191696B}"/>
              </a:ext>
            </a:extLst>
          </p:cNvPr>
          <p:cNvCxnSpPr/>
          <p:nvPr/>
        </p:nvCxnSpPr>
        <p:spPr>
          <a:xfrm>
            <a:off x="6088690" y="1413670"/>
            <a:ext cx="0" cy="726039"/>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33">
            <a:extLst>
              <a:ext uri="{FF2B5EF4-FFF2-40B4-BE49-F238E27FC236}">
                <a16:creationId xmlns:a16="http://schemas.microsoft.com/office/drawing/2014/main" id="{C424C408-3C4C-4CC1-A5F2-E2C8B01DDC95}"/>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47" name="Rectangle 46">
            <a:extLst>
              <a:ext uri="{FF2B5EF4-FFF2-40B4-BE49-F238E27FC236}">
                <a16:creationId xmlns:a16="http://schemas.microsoft.com/office/drawing/2014/main" id="{A6ECC699-673C-4320-BC75-BCB254F3AD28}"/>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48" name="Group 47">
            <a:extLst>
              <a:ext uri="{FF2B5EF4-FFF2-40B4-BE49-F238E27FC236}">
                <a16:creationId xmlns:a16="http://schemas.microsoft.com/office/drawing/2014/main" id="{86FD2FE2-4E5B-4540-8257-242FFD4C434B}"/>
              </a:ext>
            </a:extLst>
          </p:cNvPr>
          <p:cNvGrpSpPr/>
          <p:nvPr/>
        </p:nvGrpSpPr>
        <p:grpSpPr>
          <a:xfrm>
            <a:off x="9872441" y="505094"/>
            <a:ext cx="291334" cy="220546"/>
            <a:chOff x="3461033" y="4287838"/>
            <a:chExt cx="4351337" cy="3294062"/>
          </a:xfrm>
          <a:solidFill>
            <a:schemeClr val="accent1"/>
          </a:solidFill>
        </p:grpSpPr>
        <p:sp>
          <p:nvSpPr>
            <p:cNvPr id="49" name="Freeform 6">
              <a:extLst>
                <a:ext uri="{FF2B5EF4-FFF2-40B4-BE49-F238E27FC236}">
                  <a16:creationId xmlns:a16="http://schemas.microsoft.com/office/drawing/2014/main" id="{33D98EEF-90D8-4FBA-AAF5-76F7F6F8743C}"/>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50" name="Freeform 7">
              <a:extLst>
                <a:ext uri="{FF2B5EF4-FFF2-40B4-BE49-F238E27FC236}">
                  <a16:creationId xmlns:a16="http://schemas.microsoft.com/office/drawing/2014/main" id="{3F429312-FAE0-4964-B22A-12F679637E80}"/>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51" name="Rectangle 50">
            <a:extLst>
              <a:ext uri="{FF2B5EF4-FFF2-40B4-BE49-F238E27FC236}">
                <a16:creationId xmlns:a16="http://schemas.microsoft.com/office/drawing/2014/main" id="{B189A15A-56DF-4016-A406-9F85F4773152}"/>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52" name="Group 51">
            <a:extLst>
              <a:ext uri="{FF2B5EF4-FFF2-40B4-BE49-F238E27FC236}">
                <a16:creationId xmlns:a16="http://schemas.microsoft.com/office/drawing/2014/main" id="{EE92CD7D-0F00-4EE1-86A5-8EA799770C0F}"/>
              </a:ext>
            </a:extLst>
          </p:cNvPr>
          <p:cNvGrpSpPr/>
          <p:nvPr/>
        </p:nvGrpSpPr>
        <p:grpSpPr>
          <a:xfrm>
            <a:off x="10591227" y="493933"/>
            <a:ext cx="323606" cy="242868"/>
            <a:chOff x="3658178" y="5898425"/>
            <a:chExt cx="530263" cy="397965"/>
          </a:xfrm>
          <a:solidFill>
            <a:schemeClr val="tx1"/>
          </a:solidFill>
        </p:grpSpPr>
        <p:sp>
          <p:nvSpPr>
            <p:cNvPr id="53" name="Freeform 1">
              <a:extLst>
                <a:ext uri="{FF2B5EF4-FFF2-40B4-BE49-F238E27FC236}">
                  <a16:creationId xmlns:a16="http://schemas.microsoft.com/office/drawing/2014/main" id="{E8063B67-0131-44B9-9611-C48B859FA371}"/>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54" name="Freeform 2">
              <a:extLst>
                <a:ext uri="{FF2B5EF4-FFF2-40B4-BE49-F238E27FC236}">
                  <a16:creationId xmlns:a16="http://schemas.microsoft.com/office/drawing/2014/main" id="{44B4565C-5D73-47F8-8F3E-AB6BD8903FB1}"/>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55" name="Freeform 3">
              <a:extLst>
                <a:ext uri="{FF2B5EF4-FFF2-40B4-BE49-F238E27FC236}">
                  <a16:creationId xmlns:a16="http://schemas.microsoft.com/office/drawing/2014/main" id="{617248F8-7F01-4A38-A8AB-6B3684F08C42}"/>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56" name="Freeform 4">
              <a:extLst>
                <a:ext uri="{FF2B5EF4-FFF2-40B4-BE49-F238E27FC236}">
                  <a16:creationId xmlns:a16="http://schemas.microsoft.com/office/drawing/2014/main" id="{5DFDD81D-1A09-4819-A056-A53A11AA646C}"/>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57" name="Rectangle 56">
            <a:extLst>
              <a:ext uri="{FF2B5EF4-FFF2-40B4-BE49-F238E27FC236}">
                <a16:creationId xmlns:a16="http://schemas.microsoft.com/office/drawing/2014/main" id="{C7B56CF6-E850-4B9C-80C6-F8E4A142CC65}"/>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58" name="Group 57">
            <a:extLst>
              <a:ext uri="{FF2B5EF4-FFF2-40B4-BE49-F238E27FC236}">
                <a16:creationId xmlns:a16="http://schemas.microsoft.com/office/drawing/2014/main" id="{4EC227EA-BF2E-40BA-AFCE-745D5308AA69}"/>
              </a:ext>
            </a:extLst>
          </p:cNvPr>
          <p:cNvGrpSpPr/>
          <p:nvPr/>
        </p:nvGrpSpPr>
        <p:grpSpPr>
          <a:xfrm>
            <a:off x="11370635" y="466248"/>
            <a:ext cx="234633" cy="298238"/>
            <a:chOff x="11113218" y="-1760538"/>
            <a:chExt cx="439251" cy="558324"/>
          </a:xfrm>
          <a:solidFill>
            <a:schemeClr val="tx1"/>
          </a:solidFill>
        </p:grpSpPr>
        <p:sp>
          <p:nvSpPr>
            <p:cNvPr id="59" name="Freeform 21">
              <a:extLst>
                <a:ext uri="{FF2B5EF4-FFF2-40B4-BE49-F238E27FC236}">
                  <a16:creationId xmlns:a16="http://schemas.microsoft.com/office/drawing/2014/main" id="{061DA886-F9C6-421A-B0C3-CEEFC5963E77}"/>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60" name="Freeform 22">
              <a:extLst>
                <a:ext uri="{FF2B5EF4-FFF2-40B4-BE49-F238E27FC236}">
                  <a16:creationId xmlns:a16="http://schemas.microsoft.com/office/drawing/2014/main" id="{3B93096B-A8C2-4701-A921-7CC739173E02}"/>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61" name="Freeform 23">
              <a:extLst>
                <a:ext uri="{FF2B5EF4-FFF2-40B4-BE49-F238E27FC236}">
                  <a16:creationId xmlns:a16="http://schemas.microsoft.com/office/drawing/2014/main" id="{827F52D8-D286-4E6D-8DD0-589C164B9779}"/>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62" name="Rectangle 61">
            <a:extLst>
              <a:ext uri="{FF2B5EF4-FFF2-40B4-BE49-F238E27FC236}">
                <a16:creationId xmlns:a16="http://schemas.microsoft.com/office/drawing/2014/main" id="{EF566704-3E8C-4240-95DB-0F09A0770FEC}"/>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41536916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a:xfrm>
            <a:off x="269241" y="289957"/>
            <a:ext cx="11655840" cy="899537"/>
          </a:xfrm>
        </p:spPr>
        <p:txBody>
          <a:bodyPr/>
          <a:lstStyle/>
          <a:p>
            <a:r>
              <a:rPr lang="en-US"/>
              <a:t>Machine learning </a:t>
            </a:r>
          </a:p>
        </p:txBody>
      </p:sp>
      <p:sp>
        <p:nvSpPr>
          <p:cNvPr id="29" name="TextBox 28">
            <a:extLst>
              <a:ext uri="{FF2B5EF4-FFF2-40B4-BE49-F238E27FC236}">
                <a16:creationId xmlns:a16="http://schemas.microsoft.com/office/drawing/2014/main" id="{D3733AE2-A927-4B65-900E-ED23D40B9BDC}"/>
              </a:ext>
            </a:extLst>
          </p:cNvPr>
          <p:cNvSpPr txBox="1"/>
          <p:nvPr/>
        </p:nvSpPr>
        <p:spPr>
          <a:xfrm>
            <a:off x="6390153" y="1843395"/>
            <a:ext cx="1737113" cy="516951"/>
          </a:xfrm>
          <a:prstGeom prst="rect">
            <a:avLst/>
          </a:prstGeom>
          <a:noFill/>
        </p:spPr>
        <p:txBody>
          <a:bodyPr wrap="square" lIns="182828" tIns="146263" rIns="182828" bIns="146263" rtlCol="0">
            <a:spAutoFit/>
          </a:bodyPr>
          <a:lstStyle/>
          <a:p>
            <a:pPr algn="ctr" defTabSz="896042">
              <a:lnSpc>
                <a:spcPct val="90000"/>
              </a:lnSpc>
              <a:spcAft>
                <a:spcPct val="0"/>
              </a:spcAft>
              <a:defRPr/>
            </a:pPr>
            <a:r>
              <a:rPr lang="en-US" sz="1600" kern="0">
                <a:ln w="3175">
                  <a:noFill/>
                </a:ln>
                <a:gradFill>
                  <a:gsLst>
                    <a:gs pos="125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Data</a:t>
            </a:r>
          </a:p>
        </p:txBody>
      </p:sp>
      <p:sp>
        <p:nvSpPr>
          <p:cNvPr id="30" name="TextBox 29">
            <a:extLst>
              <a:ext uri="{FF2B5EF4-FFF2-40B4-BE49-F238E27FC236}">
                <a16:creationId xmlns:a16="http://schemas.microsoft.com/office/drawing/2014/main" id="{EFE59259-1D84-4F17-95DA-C7918C5D6B0D}"/>
              </a:ext>
            </a:extLst>
          </p:cNvPr>
          <p:cNvSpPr txBox="1"/>
          <p:nvPr/>
        </p:nvSpPr>
        <p:spPr>
          <a:xfrm>
            <a:off x="8156783" y="1843395"/>
            <a:ext cx="2001272" cy="516964"/>
          </a:xfrm>
          <a:prstGeom prst="rect">
            <a:avLst/>
          </a:prstGeom>
          <a:noFill/>
        </p:spPr>
        <p:txBody>
          <a:bodyPr wrap="square" lIns="182828" tIns="146263" rIns="182828" bIns="146263" rtlCol="0">
            <a:spAutoFit/>
          </a:bodyPr>
          <a:lstStyle/>
          <a:p>
            <a:pPr algn="ctr" defTabSz="896042">
              <a:lnSpc>
                <a:spcPct val="90000"/>
              </a:lnSpc>
              <a:spcAft>
                <a:spcPct val="0"/>
              </a:spcAft>
              <a:defRPr/>
            </a:pPr>
            <a:r>
              <a:rPr lang="en-US" sz="1600" kern="0">
                <a:ln w="3175">
                  <a:noFill/>
                </a:ln>
                <a:gradFill>
                  <a:gsLst>
                    <a:gs pos="125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Modeling &amp; APIs</a:t>
            </a:r>
          </a:p>
        </p:txBody>
      </p:sp>
      <p:sp>
        <p:nvSpPr>
          <p:cNvPr id="31" name="TextBox 30">
            <a:extLst>
              <a:ext uri="{FF2B5EF4-FFF2-40B4-BE49-F238E27FC236}">
                <a16:creationId xmlns:a16="http://schemas.microsoft.com/office/drawing/2014/main" id="{D39AFF12-0291-4200-B31A-29AFB2AAE875}"/>
              </a:ext>
            </a:extLst>
          </p:cNvPr>
          <p:cNvSpPr txBox="1"/>
          <p:nvPr/>
        </p:nvSpPr>
        <p:spPr>
          <a:xfrm>
            <a:off x="10310856" y="1846393"/>
            <a:ext cx="1737113" cy="516951"/>
          </a:xfrm>
          <a:prstGeom prst="rect">
            <a:avLst/>
          </a:prstGeom>
          <a:noFill/>
        </p:spPr>
        <p:txBody>
          <a:bodyPr wrap="square" lIns="182828" tIns="146263" rIns="182828" bIns="146263" rtlCol="0">
            <a:spAutoFit/>
          </a:bodyPr>
          <a:lstStyle/>
          <a:p>
            <a:pPr algn="ctr" defTabSz="896042">
              <a:lnSpc>
                <a:spcPct val="90000"/>
              </a:lnSpc>
              <a:spcAft>
                <a:spcPct val="0"/>
              </a:spcAft>
              <a:defRPr/>
            </a:pPr>
            <a:r>
              <a:rPr lang="en-US" sz="1600" kern="0">
                <a:ln w="3175">
                  <a:noFill/>
                </a:ln>
                <a:gradFill>
                  <a:gsLst>
                    <a:gs pos="125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Clients</a:t>
            </a:r>
          </a:p>
        </p:txBody>
      </p:sp>
      <p:grpSp>
        <p:nvGrpSpPr>
          <p:cNvPr id="32" name="Group 31">
            <a:extLst>
              <a:ext uri="{FF2B5EF4-FFF2-40B4-BE49-F238E27FC236}">
                <a16:creationId xmlns:a16="http://schemas.microsoft.com/office/drawing/2014/main" id="{1B5400B6-E5D0-45AD-8841-290C1E5C5023}"/>
              </a:ext>
            </a:extLst>
          </p:cNvPr>
          <p:cNvGrpSpPr/>
          <p:nvPr/>
        </p:nvGrpSpPr>
        <p:grpSpPr>
          <a:xfrm>
            <a:off x="8177137" y="1888548"/>
            <a:ext cx="1980919" cy="3415816"/>
            <a:chOff x="8177431" y="2891146"/>
            <a:chExt cx="1981200" cy="3845072"/>
          </a:xfrm>
        </p:grpSpPr>
        <p:cxnSp>
          <p:nvCxnSpPr>
            <p:cNvPr id="33" name="Straight Connector 32">
              <a:extLst>
                <a:ext uri="{FF2B5EF4-FFF2-40B4-BE49-F238E27FC236}">
                  <a16:creationId xmlns:a16="http://schemas.microsoft.com/office/drawing/2014/main" id="{DB5EEAE1-09D1-4470-8D24-13F6435E83AB}"/>
                </a:ext>
              </a:extLst>
            </p:cNvPr>
            <p:cNvCxnSpPr/>
            <p:nvPr/>
          </p:nvCxnSpPr>
          <p:spPr>
            <a:xfrm>
              <a:off x="8177431" y="2891146"/>
              <a:ext cx="0" cy="3845072"/>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C2FFCE-C67F-4B4B-8D0C-D2BC6F74E7A6}"/>
                </a:ext>
              </a:extLst>
            </p:cNvPr>
            <p:cNvCxnSpPr/>
            <p:nvPr/>
          </p:nvCxnSpPr>
          <p:spPr>
            <a:xfrm>
              <a:off x="10158631" y="2891146"/>
              <a:ext cx="0" cy="3845072"/>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Freeform 146">
            <a:extLst>
              <a:ext uri="{FF2B5EF4-FFF2-40B4-BE49-F238E27FC236}">
                <a16:creationId xmlns:a16="http://schemas.microsoft.com/office/drawing/2014/main" id="{2F8CCD42-AE6C-431C-93FA-3CA93090EE9E}"/>
              </a:ext>
            </a:extLst>
          </p:cNvPr>
          <p:cNvSpPr>
            <a:spLocks noEditPoints="1"/>
          </p:cNvSpPr>
          <p:nvPr/>
        </p:nvSpPr>
        <p:spPr bwMode="auto">
          <a:xfrm>
            <a:off x="6956994" y="2405897"/>
            <a:ext cx="547424" cy="378172"/>
          </a:xfrm>
          <a:custGeom>
            <a:avLst/>
            <a:gdLst>
              <a:gd name="T0" fmla="*/ 34 w 152"/>
              <a:gd name="T1" fmla="*/ 47 h 104"/>
              <a:gd name="T2" fmla="*/ 10 w 152"/>
              <a:gd name="T3" fmla="*/ 71 h 104"/>
              <a:gd name="T4" fmla="*/ 34 w 152"/>
              <a:gd name="T5" fmla="*/ 95 h 104"/>
              <a:gd name="T6" fmla="*/ 112 w 152"/>
              <a:gd name="T7" fmla="*/ 95 h 104"/>
              <a:gd name="T8" fmla="*/ 143 w 152"/>
              <a:gd name="T9" fmla="*/ 64 h 104"/>
              <a:gd name="T10" fmla="*/ 112 w 152"/>
              <a:gd name="T11" fmla="*/ 33 h 104"/>
              <a:gd name="T12" fmla="*/ 108 w 152"/>
              <a:gd name="T13" fmla="*/ 33 h 104"/>
              <a:gd name="T14" fmla="*/ 107 w 152"/>
              <a:gd name="T15" fmla="*/ 31 h 104"/>
              <a:gd name="T16" fmla="*/ 76 w 152"/>
              <a:gd name="T17" fmla="*/ 9 h 104"/>
              <a:gd name="T18" fmla="*/ 43 w 152"/>
              <a:gd name="T19" fmla="*/ 43 h 104"/>
              <a:gd name="T20" fmla="*/ 43 w 152"/>
              <a:gd name="T21" fmla="*/ 48 h 104"/>
              <a:gd name="T22" fmla="*/ 37 w 152"/>
              <a:gd name="T23" fmla="*/ 48 h 104"/>
              <a:gd name="T24" fmla="*/ 34 w 152"/>
              <a:gd name="T25" fmla="*/ 47 h 104"/>
              <a:gd name="T26" fmla="*/ 112 w 152"/>
              <a:gd name="T27" fmla="*/ 104 h 104"/>
              <a:gd name="T28" fmla="*/ 34 w 152"/>
              <a:gd name="T29" fmla="*/ 104 h 104"/>
              <a:gd name="T30" fmla="*/ 0 w 152"/>
              <a:gd name="T31" fmla="*/ 71 h 104"/>
              <a:gd name="T32" fmla="*/ 34 w 152"/>
              <a:gd name="T33" fmla="*/ 38 h 104"/>
              <a:gd name="T34" fmla="*/ 76 w 152"/>
              <a:gd name="T35" fmla="*/ 0 h 104"/>
              <a:gd name="T36" fmla="*/ 114 w 152"/>
              <a:gd name="T37" fmla="*/ 24 h 104"/>
              <a:gd name="T38" fmla="*/ 152 w 152"/>
              <a:gd name="T39" fmla="*/ 64 h 104"/>
              <a:gd name="T40" fmla="*/ 112 w 152"/>
              <a:gd name="T4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04">
                <a:moveTo>
                  <a:pt x="34" y="47"/>
                </a:moveTo>
                <a:cubicBezTo>
                  <a:pt x="21" y="47"/>
                  <a:pt x="10" y="58"/>
                  <a:pt x="10" y="71"/>
                </a:cubicBezTo>
                <a:cubicBezTo>
                  <a:pt x="10" y="84"/>
                  <a:pt x="21" y="95"/>
                  <a:pt x="34" y="95"/>
                </a:cubicBezTo>
                <a:cubicBezTo>
                  <a:pt x="112" y="95"/>
                  <a:pt x="112" y="95"/>
                  <a:pt x="112" y="95"/>
                </a:cubicBezTo>
                <a:cubicBezTo>
                  <a:pt x="129" y="95"/>
                  <a:pt x="143" y="82"/>
                  <a:pt x="143" y="64"/>
                </a:cubicBezTo>
                <a:cubicBezTo>
                  <a:pt x="143" y="47"/>
                  <a:pt x="129" y="33"/>
                  <a:pt x="112" y="33"/>
                </a:cubicBezTo>
                <a:cubicBezTo>
                  <a:pt x="108" y="33"/>
                  <a:pt x="108" y="33"/>
                  <a:pt x="108" y="33"/>
                </a:cubicBezTo>
                <a:cubicBezTo>
                  <a:pt x="107" y="31"/>
                  <a:pt x="107" y="31"/>
                  <a:pt x="107" y="31"/>
                </a:cubicBezTo>
                <a:cubicBezTo>
                  <a:pt x="101" y="18"/>
                  <a:pt x="89" y="9"/>
                  <a:pt x="76" y="9"/>
                </a:cubicBezTo>
                <a:cubicBezTo>
                  <a:pt x="57" y="9"/>
                  <a:pt x="43" y="25"/>
                  <a:pt x="43" y="43"/>
                </a:cubicBezTo>
                <a:cubicBezTo>
                  <a:pt x="43" y="48"/>
                  <a:pt x="43" y="48"/>
                  <a:pt x="43" y="48"/>
                </a:cubicBezTo>
                <a:cubicBezTo>
                  <a:pt x="37" y="48"/>
                  <a:pt x="37" y="48"/>
                  <a:pt x="37" y="48"/>
                </a:cubicBezTo>
                <a:cubicBezTo>
                  <a:pt x="36" y="47"/>
                  <a:pt x="35" y="47"/>
                  <a:pt x="34" y="47"/>
                </a:cubicBezTo>
                <a:close/>
                <a:moveTo>
                  <a:pt x="112" y="104"/>
                </a:moveTo>
                <a:cubicBezTo>
                  <a:pt x="34" y="104"/>
                  <a:pt x="34" y="104"/>
                  <a:pt x="34" y="104"/>
                </a:cubicBezTo>
                <a:cubicBezTo>
                  <a:pt x="15" y="104"/>
                  <a:pt x="0" y="90"/>
                  <a:pt x="0" y="71"/>
                </a:cubicBezTo>
                <a:cubicBezTo>
                  <a:pt x="0" y="53"/>
                  <a:pt x="15" y="38"/>
                  <a:pt x="34" y="38"/>
                </a:cubicBezTo>
                <a:cubicBezTo>
                  <a:pt x="36" y="17"/>
                  <a:pt x="54" y="0"/>
                  <a:pt x="76" y="0"/>
                </a:cubicBezTo>
                <a:cubicBezTo>
                  <a:pt x="92" y="0"/>
                  <a:pt x="107" y="9"/>
                  <a:pt x="114" y="24"/>
                </a:cubicBezTo>
                <a:cubicBezTo>
                  <a:pt x="136" y="26"/>
                  <a:pt x="152" y="43"/>
                  <a:pt x="152" y="64"/>
                </a:cubicBezTo>
                <a:cubicBezTo>
                  <a:pt x="152" y="86"/>
                  <a:pt x="133" y="104"/>
                  <a:pt x="112" y="104"/>
                </a:cubicBezTo>
                <a:close/>
              </a:path>
            </a:pathLst>
          </a:cu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6" name="Oval 35">
            <a:extLst>
              <a:ext uri="{FF2B5EF4-FFF2-40B4-BE49-F238E27FC236}">
                <a16:creationId xmlns:a16="http://schemas.microsoft.com/office/drawing/2014/main" id="{9445A1FF-38F7-46F2-8A27-D271A29F5004}"/>
              </a:ext>
            </a:extLst>
          </p:cNvPr>
          <p:cNvSpPr/>
          <p:nvPr/>
        </p:nvSpPr>
        <p:spPr bwMode="auto">
          <a:xfrm>
            <a:off x="6879725" y="4386878"/>
            <a:ext cx="701964" cy="7019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E596E75-338B-4D79-BAFD-18BB510FF2A1}"/>
              </a:ext>
            </a:extLst>
          </p:cNvPr>
          <p:cNvSpPr/>
          <p:nvPr/>
        </p:nvSpPr>
        <p:spPr bwMode="auto">
          <a:xfrm>
            <a:off x="6679251" y="4057115"/>
            <a:ext cx="1102913" cy="1102909"/>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5B0FBBA-5848-49C1-AFFD-1A11056FE6BF}"/>
              </a:ext>
            </a:extLst>
          </p:cNvPr>
          <p:cNvSpPr/>
          <p:nvPr/>
        </p:nvSpPr>
        <p:spPr bwMode="auto">
          <a:xfrm>
            <a:off x="6475692" y="3719256"/>
            <a:ext cx="1510032" cy="1510024"/>
          </a:xfrm>
          <a:prstGeom prst="ellipse">
            <a:avLst/>
          </a:prstGeom>
          <a:noFill/>
          <a:ln w="12700">
            <a:solidFill>
              <a:srgbClr val="00BDF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73EA10D-359E-4E53-AE1D-0667927BEEE7}"/>
              </a:ext>
            </a:extLst>
          </p:cNvPr>
          <p:cNvSpPr/>
          <p:nvPr/>
        </p:nvSpPr>
        <p:spPr>
          <a:xfrm>
            <a:off x="6702324" y="4691218"/>
            <a:ext cx="1056766" cy="2081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900" b="1" kern="0">
                <a:gradFill>
                  <a:gsLst>
                    <a:gs pos="1250">
                      <a:srgbClr val="353535"/>
                    </a:gs>
                    <a:gs pos="100000">
                      <a:srgbClr val="353535"/>
                    </a:gs>
                  </a:gsLst>
                  <a:lin ang="5400000" scaled="0"/>
                </a:gradFill>
                <a:latin typeface="Segoe UI"/>
              </a:rPr>
              <a:t>Traditional </a:t>
            </a:r>
            <a:br>
              <a:rPr lang="en-US" sz="900" b="1" kern="0">
                <a:gradFill>
                  <a:gsLst>
                    <a:gs pos="1250">
                      <a:srgbClr val="353535"/>
                    </a:gs>
                    <a:gs pos="100000">
                      <a:srgbClr val="353535"/>
                    </a:gs>
                  </a:gsLst>
                  <a:lin ang="5400000" scaled="0"/>
                </a:gradFill>
                <a:latin typeface="Segoe UI"/>
              </a:rPr>
            </a:br>
            <a:r>
              <a:rPr lang="en-US" sz="900" b="1" kern="0">
                <a:gradFill>
                  <a:gsLst>
                    <a:gs pos="1250">
                      <a:srgbClr val="353535"/>
                    </a:gs>
                    <a:gs pos="100000">
                      <a:srgbClr val="353535"/>
                    </a:gs>
                  </a:gsLst>
                  <a:lin ang="5400000" scaled="0"/>
                </a:gradFill>
                <a:latin typeface="Segoe UI"/>
              </a:rPr>
              <a:t>data</a:t>
            </a:r>
          </a:p>
        </p:txBody>
      </p:sp>
      <p:sp>
        <p:nvSpPr>
          <p:cNvPr id="40" name="Rectangle 39">
            <a:extLst>
              <a:ext uri="{FF2B5EF4-FFF2-40B4-BE49-F238E27FC236}">
                <a16:creationId xmlns:a16="http://schemas.microsoft.com/office/drawing/2014/main" id="{945F543B-E2E0-44D7-AEB6-2C85B76DE0FF}"/>
              </a:ext>
            </a:extLst>
          </p:cNvPr>
          <p:cNvSpPr/>
          <p:nvPr/>
        </p:nvSpPr>
        <p:spPr>
          <a:xfrm>
            <a:off x="6672047" y="4208578"/>
            <a:ext cx="1087042" cy="118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900" b="1" kern="0">
                <a:gradFill>
                  <a:gsLst>
                    <a:gs pos="1250">
                      <a:srgbClr val="0078D7"/>
                    </a:gs>
                    <a:gs pos="100000">
                      <a:srgbClr val="0078D7"/>
                    </a:gs>
                  </a:gsLst>
                  <a:lin ang="5400000" scaled="0"/>
                </a:gradFill>
                <a:latin typeface="Segoe UI"/>
              </a:rPr>
              <a:t>Web data</a:t>
            </a:r>
          </a:p>
        </p:txBody>
      </p:sp>
      <p:sp>
        <p:nvSpPr>
          <p:cNvPr id="41" name="Rectangle 40">
            <a:extLst>
              <a:ext uri="{FF2B5EF4-FFF2-40B4-BE49-F238E27FC236}">
                <a16:creationId xmlns:a16="http://schemas.microsoft.com/office/drawing/2014/main" id="{AEBDD285-8084-4EE1-8643-C1AF97065C5F}"/>
              </a:ext>
            </a:extLst>
          </p:cNvPr>
          <p:cNvSpPr/>
          <p:nvPr/>
        </p:nvSpPr>
        <p:spPr>
          <a:xfrm>
            <a:off x="6672047" y="3859262"/>
            <a:ext cx="1087042" cy="118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900" b="1" kern="0">
                <a:solidFill>
                  <a:srgbClr val="00BDF4"/>
                </a:solidFill>
                <a:latin typeface="Segoe UI"/>
              </a:rPr>
              <a:t>Big </a:t>
            </a:r>
            <a:r>
              <a:rPr lang="en-US" sz="900" b="1" kern="0">
                <a:gradFill>
                  <a:gsLst>
                    <a:gs pos="1250">
                      <a:srgbClr val="00BCF2"/>
                    </a:gs>
                    <a:gs pos="100000">
                      <a:srgbClr val="00BCF2"/>
                    </a:gs>
                  </a:gsLst>
                  <a:lin ang="5400000" scaled="0"/>
                </a:gradFill>
                <a:latin typeface="Segoe UI"/>
              </a:rPr>
              <a:t>data</a:t>
            </a:r>
          </a:p>
        </p:txBody>
      </p:sp>
      <p:sp>
        <p:nvSpPr>
          <p:cNvPr id="42" name="Freeform 150">
            <a:extLst>
              <a:ext uri="{FF2B5EF4-FFF2-40B4-BE49-F238E27FC236}">
                <a16:creationId xmlns:a16="http://schemas.microsoft.com/office/drawing/2014/main" id="{3AED563F-0DE7-452B-AE33-A646124A7B25}"/>
              </a:ext>
            </a:extLst>
          </p:cNvPr>
          <p:cNvSpPr>
            <a:spLocks noEditPoints="1"/>
          </p:cNvSpPr>
          <p:nvPr/>
        </p:nvSpPr>
        <p:spPr bwMode="auto">
          <a:xfrm>
            <a:off x="8910274" y="2420225"/>
            <a:ext cx="480944" cy="357911"/>
          </a:xfrm>
          <a:custGeom>
            <a:avLst/>
            <a:gdLst>
              <a:gd name="T0" fmla="*/ 51 w 774"/>
              <a:gd name="T1" fmla="*/ 106 h 576"/>
              <a:gd name="T2" fmla="*/ 0 w 774"/>
              <a:gd name="T3" fmla="*/ 106 h 576"/>
              <a:gd name="T4" fmla="*/ 0 w 774"/>
              <a:gd name="T5" fmla="*/ 52 h 576"/>
              <a:gd name="T6" fmla="*/ 0 w 774"/>
              <a:gd name="T7" fmla="*/ 27 h 576"/>
              <a:gd name="T8" fmla="*/ 0 w 774"/>
              <a:gd name="T9" fmla="*/ 0 h 576"/>
              <a:gd name="T10" fmla="*/ 774 w 774"/>
              <a:gd name="T11" fmla="*/ 0 h 576"/>
              <a:gd name="T12" fmla="*/ 774 w 774"/>
              <a:gd name="T13" fmla="*/ 27 h 576"/>
              <a:gd name="T14" fmla="*/ 774 w 774"/>
              <a:gd name="T15" fmla="*/ 52 h 576"/>
              <a:gd name="T16" fmla="*/ 774 w 774"/>
              <a:gd name="T17" fmla="*/ 471 h 576"/>
              <a:gd name="T18" fmla="*/ 747 w 774"/>
              <a:gd name="T19" fmla="*/ 471 h 576"/>
              <a:gd name="T20" fmla="*/ 723 w 774"/>
              <a:gd name="T21" fmla="*/ 471 h 576"/>
              <a:gd name="T22" fmla="*/ 413 w 774"/>
              <a:gd name="T23" fmla="*/ 471 h 576"/>
              <a:gd name="T24" fmla="*/ 413 w 774"/>
              <a:gd name="T25" fmla="*/ 522 h 576"/>
              <a:gd name="T26" fmla="*/ 515 w 774"/>
              <a:gd name="T27" fmla="*/ 522 h 576"/>
              <a:gd name="T28" fmla="*/ 515 w 774"/>
              <a:gd name="T29" fmla="*/ 576 h 576"/>
              <a:gd name="T30" fmla="*/ 359 w 774"/>
              <a:gd name="T31" fmla="*/ 576 h 576"/>
              <a:gd name="T32" fmla="*/ 359 w 774"/>
              <a:gd name="T33" fmla="*/ 522 h 576"/>
              <a:gd name="T34" fmla="*/ 359 w 774"/>
              <a:gd name="T35" fmla="*/ 471 h 576"/>
              <a:gd name="T36" fmla="*/ 359 w 774"/>
              <a:gd name="T37" fmla="*/ 422 h 576"/>
              <a:gd name="T38" fmla="*/ 723 w 774"/>
              <a:gd name="T39" fmla="*/ 422 h 576"/>
              <a:gd name="T40" fmla="*/ 723 w 774"/>
              <a:gd name="T41" fmla="*/ 52 h 576"/>
              <a:gd name="T42" fmla="*/ 51 w 774"/>
              <a:gd name="T43" fmla="*/ 52 h 576"/>
              <a:gd name="T44" fmla="*/ 51 w 774"/>
              <a:gd name="T45" fmla="*/ 106 h 576"/>
              <a:gd name="T46" fmla="*/ 259 w 774"/>
              <a:gd name="T47" fmla="*/ 522 h 576"/>
              <a:gd name="T48" fmla="*/ 51 w 774"/>
              <a:gd name="T49" fmla="*/ 522 h 576"/>
              <a:gd name="T50" fmla="*/ 51 w 774"/>
              <a:gd name="T51" fmla="*/ 211 h 576"/>
              <a:gd name="T52" fmla="*/ 259 w 774"/>
              <a:gd name="T53" fmla="*/ 211 h 576"/>
              <a:gd name="T54" fmla="*/ 259 w 774"/>
              <a:gd name="T55" fmla="*/ 522 h 576"/>
              <a:gd name="T56" fmla="*/ 307 w 774"/>
              <a:gd name="T57" fmla="*/ 157 h 576"/>
              <a:gd name="T58" fmla="*/ 0 w 774"/>
              <a:gd name="T59" fmla="*/ 157 h 576"/>
              <a:gd name="T60" fmla="*/ 0 w 774"/>
              <a:gd name="T61" fmla="*/ 576 h 576"/>
              <a:gd name="T62" fmla="*/ 307 w 774"/>
              <a:gd name="T63" fmla="*/ 576 h 576"/>
              <a:gd name="T64" fmla="*/ 307 w 774"/>
              <a:gd name="T65" fmla="*/ 15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4" h="576">
                <a:moveTo>
                  <a:pt x="51" y="106"/>
                </a:moveTo>
                <a:lnTo>
                  <a:pt x="0" y="106"/>
                </a:lnTo>
                <a:lnTo>
                  <a:pt x="0" y="52"/>
                </a:lnTo>
                <a:lnTo>
                  <a:pt x="0" y="27"/>
                </a:lnTo>
                <a:lnTo>
                  <a:pt x="0" y="0"/>
                </a:lnTo>
                <a:lnTo>
                  <a:pt x="774" y="0"/>
                </a:lnTo>
                <a:lnTo>
                  <a:pt x="774" y="27"/>
                </a:lnTo>
                <a:lnTo>
                  <a:pt x="774" y="52"/>
                </a:lnTo>
                <a:lnTo>
                  <a:pt x="774" y="471"/>
                </a:lnTo>
                <a:lnTo>
                  <a:pt x="747" y="471"/>
                </a:lnTo>
                <a:lnTo>
                  <a:pt x="723" y="471"/>
                </a:lnTo>
                <a:lnTo>
                  <a:pt x="413" y="471"/>
                </a:lnTo>
                <a:lnTo>
                  <a:pt x="413" y="522"/>
                </a:lnTo>
                <a:lnTo>
                  <a:pt x="515" y="522"/>
                </a:lnTo>
                <a:lnTo>
                  <a:pt x="515" y="576"/>
                </a:lnTo>
                <a:lnTo>
                  <a:pt x="359" y="576"/>
                </a:lnTo>
                <a:lnTo>
                  <a:pt x="359" y="522"/>
                </a:lnTo>
                <a:lnTo>
                  <a:pt x="359" y="471"/>
                </a:lnTo>
                <a:lnTo>
                  <a:pt x="359" y="422"/>
                </a:lnTo>
                <a:lnTo>
                  <a:pt x="723" y="422"/>
                </a:lnTo>
                <a:lnTo>
                  <a:pt x="723" y="52"/>
                </a:lnTo>
                <a:lnTo>
                  <a:pt x="51" y="52"/>
                </a:lnTo>
                <a:lnTo>
                  <a:pt x="51" y="106"/>
                </a:lnTo>
                <a:close/>
                <a:moveTo>
                  <a:pt x="259" y="522"/>
                </a:moveTo>
                <a:lnTo>
                  <a:pt x="51" y="522"/>
                </a:lnTo>
                <a:lnTo>
                  <a:pt x="51" y="211"/>
                </a:lnTo>
                <a:lnTo>
                  <a:pt x="259" y="211"/>
                </a:lnTo>
                <a:lnTo>
                  <a:pt x="259" y="522"/>
                </a:lnTo>
                <a:close/>
                <a:moveTo>
                  <a:pt x="307" y="157"/>
                </a:moveTo>
                <a:lnTo>
                  <a:pt x="0" y="157"/>
                </a:lnTo>
                <a:lnTo>
                  <a:pt x="0" y="576"/>
                </a:lnTo>
                <a:lnTo>
                  <a:pt x="307" y="576"/>
                </a:lnTo>
                <a:lnTo>
                  <a:pt x="307" y="157"/>
                </a:lnTo>
                <a:close/>
              </a:path>
            </a:pathLst>
          </a:cu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3" name="Rectangle 42">
            <a:extLst>
              <a:ext uri="{FF2B5EF4-FFF2-40B4-BE49-F238E27FC236}">
                <a16:creationId xmlns:a16="http://schemas.microsoft.com/office/drawing/2014/main" id="{2F25875F-E941-4850-943F-F6439AC939CA}"/>
              </a:ext>
            </a:extLst>
          </p:cNvPr>
          <p:cNvSpPr/>
          <p:nvPr/>
        </p:nvSpPr>
        <p:spPr>
          <a:xfrm>
            <a:off x="8607224" y="4119678"/>
            <a:ext cx="1087042" cy="118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050" b="1" kern="0">
                <a:gradFill>
                  <a:gsLst>
                    <a:gs pos="1250">
                      <a:srgbClr val="353535"/>
                    </a:gs>
                    <a:gs pos="100000">
                      <a:srgbClr val="353535"/>
                    </a:gs>
                  </a:gsLst>
                  <a:lin ang="5400000" scaled="0"/>
                </a:gradFill>
                <a:latin typeface="Segoe UI"/>
              </a:rPr>
              <a:t>API</a:t>
            </a:r>
          </a:p>
        </p:txBody>
      </p:sp>
      <p:sp>
        <p:nvSpPr>
          <p:cNvPr id="44" name="Freeform 146">
            <a:extLst>
              <a:ext uri="{FF2B5EF4-FFF2-40B4-BE49-F238E27FC236}">
                <a16:creationId xmlns:a16="http://schemas.microsoft.com/office/drawing/2014/main" id="{BF84A285-5C1D-4592-9E2C-530953F68C21}"/>
              </a:ext>
            </a:extLst>
          </p:cNvPr>
          <p:cNvSpPr>
            <a:spLocks noEditPoints="1"/>
          </p:cNvSpPr>
          <p:nvPr/>
        </p:nvSpPr>
        <p:spPr bwMode="auto">
          <a:xfrm>
            <a:off x="8878007" y="3686255"/>
            <a:ext cx="545477" cy="376825"/>
          </a:xfrm>
          <a:custGeom>
            <a:avLst/>
            <a:gdLst>
              <a:gd name="T0" fmla="*/ 34 w 152"/>
              <a:gd name="T1" fmla="*/ 47 h 104"/>
              <a:gd name="T2" fmla="*/ 10 w 152"/>
              <a:gd name="T3" fmla="*/ 71 h 104"/>
              <a:gd name="T4" fmla="*/ 34 w 152"/>
              <a:gd name="T5" fmla="*/ 95 h 104"/>
              <a:gd name="T6" fmla="*/ 112 w 152"/>
              <a:gd name="T7" fmla="*/ 95 h 104"/>
              <a:gd name="T8" fmla="*/ 143 w 152"/>
              <a:gd name="T9" fmla="*/ 64 h 104"/>
              <a:gd name="T10" fmla="*/ 112 w 152"/>
              <a:gd name="T11" fmla="*/ 33 h 104"/>
              <a:gd name="T12" fmla="*/ 108 w 152"/>
              <a:gd name="T13" fmla="*/ 33 h 104"/>
              <a:gd name="T14" fmla="*/ 107 w 152"/>
              <a:gd name="T15" fmla="*/ 31 h 104"/>
              <a:gd name="T16" fmla="*/ 76 w 152"/>
              <a:gd name="T17" fmla="*/ 9 h 104"/>
              <a:gd name="T18" fmla="*/ 43 w 152"/>
              <a:gd name="T19" fmla="*/ 43 h 104"/>
              <a:gd name="T20" fmla="*/ 43 w 152"/>
              <a:gd name="T21" fmla="*/ 48 h 104"/>
              <a:gd name="T22" fmla="*/ 37 w 152"/>
              <a:gd name="T23" fmla="*/ 48 h 104"/>
              <a:gd name="T24" fmla="*/ 34 w 152"/>
              <a:gd name="T25" fmla="*/ 47 h 104"/>
              <a:gd name="T26" fmla="*/ 112 w 152"/>
              <a:gd name="T27" fmla="*/ 104 h 104"/>
              <a:gd name="T28" fmla="*/ 34 w 152"/>
              <a:gd name="T29" fmla="*/ 104 h 104"/>
              <a:gd name="T30" fmla="*/ 0 w 152"/>
              <a:gd name="T31" fmla="*/ 71 h 104"/>
              <a:gd name="T32" fmla="*/ 34 w 152"/>
              <a:gd name="T33" fmla="*/ 38 h 104"/>
              <a:gd name="T34" fmla="*/ 76 w 152"/>
              <a:gd name="T35" fmla="*/ 0 h 104"/>
              <a:gd name="T36" fmla="*/ 114 w 152"/>
              <a:gd name="T37" fmla="*/ 24 h 104"/>
              <a:gd name="T38" fmla="*/ 152 w 152"/>
              <a:gd name="T39" fmla="*/ 64 h 104"/>
              <a:gd name="T40" fmla="*/ 112 w 152"/>
              <a:gd name="T4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04">
                <a:moveTo>
                  <a:pt x="34" y="47"/>
                </a:moveTo>
                <a:cubicBezTo>
                  <a:pt x="21" y="47"/>
                  <a:pt x="10" y="58"/>
                  <a:pt x="10" y="71"/>
                </a:cubicBezTo>
                <a:cubicBezTo>
                  <a:pt x="10" y="84"/>
                  <a:pt x="21" y="95"/>
                  <a:pt x="34" y="95"/>
                </a:cubicBezTo>
                <a:cubicBezTo>
                  <a:pt x="112" y="95"/>
                  <a:pt x="112" y="95"/>
                  <a:pt x="112" y="95"/>
                </a:cubicBezTo>
                <a:cubicBezTo>
                  <a:pt x="129" y="95"/>
                  <a:pt x="143" y="82"/>
                  <a:pt x="143" y="64"/>
                </a:cubicBezTo>
                <a:cubicBezTo>
                  <a:pt x="143" y="47"/>
                  <a:pt x="129" y="33"/>
                  <a:pt x="112" y="33"/>
                </a:cubicBezTo>
                <a:cubicBezTo>
                  <a:pt x="108" y="33"/>
                  <a:pt x="108" y="33"/>
                  <a:pt x="108" y="33"/>
                </a:cubicBezTo>
                <a:cubicBezTo>
                  <a:pt x="107" y="31"/>
                  <a:pt x="107" y="31"/>
                  <a:pt x="107" y="31"/>
                </a:cubicBezTo>
                <a:cubicBezTo>
                  <a:pt x="101" y="18"/>
                  <a:pt x="89" y="9"/>
                  <a:pt x="76" y="9"/>
                </a:cubicBezTo>
                <a:cubicBezTo>
                  <a:pt x="57" y="9"/>
                  <a:pt x="43" y="25"/>
                  <a:pt x="43" y="43"/>
                </a:cubicBezTo>
                <a:cubicBezTo>
                  <a:pt x="43" y="48"/>
                  <a:pt x="43" y="48"/>
                  <a:pt x="43" y="48"/>
                </a:cubicBezTo>
                <a:cubicBezTo>
                  <a:pt x="37" y="48"/>
                  <a:pt x="37" y="48"/>
                  <a:pt x="37" y="48"/>
                </a:cubicBezTo>
                <a:cubicBezTo>
                  <a:pt x="36" y="47"/>
                  <a:pt x="35" y="47"/>
                  <a:pt x="34" y="47"/>
                </a:cubicBezTo>
                <a:close/>
                <a:moveTo>
                  <a:pt x="112" y="104"/>
                </a:moveTo>
                <a:cubicBezTo>
                  <a:pt x="34" y="104"/>
                  <a:pt x="34" y="104"/>
                  <a:pt x="34" y="104"/>
                </a:cubicBezTo>
                <a:cubicBezTo>
                  <a:pt x="15" y="104"/>
                  <a:pt x="0" y="90"/>
                  <a:pt x="0" y="71"/>
                </a:cubicBezTo>
                <a:cubicBezTo>
                  <a:pt x="0" y="53"/>
                  <a:pt x="15" y="38"/>
                  <a:pt x="34" y="38"/>
                </a:cubicBezTo>
                <a:cubicBezTo>
                  <a:pt x="36" y="17"/>
                  <a:pt x="54" y="0"/>
                  <a:pt x="76" y="0"/>
                </a:cubicBezTo>
                <a:cubicBezTo>
                  <a:pt x="92" y="0"/>
                  <a:pt x="107" y="9"/>
                  <a:pt x="114" y="24"/>
                </a:cubicBezTo>
                <a:cubicBezTo>
                  <a:pt x="136" y="26"/>
                  <a:pt x="152" y="43"/>
                  <a:pt x="152" y="64"/>
                </a:cubicBezTo>
                <a:cubicBezTo>
                  <a:pt x="152" y="86"/>
                  <a:pt x="133" y="104"/>
                  <a:pt x="112" y="104"/>
                </a:cubicBezTo>
                <a:close/>
              </a:path>
            </a:pathLst>
          </a:cu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5" name="Rectangle 44">
            <a:extLst>
              <a:ext uri="{FF2B5EF4-FFF2-40B4-BE49-F238E27FC236}">
                <a16:creationId xmlns:a16="http://schemas.microsoft.com/office/drawing/2014/main" id="{2425FEC2-A538-4A1C-B5E3-0CF540C6E199}"/>
              </a:ext>
            </a:extLst>
          </p:cNvPr>
          <p:cNvSpPr/>
          <p:nvPr/>
        </p:nvSpPr>
        <p:spPr>
          <a:xfrm>
            <a:off x="8256177" y="2869857"/>
            <a:ext cx="1789138" cy="182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05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ML workbench</a:t>
            </a:r>
          </a:p>
        </p:txBody>
      </p:sp>
      <p:sp>
        <p:nvSpPr>
          <p:cNvPr id="46" name="Rectangle 45">
            <a:extLst>
              <a:ext uri="{FF2B5EF4-FFF2-40B4-BE49-F238E27FC236}">
                <a16:creationId xmlns:a16="http://schemas.microsoft.com/office/drawing/2014/main" id="{B88B14B6-72CB-4AD3-B141-E0D087F3F9C5}"/>
              </a:ext>
            </a:extLst>
          </p:cNvPr>
          <p:cNvSpPr/>
          <p:nvPr/>
        </p:nvSpPr>
        <p:spPr>
          <a:xfrm>
            <a:off x="6705345" y="2934015"/>
            <a:ext cx="1087042" cy="118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050" kern="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Cloud</a:t>
            </a:r>
          </a:p>
        </p:txBody>
      </p:sp>
      <p:grpSp>
        <p:nvGrpSpPr>
          <p:cNvPr id="47" name="Group 46">
            <a:extLst>
              <a:ext uri="{FF2B5EF4-FFF2-40B4-BE49-F238E27FC236}">
                <a16:creationId xmlns:a16="http://schemas.microsoft.com/office/drawing/2014/main" id="{4F1C8C7B-DD42-4DDC-B07E-74F26E048F29}"/>
              </a:ext>
            </a:extLst>
          </p:cNvPr>
          <p:cNvGrpSpPr/>
          <p:nvPr/>
        </p:nvGrpSpPr>
        <p:grpSpPr>
          <a:xfrm rot="5400000">
            <a:off x="8336588" y="3918544"/>
            <a:ext cx="1628316" cy="154554"/>
            <a:chOff x="8162682" y="4061522"/>
            <a:chExt cx="3294283" cy="312685"/>
          </a:xfrm>
          <a:solidFill>
            <a:schemeClr val="accent2"/>
          </a:solidFill>
        </p:grpSpPr>
        <p:sp>
          <p:nvSpPr>
            <p:cNvPr id="48" name="Freeform 5">
              <a:extLst>
                <a:ext uri="{FF2B5EF4-FFF2-40B4-BE49-F238E27FC236}">
                  <a16:creationId xmlns:a16="http://schemas.microsoft.com/office/drawing/2014/main" id="{C42F9435-8ADE-426E-B103-612F5CCF107D}"/>
                </a:ext>
              </a:extLst>
            </p:cNvPr>
            <p:cNvSpPr>
              <a:spLocks/>
            </p:cNvSpPr>
            <p:nvPr/>
          </p:nvSpPr>
          <p:spPr bwMode="auto">
            <a:xfrm>
              <a:off x="8335900" y="4061523"/>
              <a:ext cx="639762" cy="312681"/>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49" name="Freeform 5">
              <a:extLst>
                <a:ext uri="{FF2B5EF4-FFF2-40B4-BE49-F238E27FC236}">
                  <a16:creationId xmlns:a16="http://schemas.microsoft.com/office/drawing/2014/main" id="{74F75053-247D-4E74-B4D8-9AA3A329D634}"/>
                </a:ext>
              </a:extLst>
            </p:cNvPr>
            <p:cNvSpPr>
              <a:spLocks/>
            </p:cNvSpPr>
            <p:nvPr/>
          </p:nvSpPr>
          <p:spPr bwMode="auto">
            <a:xfrm rot="10800000">
              <a:off x="8162682" y="4061522"/>
              <a:ext cx="639762" cy="312683"/>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50" name="Freeform 5">
              <a:extLst>
                <a:ext uri="{FF2B5EF4-FFF2-40B4-BE49-F238E27FC236}">
                  <a16:creationId xmlns:a16="http://schemas.microsoft.com/office/drawing/2014/main" id="{80EDB9A8-C035-4CC9-AA06-22298B3F28C0}"/>
                </a:ext>
              </a:extLst>
            </p:cNvPr>
            <p:cNvSpPr>
              <a:spLocks/>
            </p:cNvSpPr>
            <p:nvPr/>
          </p:nvSpPr>
          <p:spPr bwMode="auto">
            <a:xfrm>
              <a:off x="10817203" y="4061522"/>
              <a:ext cx="639762" cy="312683"/>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51" name="Freeform 5">
              <a:extLst>
                <a:ext uri="{FF2B5EF4-FFF2-40B4-BE49-F238E27FC236}">
                  <a16:creationId xmlns:a16="http://schemas.microsoft.com/office/drawing/2014/main" id="{82ED37F1-7B85-447B-9956-B59981419BC8}"/>
                </a:ext>
              </a:extLst>
            </p:cNvPr>
            <p:cNvSpPr>
              <a:spLocks/>
            </p:cNvSpPr>
            <p:nvPr/>
          </p:nvSpPr>
          <p:spPr bwMode="auto">
            <a:xfrm rot="10800000">
              <a:off x="10643985" y="4061523"/>
              <a:ext cx="639762" cy="312684"/>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52" name="Group 51">
            <a:extLst>
              <a:ext uri="{FF2B5EF4-FFF2-40B4-BE49-F238E27FC236}">
                <a16:creationId xmlns:a16="http://schemas.microsoft.com/office/drawing/2014/main" id="{D2C982E8-2AFD-4C54-B51D-B93CB58ADE7B}"/>
              </a:ext>
            </a:extLst>
          </p:cNvPr>
          <p:cNvGrpSpPr/>
          <p:nvPr/>
        </p:nvGrpSpPr>
        <p:grpSpPr>
          <a:xfrm rot="5400000">
            <a:off x="7053046" y="3343331"/>
            <a:ext cx="401844" cy="154555"/>
            <a:chOff x="8239619" y="4162415"/>
            <a:chExt cx="812981" cy="312684"/>
          </a:xfrm>
          <a:solidFill>
            <a:schemeClr val="tx1"/>
          </a:solidFill>
        </p:grpSpPr>
        <p:sp>
          <p:nvSpPr>
            <p:cNvPr id="53" name="Freeform 5">
              <a:extLst>
                <a:ext uri="{FF2B5EF4-FFF2-40B4-BE49-F238E27FC236}">
                  <a16:creationId xmlns:a16="http://schemas.microsoft.com/office/drawing/2014/main" id="{C154A4AF-E536-4A57-9A30-67C98DC0F67B}"/>
                </a:ext>
              </a:extLst>
            </p:cNvPr>
            <p:cNvSpPr>
              <a:spLocks/>
            </p:cNvSpPr>
            <p:nvPr/>
          </p:nvSpPr>
          <p:spPr bwMode="auto">
            <a:xfrm>
              <a:off x="8412838" y="4162415"/>
              <a:ext cx="639762" cy="312682"/>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54" name="Freeform 5">
              <a:extLst>
                <a:ext uri="{FF2B5EF4-FFF2-40B4-BE49-F238E27FC236}">
                  <a16:creationId xmlns:a16="http://schemas.microsoft.com/office/drawing/2014/main" id="{F7783F4F-F63E-4935-B876-CA0C9A2C6D3C}"/>
                </a:ext>
              </a:extLst>
            </p:cNvPr>
            <p:cNvSpPr>
              <a:spLocks/>
            </p:cNvSpPr>
            <p:nvPr/>
          </p:nvSpPr>
          <p:spPr bwMode="auto">
            <a:xfrm rot="10800000">
              <a:off x="8239619" y="4162416"/>
              <a:ext cx="639761" cy="312683"/>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55" name="Group 54">
            <a:extLst>
              <a:ext uri="{FF2B5EF4-FFF2-40B4-BE49-F238E27FC236}">
                <a16:creationId xmlns:a16="http://schemas.microsoft.com/office/drawing/2014/main" id="{A8DC689C-7BE6-4E86-A3EA-E7646F647C64}"/>
              </a:ext>
            </a:extLst>
          </p:cNvPr>
          <p:cNvGrpSpPr/>
          <p:nvPr/>
        </p:nvGrpSpPr>
        <p:grpSpPr>
          <a:xfrm>
            <a:off x="10299600" y="3343334"/>
            <a:ext cx="401844" cy="154554"/>
            <a:chOff x="8239619" y="4061523"/>
            <a:chExt cx="812980" cy="312682"/>
          </a:xfrm>
          <a:solidFill>
            <a:schemeClr val="tx1"/>
          </a:solidFill>
        </p:grpSpPr>
        <p:sp>
          <p:nvSpPr>
            <p:cNvPr id="56" name="Freeform 5">
              <a:extLst>
                <a:ext uri="{FF2B5EF4-FFF2-40B4-BE49-F238E27FC236}">
                  <a16:creationId xmlns:a16="http://schemas.microsoft.com/office/drawing/2014/main" id="{DB35886D-4DB8-465C-A60B-DDDACF584D42}"/>
                </a:ext>
              </a:extLst>
            </p:cNvPr>
            <p:cNvSpPr>
              <a:spLocks/>
            </p:cNvSpPr>
            <p:nvPr/>
          </p:nvSpPr>
          <p:spPr bwMode="auto">
            <a:xfrm>
              <a:off x="8412837" y="4061523"/>
              <a:ext cx="639762" cy="312681"/>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57" name="Freeform 5">
              <a:extLst>
                <a:ext uri="{FF2B5EF4-FFF2-40B4-BE49-F238E27FC236}">
                  <a16:creationId xmlns:a16="http://schemas.microsoft.com/office/drawing/2014/main" id="{A5B0015E-04B5-4794-8801-9874AD1EF4E3}"/>
                </a:ext>
              </a:extLst>
            </p:cNvPr>
            <p:cNvSpPr>
              <a:spLocks/>
            </p:cNvSpPr>
            <p:nvPr/>
          </p:nvSpPr>
          <p:spPr bwMode="auto">
            <a:xfrm rot="10800000">
              <a:off x="8239619" y="4061523"/>
              <a:ext cx="639762" cy="312682"/>
            </a:xfrm>
            <a:custGeom>
              <a:avLst/>
              <a:gdLst>
                <a:gd name="T0" fmla="*/ 1543 w 2044"/>
                <a:gd name="T1" fmla="*/ 0 h 999"/>
                <a:gd name="T2" fmla="*/ 1447 w 2044"/>
                <a:gd name="T3" fmla="*/ 78 h 999"/>
                <a:gd name="T4" fmla="*/ 1784 w 2044"/>
                <a:gd name="T5" fmla="*/ 438 h 999"/>
                <a:gd name="T6" fmla="*/ 0 w 2044"/>
                <a:gd name="T7" fmla="*/ 438 h 999"/>
                <a:gd name="T8" fmla="*/ 0 w 2044"/>
                <a:gd name="T9" fmla="*/ 569 h 999"/>
                <a:gd name="T10" fmla="*/ 1784 w 2044"/>
                <a:gd name="T11" fmla="*/ 569 h 999"/>
                <a:gd name="T12" fmla="*/ 1447 w 2044"/>
                <a:gd name="T13" fmla="*/ 916 h 999"/>
                <a:gd name="T14" fmla="*/ 1543 w 2044"/>
                <a:gd name="T15" fmla="*/ 999 h 999"/>
                <a:gd name="T16" fmla="*/ 2044 w 2044"/>
                <a:gd name="T17" fmla="*/ 507 h 999"/>
                <a:gd name="T18" fmla="*/ 1543 w 2044"/>
                <a:gd name="T19"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4" h="999">
                  <a:moveTo>
                    <a:pt x="1543" y="0"/>
                  </a:moveTo>
                  <a:lnTo>
                    <a:pt x="1447" y="78"/>
                  </a:lnTo>
                  <a:lnTo>
                    <a:pt x="1784" y="438"/>
                  </a:lnTo>
                  <a:lnTo>
                    <a:pt x="0" y="438"/>
                  </a:lnTo>
                  <a:lnTo>
                    <a:pt x="0" y="569"/>
                  </a:lnTo>
                  <a:lnTo>
                    <a:pt x="1784" y="569"/>
                  </a:lnTo>
                  <a:lnTo>
                    <a:pt x="1447" y="916"/>
                  </a:lnTo>
                  <a:lnTo>
                    <a:pt x="1543" y="999"/>
                  </a:lnTo>
                  <a:lnTo>
                    <a:pt x="2044" y="507"/>
                  </a:lnTo>
                  <a:lnTo>
                    <a:pt x="1543" y="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58" name="Group 57">
            <a:extLst>
              <a:ext uri="{FF2B5EF4-FFF2-40B4-BE49-F238E27FC236}">
                <a16:creationId xmlns:a16="http://schemas.microsoft.com/office/drawing/2014/main" id="{2AFDFD23-4306-44FE-A691-1867933B1C65}"/>
              </a:ext>
            </a:extLst>
          </p:cNvPr>
          <p:cNvGrpSpPr/>
          <p:nvPr/>
        </p:nvGrpSpPr>
        <p:grpSpPr>
          <a:xfrm>
            <a:off x="11042056" y="3150194"/>
            <a:ext cx="331721" cy="588962"/>
            <a:chOff x="10790126" y="4100363"/>
            <a:chExt cx="331768" cy="589046"/>
          </a:xfrm>
          <a:solidFill>
            <a:srgbClr val="001F50"/>
          </a:solidFill>
        </p:grpSpPr>
        <p:grpSp>
          <p:nvGrpSpPr>
            <p:cNvPr id="59" name="Group 135">
              <a:extLst>
                <a:ext uri="{FF2B5EF4-FFF2-40B4-BE49-F238E27FC236}">
                  <a16:creationId xmlns:a16="http://schemas.microsoft.com/office/drawing/2014/main" id="{0F01E21F-0BC8-4059-8CC9-9015192A186D}"/>
                </a:ext>
              </a:extLst>
            </p:cNvPr>
            <p:cNvGrpSpPr>
              <a:grpSpLocks noChangeAspect="1"/>
            </p:cNvGrpSpPr>
            <p:nvPr/>
          </p:nvGrpSpPr>
          <p:grpSpPr bwMode="auto">
            <a:xfrm>
              <a:off x="10883465" y="4291850"/>
              <a:ext cx="156438" cy="230395"/>
              <a:chOff x="3828" y="2131"/>
              <a:chExt cx="237" cy="419"/>
            </a:xfrm>
            <a:grpFill/>
          </p:grpSpPr>
          <p:sp>
            <p:nvSpPr>
              <p:cNvPr id="61" name="Rectangle 136">
                <a:extLst>
                  <a:ext uri="{FF2B5EF4-FFF2-40B4-BE49-F238E27FC236}">
                    <a16:creationId xmlns:a16="http://schemas.microsoft.com/office/drawing/2014/main" id="{6EFC4149-74B9-4BEE-8AB9-359054E29AEB}"/>
                  </a:ext>
                </a:extLst>
              </p:cNvPr>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62" name="Rectangle 137">
                <a:extLst>
                  <a:ext uri="{FF2B5EF4-FFF2-40B4-BE49-F238E27FC236}">
                    <a16:creationId xmlns:a16="http://schemas.microsoft.com/office/drawing/2014/main" id="{2E81D39E-9F60-4777-97A6-D7BA8BCA1A2F}"/>
                  </a:ext>
                </a:extLst>
              </p:cNvPr>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63" name="Rectangle 138">
                <a:extLst>
                  <a:ext uri="{FF2B5EF4-FFF2-40B4-BE49-F238E27FC236}">
                    <a16:creationId xmlns:a16="http://schemas.microsoft.com/office/drawing/2014/main" id="{6471B39D-C04F-43E9-BC5F-4C8ADA9DEE09}"/>
                  </a:ext>
                </a:extLst>
              </p:cNvPr>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64" name="Rectangle 139">
                <a:extLst>
                  <a:ext uri="{FF2B5EF4-FFF2-40B4-BE49-F238E27FC236}">
                    <a16:creationId xmlns:a16="http://schemas.microsoft.com/office/drawing/2014/main" id="{4062C879-8FC4-4287-BC9A-E7049D97C251}"/>
                  </a:ext>
                </a:extLst>
              </p:cNvPr>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grpSp>
        <p:sp>
          <p:nvSpPr>
            <p:cNvPr id="60" name="Freeform 158">
              <a:extLst>
                <a:ext uri="{FF2B5EF4-FFF2-40B4-BE49-F238E27FC236}">
                  <a16:creationId xmlns:a16="http://schemas.microsoft.com/office/drawing/2014/main" id="{DCA162D5-C3BA-4FF3-9C4C-122983751968}"/>
                </a:ext>
              </a:extLst>
            </p:cNvPr>
            <p:cNvSpPr>
              <a:spLocks noEditPoints="1"/>
            </p:cNvSpPr>
            <p:nvPr/>
          </p:nvSpPr>
          <p:spPr bwMode="auto">
            <a:xfrm>
              <a:off x="10790126" y="4100363"/>
              <a:ext cx="331768" cy="589046"/>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65" name="Freeform 159">
            <a:extLst>
              <a:ext uri="{FF2B5EF4-FFF2-40B4-BE49-F238E27FC236}">
                <a16:creationId xmlns:a16="http://schemas.microsoft.com/office/drawing/2014/main" id="{7FCA1336-7CD1-477C-BF6C-9A6C0C807362}"/>
              </a:ext>
            </a:extLst>
          </p:cNvPr>
          <p:cNvSpPr>
            <a:spLocks noEditPoints="1"/>
          </p:cNvSpPr>
          <p:nvPr/>
        </p:nvSpPr>
        <p:spPr bwMode="auto">
          <a:xfrm>
            <a:off x="10924388" y="2411018"/>
            <a:ext cx="578322" cy="450015"/>
          </a:xfrm>
          <a:custGeom>
            <a:avLst/>
            <a:gdLst>
              <a:gd name="T0" fmla="*/ 51 w 924"/>
              <a:gd name="T1" fmla="*/ 566 h 719"/>
              <a:gd name="T2" fmla="*/ 51 w 924"/>
              <a:gd name="T3" fmla="*/ 51 h 719"/>
              <a:gd name="T4" fmla="*/ 873 w 924"/>
              <a:gd name="T5" fmla="*/ 51 h 719"/>
              <a:gd name="T6" fmla="*/ 873 w 924"/>
              <a:gd name="T7" fmla="*/ 566 h 719"/>
              <a:gd name="T8" fmla="*/ 51 w 924"/>
              <a:gd name="T9" fmla="*/ 566 h 719"/>
              <a:gd name="T10" fmla="*/ 438 w 924"/>
              <a:gd name="T11" fmla="*/ 668 h 719"/>
              <a:gd name="T12" fmla="*/ 309 w 924"/>
              <a:gd name="T13" fmla="*/ 668 h 719"/>
              <a:gd name="T14" fmla="*/ 309 w 924"/>
              <a:gd name="T15" fmla="*/ 719 h 719"/>
              <a:gd name="T16" fmla="*/ 615 w 924"/>
              <a:gd name="T17" fmla="*/ 719 h 719"/>
              <a:gd name="T18" fmla="*/ 615 w 924"/>
              <a:gd name="T19" fmla="*/ 668 h 719"/>
              <a:gd name="T20" fmla="*/ 489 w 924"/>
              <a:gd name="T21" fmla="*/ 668 h 719"/>
              <a:gd name="T22" fmla="*/ 489 w 924"/>
              <a:gd name="T23" fmla="*/ 617 h 719"/>
              <a:gd name="T24" fmla="*/ 924 w 924"/>
              <a:gd name="T25" fmla="*/ 617 h 719"/>
              <a:gd name="T26" fmla="*/ 924 w 924"/>
              <a:gd name="T27" fmla="*/ 0 h 719"/>
              <a:gd name="T28" fmla="*/ 0 w 924"/>
              <a:gd name="T29" fmla="*/ 0 h 719"/>
              <a:gd name="T30" fmla="*/ 0 w 924"/>
              <a:gd name="T31" fmla="*/ 617 h 719"/>
              <a:gd name="T32" fmla="*/ 438 w 924"/>
              <a:gd name="T33" fmla="*/ 617 h 719"/>
              <a:gd name="T34" fmla="*/ 438 w 924"/>
              <a:gd name="T35" fmla="*/ 668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4" h="719">
                <a:moveTo>
                  <a:pt x="51" y="566"/>
                </a:moveTo>
                <a:lnTo>
                  <a:pt x="51" y="51"/>
                </a:lnTo>
                <a:lnTo>
                  <a:pt x="873" y="51"/>
                </a:lnTo>
                <a:lnTo>
                  <a:pt x="873" y="566"/>
                </a:lnTo>
                <a:lnTo>
                  <a:pt x="51" y="566"/>
                </a:lnTo>
                <a:close/>
                <a:moveTo>
                  <a:pt x="438" y="668"/>
                </a:moveTo>
                <a:lnTo>
                  <a:pt x="309" y="668"/>
                </a:lnTo>
                <a:lnTo>
                  <a:pt x="309" y="719"/>
                </a:lnTo>
                <a:lnTo>
                  <a:pt x="615" y="719"/>
                </a:lnTo>
                <a:lnTo>
                  <a:pt x="615" y="668"/>
                </a:lnTo>
                <a:lnTo>
                  <a:pt x="489" y="668"/>
                </a:lnTo>
                <a:lnTo>
                  <a:pt x="489" y="617"/>
                </a:lnTo>
                <a:lnTo>
                  <a:pt x="924" y="617"/>
                </a:lnTo>
                <a:lnTo>
                  <a:pt x="924" y="0"/>
                </a:lnTo>
                <a:lnTo>
                  <a:pt x="0" y="0"/>
                </a:lnTo>
                <a:lnTo>
                  <a:pt x="0" y="617"/>
                </a:lnTo>
                <a:lnTo>
                  <a:pt x="438" y="617"/>
                </a:lnTo>
                <a:lnTo>
                  <a:pt x="438" y="668"/>
                </a:lnTo>
                <a:close/>
              </a:path>
            </a:pathLst>
          </a:cu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66" name="Freeform 160">
            <a:extLst>
              <a:ext uri="{FF2B5EF4-FFF2-40B4-BE49-F238E27FC236}">
                <a16:creationId xmlns:a16="http://schemas.microsoft.com/office/drawing/2014/main" id="{A82585A3-1D4A-403A-8CC2-C58AA01FDB79}"/>
              </a:ext>
            </a:extLst>
          </p:cNvPr>
          <p:cNvSpPr>
            <a:spLocks noEditPoints="1"/>
          </p:cNvSpPr>
          <p:nvPr/>
        </p:nvSpPr>
        <p:spPr bwMode="auto">
          <a:xfrm>
            <a:off x="10924388" y="3981375"/>
            <a:ext cx="578322" cy="388052"/>
          </a:xfrm>
          <a:custGeom>
            <a:avLst/>
            <a:gdLst>
              <a:gd name="T0" fmla="*/ 51 w 924"/>
              <a:gd name="T1" fmla="*/ 566 h 620"/>
              <a:gd name="T2" fmla="*/ 51 w 924"/>
              <a:gd name="T3" fmla="*/ 53 h 620"/>
              <a:gd name="T4" fmla="*/ 873 w 924"/>
              <a:gd name="T5" fmla="*/ 53 h 620"/>
              <a:gd name="T6" fmla="*/ 873 w 924"/>
              <a:gd name="T7" fmla="*/ 566 h 620"/>
              <a:gd name="T8" fmla="*/ 51 w 924"/>
              <a:gd name="T9" fmla="*/ 566 h 620"/>
              <a:gd name="T10" fmla="*/ 489 w 924"/>
              <a:gd name="T11" fmla="*/ 620 h 620"/>
              <a:gd name="T12" fmla="*/ 924 w 924"/>
              <a:gd name="T13" fmla="*/ 620 h 620"/>
              <a:gd name="T14" fmla="*/ 924 w 924"/>
              <a:gd name="T15" fmla="*/ 0 h 620"/>
              <a:gd name="T16" fmla="*/ 0 w 924"/>
              <a:gd name="T17" fmla="*/ 0 h 620"/>
              <a:gd name="T18" fmla="*/ 0 w 924"/>
              <a:gd name="T19" fmla="*/ 620 h 620"/>
              <a:gd name="T20" fmla="*/ 438 w 924"/>
              <a:gd name="T21" fmla="*/ 620 h 620"/>
              <a:gd name="T22" fmla="*/ 489 w 924"/>
              <a:gd name="T23" fmla="*/ 62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4" h="620">
                <a:moveTo>
                  <a:pt x="51" y="566"/>
                </a:moveTo>
                <a:lnTo>
                  <a:pt x="51" y="53"/>
                </a:lnTo>
                <a:lnTo>
                  <a:pt x="873" y="53"/>
                </a:lnTo>
                <a:lnTo>
                  <a:pt x="873" y="566"/>
                </a:lnTo>
                <a:lnTo>
                  <a:pt x="51" y="566"/>
                </a:lnTo>
                <a:close/>
                <a:moveTo>
                  <a:pt x="489" y="620"/>
                </a:moveTo>
                <a:lnTo>
                  <a:pt x="924" y="620"/>
                </a:lnTo>
                <a:lnTo>
                  <a:pt x="924" y="0"/>
                </a:lnTo>
                <a:lnTo>
                  <a:pt x="0" y="0"/>
                </a:lnTo>
                <a:lnTo>
                  <a:pt x="0" y="620"/>
                </a:lnTo>
                <a:lnTo>
                  <a:pt x="438" y="620"/>
                </a:lnTo>
                <a:lnTo>
                  <a:pt x="489" y="620"/>
                </a:lnTo>
                <a:close/>
              </a:path>
            </a:pathLst>
          </a:cu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67" name="Rectangle 161">
            <a:extLst>
              <a:ext uri="{FF2B5EF4-FFF2-40B4-BE49-F238E27FC236}">
                <a16:creationId xmlns:a16="http://schemas.microsoft.com/office/drawing/2014/main" id="{97696F57-D36A-4624-BF38-09465D972497}"/>
              </a:ext>
            </a:extLst>
          </p:cNvPr>
          <p:cNvSpPr>
            <a:spLocks noChangeArrowheads="1"/>
          </p:cNvSpPr>
          <p:nvPr/>
        </p:nvSpPr>
        <p:spPr bwMode="auto">
          <a:xfrm>
            <a:off x="11529624" y="4098416"/>
            <a:ext cx="30669" cy="222192"/>
          </a:xfrm>
          <a:prstGeom prst="rect">
            <a:avLst/>
          </a:prstGeom>
          <a:solidFill>
            <a:srgbClr val="001F5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68" name="Group 135">
            <a:extLst>
              <a:ext uri="{FF2B5EF4-FFF2-40B4-BE49-F238E27FC236}">
                <a16:creationId xmlns:a16="http://schemas.microsoft.com/office/drawing/2014/main" id="{E15F3DC5-F6E5-4AEE-8EC7-C1A03C95E210}"/>
              </a:ext>
            </a:extLst>
          </p:cNvPr>
          <p:cNvGrpSpPr>
            <a:grpSpLocks noChangeAspect="1"/>
          </p:cNvGrpSpPr>
          <p:nvPr/>
        </p:nvGrpSpPr>
        <p:grpSpPr bwMode="auto">
          <a:xfrm>
            <a:off x="11006693" y="2527364"/>
            <a:ext cx="156416" cy="195792"/>
            <a:chOff x="3828" y="2131"/>
            <a:chExt cx="237" cy="419"/>
          </a:xfrm>
          <a:solidFill>
            <a:srgbClr val="001F50"/>
          </a:solidFill>
        </p:grpSpPr>
        <p:sp>
          <p:nvSpPr>
            <p:cNvPr id="82" name="Rectangle 136">
              <a:extLst>
                <a:ext uri="{FF2B5EF4-FFF2-40B4-BE49-F238E27FC236}">
                  <a16:creationId xmlns:a16="http://schemas.microsoft.com/office/drawing/2014/main" id="{7C597600-24D7-4E57-9D9E-7BF02DD6A512}"/>
                </a:ext>
              </a:extLst>
            </p:cNvPr>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83" name="Rectangle 137">
              <a:extLst>
                <a:ext uri="{FF2B5EF4-FFF2-40B4-BE49-F238E27FC236}">
                  <a16:creationId xmlns:a16="http://schemas.microsoft.com/office/drawing/2014/main" id="{405DF67B-BE47-4DDF-8491-36DB356B6656}"/>
                </a:ext>
              </a:extLst>
            </p:cNvPr>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84" name="Rectangle 138">
              <a:extLst>
                <a:ext uri="{FF2B5EF4-FFF2-40B4-BE49-F238E27FC236}">
                  <a16:creationId xmlns:a16="http://schemas.microsoft.com/office/drawing/2014/main" id="{83486959-04A7-44FC-A5C0-2A8FE88A4968}"/>
                </a:ext>
              </a:extLst>
            </p:cNvPr>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85" name="Rectangle 139">
              <a:extLst>
                <a:ext uri="{FF2B5EF4-FFF2-40B4-BE49-F238E27FC236}">
                  <a16:creationId xmlns:a16="http://schemas.microsoft.com/office/drawing/2014/main" id="{61F77170-09EB-4C28-B036-26B097261F5A}"/>
                </a:ext>
              </a:extLst>
            </p:cNvPr>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grpSp>
      <p:sp>
        <p:nvSpPr>
          <p:cNvPr id="86" name="Freeform 256">
            <a:extLst>
              <a:ext uri="{FF2B5EF4-FFF2-40B4-BE49-F238E27FC236}">
                <a16:creationId xmlns:a16="http://schemas.microsoft.com/office/drawing/2014/main" id="{AA56FC73-34BF-4D96-A0F7-8AC3A1D78BBB}"/>
              </a:ext>
            </a:extLst>
          </p:cNvPr>
          <p:cNvSpPr>
            <a:spLocks noChangeAspect="1"/>
          </p:cNvSpPr>
          <p:nvPr/>
        </p:nvSpPr>
        <p:spPr bwMode="black">
          <a:xfrm>
            <a:off x="11234596" y="2531667"/>
            <a:ext cx="188398" cy="188448"/>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9" fontAlgn="base">
              <a:lnSpc>
                <a:spcPct val="90000"/>
              </a:lnSpc>
              <a:spcBef>
                <a:spcPct val="0"/>
              </a:spcBef>
              <a:spcAft>
                <a:spcPct val="0"/>
              </a:spcAft>
              <a:defRPr/>
            </a:pPr>
            <a:endParaRPr lang="en-US" sz="2200" b="1">
              <a:solidFill>
                <a:srgbClr val="0064B7"/>
              </a:solidFill>
              <a:latin typeface="Segoe UI"/>
              <a:ea typeface="Segoe UI" pitchFamily="34" charset="0"/>
              <a:cs typeface="Segoe UI" pitchFamily="34" charset="0"/>
            </a:endParaRPr>
          </a:p>
        </p:txBody>
      </p:sp>
      <p:grpSp>
        <p:nvGrpSpPr>
          <p:cNvPr id="87" name="Group 135">
            <a:extLst>
              <a:ext uri="{FF2B5EF4-FFF2-40B4-BE49-F238E27FC236}">
                <a16:creationId xmlns:a16="http://schemas.microsoft.com/office/drawing/2014/main" id="{8C5249D6-8F2B-4153-AE2A-A478F2262B59}"/>
              </a:ext>
            </a:extLst>
          </p:cNvPr>
          <p:cNvGrpSpPr>
            <a:grpSpLocks noChangeAspect="1"/>
          </p:cNvGrpSpPr>
          <p:nvPr/>
        </p:nvGrpSpPr>
        <p:grpSpPr bwMode="auto">
          <a:xfrm>
            <a:off x="11009075" y="4071267"/>
            <a:ext cx="156416" cy="195792"/>
            <a:chOff x="3828" y="2131"/>
            <a:chExt cx="237" cy="419"/>
          </a:xfrm>
          <a:solidFill>
            <a:srgbClr val="001F50"/>
          </a:solidFill>
        </p:grpSpPr>
        <p:sp>
          <p:nvSpPr>
            <p:cNvPr id="88" name="Rectangle 136">
              <a:extLst>
                <a:ext uri="{FF2B5EF4-FFF2-40B4-BE49-F238E27FC236}">
                  <a16:creationId xmlns:a16="http://schemas.microsoft.com/office/drawing/2014/main" id="{504B9CA3-44C7-4957-B4CE-417793E57EF6}"/>
                </a:ext>
              </a:extLst>
            </p:cNvPr>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89" name="Rectangle 137">
              <a:extLst>
                <a:ext uri="{FF2B5EF4-FFF2-40B4-BE49-F238E27FC236}">
                  <a16:creationId xmlns:a16="http://schemas.microsoft.com/office/drawing/2014/main" id="{390B1C07-E5FE-4D3A-8CAE-E6E58D9033B3}"/>
                </a:ext>
              </a:extLst>
            </p:cNvPr>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90" name="Rectangle 138">
              <a:extLst>
                <a:ext uri="{FF2B5EF4-FFF2-40B4-BE49-F238E27FC236}">
                  <a16:creationId xmlns:a16="http://schemas.microsoft.com/office/drawing/2014/main" id="{EB8DAB4C-3C03-4CFA-947B-14667CEAEDFA}"/>
                </a:ext>
              </a:extLst>
            </p:cNvPr>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sp>
          <p:nvSpPr>
            <p:cNvPr id="91" name="Rectangle 139">
              <a:extLst>
                <a:ext uri="{FF2B5EF4-FFF2-40B4-BE49-F238E27FC236}">
                  <a16:creationId xmlns:a16="http://schemas.microsoft.com/office/drawing/2014/main" id="{C18E812F-9E37-4A93-BA67-810817DCEFAF}"/>
                </a:ext>
              </a:extLst>
            </p:cNvPr>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2200" b="1">
                <a:solidFill>
                  <a:srgbClr val="0064B7"/>
                </a:solidFill>
                <a:latin typeface="Segoe UI"/>
              </a:endParaRPr>
            </a:p>
          </p:txBody>
        </p:sp>
      </p:grpSp>
      <p:sp>
        <p:nvSpPr>
          <p:cNvPr id="92" name="Freeform 256">
            <a:extLst>
              <a:ext uri="{FF2B5EF4-FFF2-40B4-BE49-F238E27FC236}">
                <a16:creationId xmlns:a16="http://schemas.microsoft.com/office/drawing/2014/main" id="{EFF697CA-F0E0-443B-A6B2-79B75AB28C35}"/>
              </a:ext>
            </a:extLst>
          </p:cNvPr>
          <p:cNvSpPr>
            <a:spLocks noChangeAspect="1"/>
          </p:cNvSpPr>
          <p:nvPr/>
        </p:nvSpPr>
        <p:spPr bwMode="black">
          <a:xfrm>
            <a:off x="11236978" y="4075570"/>
            <a:ext cx="188398" cy="188448"/>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9" fontAlgn="base">
              <a:lnSpc>
                <a:spcPct val="90000"/>
              </a:lnSpc>
              <a:spcBef>
                <a:spcPct val="0"/>
              </a:spcBef>
              <a:spcAft>
                <a:spcPct val="0"/>
              </a:spcAft>
              <a:defRPr/>
            </a:pPr>
            <a:endParaRPr lang="en-US" sz="2200" b="1">
              <a:solidFill>
                <a:srgbClr val="0064B7"/>
              </a:soli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D8B4F131-254D-4456-BC0F-08BA5E6E6FF5}"/>
              </a:ext>
            </a:extLst>
          </p:cNvPr>
          <p:cNvSpPr/>
          <p:nvPr/>
        </p:nvSpPr>
        <p:spPr bwMode="auto">
          <a:xfrm>
            <a:off x="1165414" y="2384721"/>
            <a:ext cx="4040255" cy="226759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32114" fontAlgn="base">
              <a:lnSpc>
                <a:spcPct val="90000"/>
              </a:lnSpc>
              <a:spcBef>
                <a:spcPts val="3528"/>
              </a:spcBef>
              <a:spcAft>
                <a:spcPct val="0"/>
              </a:spcAft>
              <a:defRPr/>
            </a:pPr>
            <a:r>
              <a:rPr lang="en-US" sz="2600" kern="0">
                <a:gradFill>
                  <a:gsLst>
                    <a:gs pos="1250">
                      <a:srgbClr val="0078D7"/>
                    </a:gs>
                    <a:gs pos="100000">
                      <a:srgbClr val="0078D7"/>
                    </a:gs>
                  </a:gsLst>
                  <a:lin ang="5400000" scaled="0"/>
                </a:gradFill>
                <a:latin typeface="Segoe UI Light" panose="020B0502040204020203" pitchFamily="34" charset="0"/>
                <a:cs typeface="Segoe UI Light" panose="020B0502040204020203" pitchFamily="34" charset="0"/>
              </a:rPr>
              <a:t>Demand forecasting</a:t>
            </a:r>
          </a:p>
          <a:p>
            <a:pPr defTabSz="932114" fontAlgn="base">
              <a:lnSpc>
                <a:spcPct val="90000"/>
              </a:lnSpc>
              <a:spcBef>
                <a:spcPts val="3528"/>
              </a:spcBef>
              <a:spcAft>
                <a:spcPct val="0"/>
              </a:spcAft>
              <a:defRPr/>
            </a:pPr>
            <a:r>
              <a:rPr lang="en-US" sz="2600" kern="0">
                <a:gradFill>
                  <a:gsLst>
                    <a:gs pos="1250">
                      <a:srgbClr val="0078D7"/>
                    </a:gs>
                    <a:gs pos="100000">
                      <a:srgbClr val="0078D7"/>
                    </a:gs>
                  </a:gsLst>
                  <a:lin ang="5400000" scaled="0"/>
                </a:gradFill>
                <a:latin typeface="Segoe UI Light" panose="020B0502040204020203" pitchFamily="34" charset="0"/>
                <a:cs typeface="Segoe UI Light" panose="020B0502040204020203" pitchFamily="34" charset="0"/>
              </a:rPr>
              <a:t>Predictive maintenance</a:t>
            </a:r>
          </a:p>
          <a:p>
            <a:pPr defTabSz="932114" fontAlgn="base">
              <a:lnSpc>
                <a:spcPct val="90000"/>
              </a:lnSpc>
              <a:spcBef>
                <a:spcPts val="3528"/>
              </a:spcBef>
              <a:spcAft>
                <a:spcPct val="0"/>
              </a:spcAft>
              <a:defRPr/>
            </a:pPr>
            <a:r>
              <a:rPr lang="en-US" sz="2600" kern="0">
                <a:gradFill>
                  <a:gsLst>
                    <a:gs pos="1250">
                      <a:srgbClr val="0078D7"/>
                    </a:gs>
                    <a:gs pos="100000">
                      <a:srgbClr val="0078D7"/>
                    </a:gs>
                  </a:gsLst>
                  <a:lin ang="5400000" scaled="0"/>
                </a:gradFill>
                <a:latin typeface="Segoe UI Light" panose="020B0502040204020203" pitchFamily="34" charset="0"/>
                <a:cs typeface="Segoe UI Light" panose="020B0502040204020203" pitchFamily="34" charset="0"/>
              </a:rPr>
              <a:t>Vehicle telemetry</a:t>
            </a:r>
          </a:p>
        </p:txBody>
      </p:sp>
      <p:pic>
        <p:nvPicPr>
          <p:cNvPr id="94" name="Picture 93">
            <a:extLst>
              <a:ext uri="{FF2B5EF4-FFF2-40B4-BE49-F238E27FC236}">
                <a16:creationId xmlns:a16="http://schemas.microsoft.com/office/drawing/2014/main" id="{EF5ECBED-023F-4E78-8AB0-F31118E2F4A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16155" y="4894107"/>
            <a:ext cx="669181" cy="399319"/>
          </a:xfrm>
          <a:prstGeom prst="rect">
            <a:avLst/>
          </a:prstGeom>
        </p:spPr>
      </p:pic>
      <p:sp>
        <p:nvSpPr>
          <p:cNvPr id="95" name="TextBox 94">
            <a:extLst>
              <a:ext uri="{FF2B5EF4-FFF2-40B4-BE49-F238E27FC236}">
                <a16:creationId xmlns:a16="http://schemas.microsoft.com/office/drawing/2014/main" id="{4BA0481B-AB93-4AAD-9B50-AEAC9E022BF8}"/>
              </a:ext>
            </a:extLst>
          </p:cNvPr>
          <p:cNvSpPr txBox="1"/>
          <p:nvPr/>
        </p:nvSpPr>
        <p:spPr>
          <a:xfrm>
            <a:off x="492060" y="1168818"/>
            <a:ext cx="4622340" cy="561169"/>
          </a:xfrm>
          <a:prstGeom prst="rect">
            <a:avLst/>
          </a:prstGeom>
          <a:noFill/>
        </p:spPr>
        <p:txBody>
          <a:bodyPr wrap="square" lIns="179259" tIns="143407" rIns="179259" bIns="143407" rtlCol="0" anchor="b">
            <a:spAutoFit/>
          </a:bodyPr>
          <a:lstStyle/>
          <a:p>
            <a:pPr algn="ctr" defTabSz="914225">
              <a:lnSpc>
                <a:spcPct val="90000"/>
              </a:lnSpc>
              <a:spcAft>
                <a:spcPts val="588"/>
              </a:spcAft>
              <a:defRPr/>
            </a:pPr>
            <a:r>
              <a:rPr lang="en-US" sz="1961">
                <a:ln w="3175">
                  <a:noFill/>
                </a:ln>
                <a:gradFill>
                  <a:gsLst>
                    <a:gs pos="1250">
                      <a:srgbClr val="0078D7"/>
                    </a:gs>
                    <a:gs pos="100000">
                      <a:srgbClr val="0078D7"/>
                    </a:gs>
                  </a:gsLst>
                  <a:lin ang="5400000" scaled="0"/>
                </a:gradFill>
                <a:latin typeface="Segoe UI Semilight"/>
                <a:cs typeface="Segoe UI Semilight" panose="020B0402040204020203" pitchFamily="34" charset="0"/>
              </a:rPr>
              <a:t>Azure machine learning templates</a:t>
            </a:r>
          </a:p>
        </p:txBody>
      </p:sp>
      <p:sp>
        <p:nvSpPr>
          <p:cNvPr id="96" name="TextBox 95">
            <a:extLst>
              <a:ext uri="{FF2B5EF4-FFF2-40B4-BE49-F238E27FC236}">
                <a16:creationId xmlns:a16="http://schemas.microsoft.com/office/drawing/2014/main" id="{FC191BD1-8ABA-40C0-8665-1E7F5DDF5B63}"/>
              </a:ext>
            </a:extLst>
          </p:cNvPr>
          <p:cNvSpPr txBox="1"/>
          <p:nvPr/>
        </p:nvSpPr>
        <p:spPr>
          <a:xfrm>
            <a:off x="6571938" y="1164574"/>
            <a:ext cx="4711405" cy="561169"/>
          </a:xfrm>
          <a:prstGeom prst="rect">
            <a:avLst/>
          </a:prstGeom>
          <a:noFill/>
        </p:spPr>
        <p:txBody>
          <a:bodyPr wrap="square" lIns="179259" tIns="143407" rIns="179259" bIns="143407" rtlCol="0" anchor="b">
            <a:spAutoFit/>
          </a:bodyPr>
          <a:lstStyle/>
          <a:p>
            <a:pPr algn="ctr" defTabSz="914225">
              <a:lnSpc>
                <a:spcPct val="90000"/>
              </a:lnSpc>
              <a:spcAft>
                <a:spcPts val="588"/>
              </a:spcAft>
              <a:defRPr/>
            </a:pPr>
            <a:r>
              <a:rPr lang="en-US" sz="1961">
                <a:ln w="3175">
                  <a:noFill/>
                </a:ln>
                <a:gradFill>
                  <a:gsLst>
                    <a:gs pos="1250">
                      <a:srgbClr val="0078D7"/>
                    </a:gs>
                    <a:gs pos="100000">
                      <a:srgbClr val="0078D7"/>
                    </a:gs>
                  </a:gsLst>
                  <a:lin ang="5400000" scaled="0"/>
                </a:gradFill>
                <a:latin typeface="Segoe UI Semilight"/>
                <a:cs typeface="Segoe UI Semilight" panose="020B0402040204020203" pitchFamily="34" charset="0"/>
              </a:rPr>
              <a:t>Azure machine learning services</a:t>
            </a:r>
          </a:p>
        </p:txBody>
      </p:sp>
      <p:cxnSp>
        <p:nvCxnSpPr>
          <p:cNvPr id="97" name="Straight Connector 96">
            <a:extLst>
              <a:ext uri="{FF2B5EF4-FFF2-40B4-BE49-F238E27FC236}">
                <a16:creationId xmlns:a16="http://schemas.microsoft.com/office/drawing/2014/main" id="{018E06D3-F7BA-4CD8-97B5-D78E22B9C7DB}"/>
              </a:ext>
            </a:extLst>
          </p:cNvPr>
          <p:cNvCxnSpPr/>
          <p:nvPr/>
        </p:nvCxnSpPr>
        <p:spPr>
          <a:xfrm>
            <a:off x="458001" y="1803030"/>
            <a:ext cx="530308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033C9E0-FF26-4B7F-A4A6-4779DC75D3D3}"/>
              </a:ext>
            </a:extLst>
          </p:cNvPr>
          <p:cNvCxnSpPr/>
          <p:nvPr/>
        </p:nvCxnSpPr>
        <p:spPr>
          <a:xfrm>
            <a:off x="6402377" y="1803030"/>
            <a:ext cx="5303086"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FB84E105-F120-4064-BB26-8AA349DF8AF7}"/>
              </a:ext>
            </a:extLst>
          </p:cNvPr>
          <p:cNvGrpSpPr/>
          <p:nvPr/>
        </p:nvGrpSpPr>
        <p:grpSpPr>
          <a:xfrm>
            <a:off x="630016" y="2512981"/>
            <a:ext cx="496387" cy="1896061"/>
            <a:chOff x="629240" y="3062250"/>
            <a:chExt cx="496458" cy="1896330"/>
          </a:xfrm>
          <a:solidFill>
            <a:srgbClr val="001F50"/>
          </a:solidFill>
        </p:grpSpPr>
        <p:sp>
          <p:nvSpPr>
            <p:cNvPr id="105" name="Freeform 26">
              <a:extLst>
                <a:ext uri="{FF2B5EF4-FFF2-40B4-BE49-F238E27FC236}">
                  <a16:creationId xmlns:a16="http://schemas.microsoft.com/office/drawing/2014/main" id="{03C65653-0EE1-4294-92F1-674A3A1C6A4E}"/>
                </a:ext>
              </a:extLst>
            </p:cNvPr>
            <p:cNvSpPr>
              <a:spLocks noChangeAspect="1" noEditPoints="1"/>
            </p:cNvSpPr>
            <p:nvPr/>
          </p:nvSpPr>
          <p:spPr bwMode="auto">
            <a:xfrm>
              <a:off x="719243" y="3062250"/>
              <a:ext cx="337716" cy="337716"/>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grp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sp>
          <p:nvSpPr>
            <p:cNvPr id="106" name="Freeform 5">
              <a:extLst>
                <a:ext uri="{FF2B5EF4-FFF2-40B4-BE49-F238E27FC236}">
                  <a16:creationId xmlns:a16="http://schemas.microsoft.com/office/drawing/2014/main" id="{5BFDA326-CFB5-4FA4-8A03-3298A1C4E2A9}"/>
                </a:ext>
              </a:extLst>
            </p:cNvPr>
            <p:cNvSpPr>
              <a:spLocks noChangeAspect="1" noEditPoints="1"/>
            </p:cNvSpPr>
            <p:nvPr/>
          </p:nvSpPr>
          <p:spPr bwMode="auto">
            <a:xfrm>
              <a:off x="629240" y="4734318"/>
              <a:ext cx="496458" cy="224262"/>
            </a:xfrm>
            <a:custGeom>
              <a:avLst/>
              <a:gdLst>
                <a:gd name="T0" fmla="*/ 124 w 128"/>
                <a:gd name="T1" fmla="*/ 28 h 56"/>
                <a:gd name="T2" fmla="*/ 112 w 128"/>
                <a:gd name="T3" fmla="*/ 16 h 56"/>
                <a:gd name="T4" fmla="*/ 94 w 128"/>
                <a:gd name="T5" fmla="*/ 16 h 56"/>
                <a:gd name="T6" fmla="*/ 78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2 w 128"/>
                <a:gd name="T69" fmla="*/ 8 h 56"/>
                <a:gd name="T70" fmla="*/ 48 w 128"/>
                <a:gd name="T71" fmla="*/ 8 h 56"/>
                <a:gd name="T72" fmla="*/ 48 w 128"/>
                <a:gd name="T73" fmla="*/ 16 h 56"/>
                <a:gd name="T74" fmla="*/ 34 w 128"/>
                <a:gd name="T75" fmla="*/ 16 h 56"/>
                <a:gd name="T76" fmla="*/ 42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9" y="16"/>
                    <a:pt x="112" y="16"/>
                  </a:cubicBezTo>
                  <a:cubicBezTo>
                    <a:pt x="94" y="16"/>
                    <a:pt x="94" y="16"/>
                    <a:pt x="94" y="16"/>
                  </a:cubicBezTo>
                  <a:cubicBezTo>
                    <a:pt x="78" y="0"/>
                    <a:pt x="78" y="0"/>
                    <a:pt x="78" y="0"/>
                  </a:cubicBezTo>
                  <a:cubicBezTo>
                    <a:pt x="38" y="0"/>
                    <a:pt x="38" y="0"/>
                    <a:pt x="38" y="0"/>
                  </a:cubicBezTo>
                  <a:cubicBezTo>
                    <a:pt x="22" y="16"/>
                    <a:pt x="22" y="16"/>
                    <a:pt x="22" y="16"/>
                  </a:cubicBezTo>
                  <a:cubicBezTo>
                    <a:pt x="12" y="17"/>
                    <a:pt x="4" y="26"/>
                    <a:pt x="4" y="36"/>
                  </a:cubicBezTo>
                  <a:cubicBezTo>
                    <a:pt x="4" y="40"/>
                    <a:pt x="4" y="40"/>
                    <a:pt x="4" y="40"/>
                  </a:cubicBezTo>
                  <a:cubicBezTo>
                    <a:pt x="0" y="40"/>
                    <a:pt x="0" y="40"/>
                    <a:pt x="0" y="40"/>
                  </a:cubicBezTo>
                  <a:cubicBezTo>
                    <a:pt x="0" y="48"/>
                    <a:pt x="0" y="48"/>
                    <a:pt x="0" y="48"/>
                  </a:cubicBezTo>
                  <a:cubicBezTo>
                    <a:pt x="17" y="48"/>
                    <a:pt x="17" y="48"/>
                    <a:pt x="17" y="48"/>
                  </a:cubicBezTo>
                  <a:cubicBezTo>
                    <a:pt x="18" y="53"/>
                    <a:pt x="23" y="56"/>
                    <a:pt x="28" y="56"/>
                  </a:cubicBezTo>
                  <a:cubicBezTo>
                    <a:pt x="33" y="56"/>
                    <a:pt x="38" y="53"/>
                    <a:pt x="39" y="48"/>
                  </a:cubicBezTo>
                  <a:cubicBezTo>
                    <a:pt x="89" y="48"/>
                    <a:pt x="89" y="48"/>
                    <a:pt x="89" y="48"/>
                  </a:cubicBezTo>
                  <a:cubicBezTo>
                    <a:pt x="90" y="53"/>
                    <a:pt x="95" y="56"/>
                    <a:pt x="100" y="56"/>
                  </a:cubicBezTo>
                  <a:cubicBezTo>
                    <a:pt x="105" y="56"/>
                    <a:pt x="110" y="53"/>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10"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6"/>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2" y="8"/>
                  </a:moveTo>
                  <a:cubicBezTo>
                    <a:pt x="48" y="8"/>
                    <a:pt x="48" y="8"/>
                    <a:pt x="48" y="8"/>
                  </a:cubicBezTo>
                  <a:cubicBezTo>
                    <a:pt x="48" y="16"/>
                    <a:pt x="48" y="16"/>
                    <a:pt x="48" y="16"/>
                  </a:cubicBezTo>
                  <a:cubicBezTo>
                    <a:pt x="34" y="16"/>
                    <a:pt x="34" y="16"/>
                    <a:pt x="34" y="16"/>
                  </a:cubicBezTo>
                  <a:lnTo>
                    <a:pt x="42"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8"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2"/>
                    <a:pt x="26" y="40"/>
                    <a:pt x="28" y="40"/>
                  </a:cubicBezTo>
                  <a:cubicBezTo>
                    <a:pt x="30" y="40"/>
                    <a:pt x="32" y="42"/>
                    <a:pt x="32" y="44"/>
                  </a:cubicBezTo>
                  <a:cubicBezTo>
                    <a:pt x="32" y="46"/>
                    <a:pt x="30" y="48"/>
                    <a:pt x="28" y="48"/>
                  </a:cubicBezTo>
                  <a:close/>
                  <a:moveTo>
                    <a:pt x="100" y="48"/>
                  </a:moveTo>
                  <a:cubicBezTo>
                    <a:pt x="98" y="48"/>
                    <a:pt x="96" y="46"/>
                    <a:pt x="96" y="44"/>
                  </a:cubicBezTo>
                  <a:cubicBezTo>
                    <a:pt x="96" y="42"/>
                    <a:pt x="98" y="40"/>
                    <a:pt x="100" y="40"/>
                  </a:cubicBezTo>
                  <a:cubicBezTo>
                    <a:pt x="102" y="40"/>
                    <a:pt x="104" y="42"/>
                    <a:pt x="104" y="44"/>
                  </a:cubicBezTo>
                  <a:cubicBezTo>
                    <a:pt x="104" y="46"/>
                    <a:pt x="102" y="48"/>
                    <a:pt x="100" y="48"/>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nvGrpSpPr>
            <p:cNvPr id="107" name="Group 106">
              <a:extLst>
                <a:ext uri="{FF2B5EF4-FFF2-40B4-BE49-F238E27FC236}">
                  <a16:creationId xmlns:a16="http://schemas.microsoft.com/office/drawing/2014/main" id="{7C733453-BDBE-4E03-9E1C-EC28C126B3CC}"/>
                </a:ext>
              </a:extLst>
            </p:cNvPr>
            <p:cNvGrpSpPr/>
            <p:nvPr/>
          </p:nvGrpSpPr>
          <p:grpSpPr>
            <a:xfrm>
              <a:off x="713281" y="3806354"/>
              <a:ext cx="318078" cy="486854"/>
              <a:chOff x="9382125" y="2730501"/>
              <a:chExt cx="1011238" cy="1547812"/>
            </a:xfrm>
            <a:grpFill/>
          </p:grpSpPr>
          <p:sp>
            <p:nvSpPr>
              <p:cNvPr id="108" name="Freeform 18">
                <a:extLst>
                  <a:ext uri="{FF2B5EF4-FFF2-40B4-BE49-F238E27FC236}">
                    <a16:creationId xmlns:a16="http://schemas.microsoft.com/office/drawing/2014/main" id="{C29EF182-C7B2-4F94-B583-0C52D1BB855D}"/>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09" name="Freeform 19">
                <a:extLst>
                  <a:ext uri="{FF2B5EF4-FFF2-40B4-BE49-F238E27FC236}">
                    <a16:creationId xmlns:a16="http://schemas.microsoft.com/office/drawing/2014/main" id="{049FA053-DAAB-4F90-B798-5C38E48B408F}"/>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10" name="Freeform 20">
                <a:extLst>
                  <a:ext uri="{FF2B5EF4-FFF2-40B4-BE49-F238E27FC236}">
                    <a16:creationId xmlns:a16="http://schemas.microsoft.com/office/drawing/2014/main" id="{59469BCF-4CDD-428D-AA65-1F21F52E1598}"/>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11" name="Oval 21">
                <a:extLst>
                  <a:ext uri="{FF2B5EF4-FFF2-40B4-BE49-F238E27FC236}">
                    <a16:creationId xmlns:a16="http://schemas.microsoft.com/office/drawing/2014/main" id="{8B344B06-7A45-4229-8ACB-7848E334C2C4}"/>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cxnSp>
        <p:nvCxnSpPr>
          <p:cNvPr id="112" name="Straight Connector 111">
            <a:extLst>
              <a:ext uri="{FF2B5EF4-FFF2-40B4-BE49-F238E27FC236}">
                <a16:creationId xmlns:a16="http://schemas.microsoft.com/office/drawing/2014/main" id="{4FE49242-3BD8-4E5C-A562-9DB8B89463F4}"/>
              </a:ext>
            </a:extLst>
          </p:cNvPr>
          <p:cNvCxnSpPr/>
          <p:nvPr/>
        </p:nvCxnSpPr>
        <p:spPr>
          <a:xfrm>
            <a:off x="6096001" y="1983229"/>
            <a:ext cx="0" cy="3294063"/>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6769CB3-F3A6-4ED1-8C95-EBDDB837347F}"/>
              </a:ext>
            </a:extLst>
          </p:cNvPr>
          <p:cNvCxnSpPr/>
          <p:nvPr/>
        </p:nvCxnSpPr>
        <p:spPr>
          <a:xfrm>
            <a:off x="6096001" y="1216857"/>
            <a:ext cx="0" cy="41680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Freeform 33">
            <a:extLst>
              <a:ext uri="{FF2B5EF4-FFF2-40B4-BE49-F238E27FC236}">
                <a16:creationId xmlns:a16="http://schemas.microsoft.com/office/drawing/2014/main" id="{B3E2BFA5-CC5E-43ED-B160-0A30C62DC835}"/>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133" name="Rectangle 132">
            <a:extLst>
              <a:ext uri="{FF2B5EF4-FFF2-40B4-BE49-F238E27FC236}">
                <a16:creationId xmlns:a16="http://schemas.microsoft.com/office/drawing/2014/main" id="{234A763A-0B28-41DF-A6C4-C06A32C513CB}"/>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134" name="Group 133">
            <a:extLst>
              <a:ext uri="{FF2B5EF4-FFF2-40B4-BE49-F238E27FC236}">
                <a16:creationId xmlns:a16="http://schemas.microsoft.com/office/drawing/2014/main" id="{55061F00-3F4E-40FF-A7A1-4CE6EEFB6423}"/>
              </a:ext>
            </a:extLst>
          </p:cNvPr>
          <p:cNvGrpSpPr/>
          <p:nvPr/>
        </p:nvGrpSpPr>
        <p:grpSpPr>
          <a:xfrm>
            <a:off x="9872441" y="505094"/>
            <a:ext cx="291334" cy="220546"/>
            <a:chOff x="3461033" y="4287838"/>
            <a:chExt cx="4351337" cy="3294062"/>
          </a:xfrm>
          <a:solidFill>
            <a:schemeClr val="accent1"/>
          </a:solidFill>
        </p:grpSpPr>
        <p:sp>
          <p:nvSpPr>
            <p:cNvPr id="135" name="Freeform 6">
              <a:extLst>
                <a:ext uri="{FF2B5EF4-FFF2-40B4-BE49-F238E27FC236}">
                  <a16:creationId xmlns:a16="http://schemas.microsoft.com/office/drawing/2014/main" id="{0AD44CE0-D942-4974-8000-942CCD050D0C}"/>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36" name="Freeform 7">
              <a:extLst>
                <a:ext uri="{FF2B5EF4-FFF2-40B4-BE49-F238E27FC236}">
                  <a16:creationId xmlns:a16="http://schemas.microsoft.com/office/drawing/2014/main" id="{3D6303E3-1B7F-4831-9CC3-7CD090AE066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37" name="Rectangle 136">
            <a:extLst>
              <a:ext uri="{FF2B5EF4-FFF2-40B4-BE49-F238E27FC236}">
                <a16:creationId xmlns:a16="http://schemas.microsoft.com/office/drawing/2014/main" id="{C636A053-2ADD-40CC-8FDF-49531017B2E7}"/>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138" name="Group 137">
            <a:extLst>
              <a:ext uri="{FF2B5EF4-FFF2-40B4-BE49-F238E27FC236}">
                <a16:creationId xmlns:a16="http://schemas.microsoft.com/office/drawing/2014/main" id="{B04AA26B-0222-4E4E-B6F3-2F555D18D9F4}"/>
              </a:ext>
            </a:extLst>
          </p:cNvPr>
          <p:cNvGrpSpPr/>
          <p:nvPr/>
        </p:nvGrpSpPr>
        <p:grpSpPr>
          <a:xfrm>
            <a:off x="10591227" y="493933"/>
            <a:ext cx="323606" cy="242868"/>
            <a:chOff x="3658178" y="5898425"/>
            <a:chExt cx="530263" cy="397965"/>
          </a:xfrm>
          <a:solidFill>
            <a:schemeClr val="tx1"/>
          </a:solidFill>
        </p:grpSpPr>
        <p:sp>
          <p:nvSpPr>
            <p:cNvPr id="139" name="Freeform 1">
              <a:extLst>
                <a:ext uri="{FF2B5EF4-FFF2-40B4-BE49-F238E27FC236}">
                  <a16:creationId xmlns:a16="http://schemas.microsoft.com/office/drawing/2014/main" id="{04CC9681-D76D-46FD-AFA7-DA7B37CA9693}"/>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40" name="Freeform 2">
              <a:extLst>
                <a:ext uri="{FF2B5EF4-FFF2-40B4-BE49-F238E27FC236}">
                  <a16:creationId xmlns:a16="http://schemas.microsoft.com/office/drawing/2014/main" id="{50B75D0F-E2B7-4BB7-A4F5-82A0F324A729}"/>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41" name="Freeform 3">
              <a:extLst>
                <a:ext uri="{FF2B5EF4-FFF2-40B4-BE49-F238E27FC236}">
                  <a16:creationId xmlns:a16="http://schemas.microsoft.com/office/drawing/2014/main" id="{261D9A34-CE59-4756-A550-362C106AD061}"/>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42" name="Freeform 4">
              <a:extLst>
                <a:ext uri="{FF2B5EF4-FFF2-40B4-BE49-F238E27FC236}">
                  <a16:creationId xmlns:a16="http://schemas.microsoft.com/office/drawing/2014/main" id="{0DEC886B-8F2D-471D-A7ED-6B2B01208D31}"/>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43" name="Rectangle 142">
            <a:extLst>
              <a:ext uri="{FF2B5EF4-FFF2-40B4-BE49-F238E27FC236}">
                <a16:creationId xmlns:a16="http://schemas.microsoft.com/office/drawing/2014/main" id="{36B82D9D-E583-409E-A629-2CA57CD35625}"/>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144" name="Group 143">
            <a:extLst>
              <a:ext uri="{FF2B5EF4-FFF2-40B4-BE49-F238E27FC236}">
                <a16:creationId xmlns:a16="http://schemas.microsoft.com/office/drawing/2014/main" id="{D4470A95-052D-42EA-9162-FB82213EB784}"/>
              </a:ext>
            </a:extLst>
          </p:cNvPr>
          <p:cNvGrpSpPr/>
          <p:nvPr/>
        </p:nvGrpSpPr>
        <p:grpSpPr>
          <a:xfrm>
            <a:off x="11370635" y="466248"/>
            <a:ext cx="234633" cy="298238"/>
            <a:chOff x="11113218" y="-1760538"/>
            <a:chExt cx="439251" cy="558324"/>
          </a:xfrm>
          <a:solidFill>
            <a:schemeClr val="tx1"/>
          </a:solidFill>
        </p:grpSpPr>
        <p:sp>
          <p:nvSpPr>
            <p:cNvPr id="145" name="Freeform 21">
              <a:extLst>
                <a:ext uri="{FF2B5EF4-FFF2-40B4-BE49-F238E27FC236}">
                  <a16:creationId xmlns:a16="http://schemas.microsoft.com/office/drawing/2014/main" id="{55AA870F-2CA7-4873-BD62-63B2FFCC041E}"/>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46" name="Freeform 22">
              <a:extLst>
                <a:ext uri="{FF2B5EF4-FFF2-40B4-BE49-F238E27FC236}">
                  <a16:creationId xmlns:a16="http://schemas.microsoft.com/office/drawing/2014/main" id="{EB353170-2D01-4472-BBF6-E47AF12D2728}"/>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47" name="Freeform 23">
              <a:extLst>
                <a:ext uri="{FF2B5EF4-FFF2-40B4-BE49-F238E27FC236}">
                  <a16:creationId xmlns:a16="http://schemas.microsoft.com/office/drawing/2014/main" id="{9A1F5851-1A63-4E22-86C1-F1436F28C290}"/>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148" name="Rectangle 147">
            <a:extLst>
              <a:ext uri="{FF2B5EF4-FFF2-40B4-BE49-F238E27FC236}">
                <a16:creationId xmlns:a16="http://schemas.microsoft.com/office/drawing/2014/main" id="{AE567DED-9F2B-41A8-8CC3-92CFE5F15758}"/>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38488598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a:xfrm>
            <a:off x="269241" y="289957"/>
            <a:ext cx="11655840" cy="899537"/>
          </a:xfrm>
        </p:spPr>
        <p:txBody>
          <a:bodyPr/>
          <a:lstStyle/>
          <a:p>
            <a:r>
              <a:rPr lang="en-US"/>
              <a:t>Internet of things</a:t>
            </a:r>
          </a:p>
        </p:txBody>
      </p:sp>
      <p:grpSp>
        <p:nvGrpSpPr>
          <p:cNvPr id="78" name="Group 77">
            <a:extLst>
              <a:ext uri="{FF2B5EF4-FFF2-40B4-BE49-F238E27FC236}">
                <a16:creationId xmlns:a16="http://schemas.microsoft.com/office/drawing/2014/main" id="{360FBF7B-63E5-4D17-8C90-1992BE6B3951}"/>
              </a:ext>
            </a:extLst>
          </p:cNvPr>
          <p:cNvGrpSpPr/>
          <p:nvPr/>
        </p:nvGrpSpPr>
        <p:grpSpPr>
          <a:xfrm>
            <a:off x="400922" y="1735339"/>
            <a:ext cx="5916896" cy="4267215"/>
            <a:chOff x="451083" y="2243145"/>
            <a:chExt cx="5917735" cy="4267821"/>
          </a:xfrm>
          <a:solidFill>
            <a:srgbClr val="001F54"/>
          </a:solidFill>
        </p:grpSpPr>
        <p:sp>
          <p:nvSpPr>
            <p:cNvPr id="79" name="Oval 78">
              <a:extLst>
                <a:ext uri="{FF2B5EF4-FFF2-40B4-BE49-F238E27FC236}">
                  <a16:creationId xmlns:a16="http://schemas.microsoft.com/office/drawing/2014/main" id="{28901BB2-58A1-45B8-8085-0C83D60C5486}"/>
                </a:ext>
              </a:extLst>
            </p:cNvPr>
            <p:cNvSpPr/>
            <p:nvPr/>
          </p:nvSpPr>
          <p:spPr bwMode="auto">
            <a:xfrm>
              <a:off x="2583745" y="3702001"/>
              <a:ext cx="1162580" cy="1162580"/>
            </a:xfrm>
            <a:prstGeom prst="ellipse">
              <a:avLst/>
            </a:prstGeom>
            <a:solidFill>
              <a:srgbClr val="001F50">
                <a:alpha val="2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900" err="1">
                <a:solidFill>
                  <a:srgbClr val="0078D7"/>
                </a:soli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607593B8-B895-4FB7-86B5-A2FDF4BD2DE7}"/>
                </a:ext>
              </a:extLst>
            </p:cNvPr>
            <p:cNvSpPr/>
            <p:nvPr/>
          </p:nvSpPr>
          <p:spPr bwMode="auto">
            <a:xfrm>
              <a:off x="2700511" y="3818264"/>
              <a:ext cx="928547" cy="92854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900" err="1">
                <a:solidFill>
                  <a:srgbClr val="0078D7"/>
                </a:solidFill>
                <a:latin typeface="Segoe UI Semilight"/>
                <a:ea typeface="Segoe UI" pitchFamily="34" charset="0"/>
                <a:cs typeface="Segoe UI" pitchFamily="34" charset="0"/>
              </a:endParaRPr>
            </a:p>
          </p:txBody>
        </p:sp>
        <p:sp>
          <p:nvSpPr>
            <p:cNvPr id="81" name="TextBox 80">
              <a:extLst>
                <a:ext uri="{FF2B5EF4-FFF2-40B4-BE49-F238E27FC236}">
                  <a16:creationId xmlns:a16="http://schemas.microsoft.com/office/drawing/2014/main" id="{F30EB6C3-9994-4691-AF03-D7A0B471B65F}"/>
                </a:ext>
              </a:extLst>
            </p:cNvPr>
            <p:cNvSpPr txBox="1"/>
            <p:nvPr/>
          </p:nvSpPr>
          <p:spPr>
            <a:xfrm>
              <a:off x="2948927" y="4434544"/>
              <a:ext cx="448549" cy="190114"/>
            </a:xfrm>
            <a:prstGeom prst="rect">
              <a:avLst/>
            </a:prstGeom>
            <a:noFill/>
          </p:spPr>
          <p:txBody>
            <a:bodyPr wrap="square" lIns="0" tIns="0" rIns="0" bIns="0" rtlCol="0" anchor="ctr">
              <a:spAutoFit/>
            </a:bodyPr>
            <a:lstStyle/>
            <a:p>
              <a:pPr algn="ctr" defTabSz="914016">
                <a:lnSpc>
                  <a:spcPct val="90000"/>
                </a:lnSpc>
                <a:spcAft>
                  <a:spcPts val="588"/>
                </a:spcAft>
                <a:defRPr/>
              </a:pPr>
              <a:r>
                <a:rPr lang="en-US" sz="1372"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IoT</a:t>
              </a:r>
              <a:endParaRPr lang="en-US" sz="12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82" name="TextBox 81">
              <a:extLst>
                <a:ext uri="{FF2B5EF4-FFF2-40B4-BE49-F238E27FC236}">
                  <a16:creationId xmlns:a16="http://schemas.microsoft.com/office/drawing/2014/main" id="{A7558A57-C3EA-4E47-A8B4-FAD4D6B991F1}"/>
                </a:ext>
              </a:extLst>
            </p:cNvPr>
            <p:cNvSpPr txBox="1"/>
            <p:nvPr/>
          </p:nvSpPr>
          <p:spPr>
            <a:xfrm>
              <a:off x="2280596" y="3480004"/>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Auto</a:t>
              </a:r>
            </a:p>
          </p:txBody>
        </p:sp>
        <p:sp>
          <p:nvSpPr>
            <p:cNvPr id="83" name="TextBox 82">
              <a:extLst>
                <a:ext uri="{FF2B5EF4-FFF2-40B4-BE49-F238E27FC236}">
                  <a16:creationId xmlns:a16="http://schemas.microsoft.com/office/drawing/2014/main" id="{43705F60-3E55-4612-9887-556DD588BC98}"/>
                </a:ext>
              </a:extLst>
            </p:cNvPr>
            <p:cNvSpPr txBox="1"/>
            <p:nvPr/>
          </p:nvSpPr>
          <p:spPr>
            <a:xfrm>
              <a:off x="486792" y="2668763"/>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Street sweepers</a:t>
              </a:r>
            </a:p>
          </p:txBody>
        </p:sp>
        <p:sp>
          <p:nvSpPr>
            <p:cNvPr id="84" name="TextBox 83">
              <a:extLst>
                <a:ext uri="{FF2B5EF4-FFF2-40B4-BE49-F238E27FC236}">
                  <a16:creationId xmlns:a16="http://schemas.microsoft.com/office/drawing/2014/main" id="{084B723F-B404-4C09-B31C-323DF21755F6}"/>
                </a:ext>
              </a:extLst>
            </p:cNvPr>
            <p:cNvSpPr txBox="1"/>
            <p:nvPr/>
          </p:nvSpPr>
          <p:spPr>
            <a:xfrm>
              <a:off x="487460" y="3696611"/>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Aircraft</a:t>
              </a:r>
            </a:p>
          </p:txBody>
        </p:sp>
        <p:sp>
          <p:nvSpPr>
            <p:cNvPr id="85" name="Rectangle 84">
              <a:extLst>
                <a:ext uri="{FF2B5EF4-FFF2-40B4-BE49-F238E27FC236}">
                  <a16:creationId xmlns:a16="http://schemas.microsoft.com/office/drawing/2014/main" id="{4BE58EA1-3603-4E0D-BC96-081437E92788}"/>
                </a:ext>
              </a:extLst>
            </p:cNvPr>
            <p:cNvSpPr/>
            <p:nvPr/>
          </p:nvSpPr>
          <p:spPr>
            <a:xfrm>
              <a:off x="464372" y="4587540"/>
              <a:ext cx="821512" cy="273837"/>
            </a:xfrm>
            <a:prstGeom prst="rect">
              <a:avLst/>
            </a:prstGeom>
            <a:noFill/>
          </p:spPr>
          <p:txBody>
            <a:bodyPr wrap="square" anchor="ctr">
              <a:noAutofit/>
            </a:bodyPr>
            <a:lstStyle/>
            <a:p>
              <a:pPr algn="ctr" defTabSz="914049">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Dogs</a:t>
              </a:r>
            </a:p>
          </p:txBody>
        </p:sp>
        <p:sp>
          <p:nvSpPr>
            <p:cNvPr id="86" name="Rectangle 85">
              <a:extLst>
                <a:ext uri="{FF2B5EF4-FFF2-40B4-BE49-F238E27FC236}">
                  <a16:creationId xmlns:a16="http://schemas.microsoft.com/office/drawing/2014/main" id="{E98486B0-6791-4DA7-80C0-D9EEFCCFB1ED}"/>
                </a:ext>
              </a:extLst>
            </p:cNvPr>
            <p:cNvSpPr/>
            <p:nvPr/>
          </p:nvSpPr>
          <p:spPr>
            <a:xfrm>
              <a:off x="1394401" y="4248748"/>
              <a:ext cx="821512" cy="273837"/>
            </a:xfrm>
            <a:prstGeom prst="rect">
              <a:avLst/>
            </a:prstGeom>
            <a:noFill/>
          </p:spPr>
          <p:txBody>
            <a:bodyPr wrap="square"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Power plant</a:t>
              </a:r>
            </a:p>
          </p:txBody>
        </p:sp>
        <p:sp>
          <p:nvSpPr>
            <p:cNvPr id="87" name="Rectangle 86">
              <a:extLst>
                <a:ext uri="{FF2B5EF4-FFF2-40B4-BE49-F238E27FC236}">
                  <a16:creationId xmlns:a16="http://schemas.microsoft.com/office/drawing/2014/main" id="{8C86E701-F744-4A90-8857-ED702B33F587}"/>
                </a:ext>
              </a:extLst>
            </p:cNvPr>
            <p:cNvSpPr/>
            <p:nvPr/>
          </p:nvSpPr>
          <p:spPr>
            <a:xfrm>
              <a:off x="2168281"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Buses</a:t>
              </a:r>
            </a:p>
          </p:txBody>
        </p:sp>
        <p:sp>
          <p:nvSpPr>
            <p:cNvPr id="88" name="TextBox 87">
              <a:extLst>
                <a:ext uri="{FF2B5EF4-FFF2-40B4-BE49-F238E27FC236}">
                  <a16:creationId xmlns:a16="http://schemas.microsoft.com/office/drawing/2014/main" id="{5A006F5C-78CC-4B63-AF5F-FDD99FFD9311}"/>
                </a:ext>
              </a:extLst>
            </p:cNvPr>
            <p:cNvSpPr txBox="1"/>
            <p:nvPr/>
          </p:nvSpPr>
          <p:spPr>
            <a:xfrm>
              <a:off x="451083" y="5714005"/>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Elevators</a:t>
              </a:r>
            </a:p>
          </p:txBody>
        </p:sp>
        <p:sp>
          <p:nvSpPr>
            <p:cNvPr id="89" name="Rectangle 88">
              <a:extLst>
                <a:ext uri="{FF2B5EF4-FFF2-40B4-BE49-F238E27FC236}">
                  <a16:creationId xmlns:a16="http://schemas.microsoft.com/office/drawing/2014/main" id="{BA32A909-03B1-47C7-8577-CCA681E78C01}"/>
                </a:ext>
              </a:extLst>
            </p:cNvPr>
            <p:cNvSpPr/>
            <p:nvPr/>
          </p:nvSpPr>
          <p:spPr>
            <a:xfrm>
              <a:off x="1358989" y="5156803"/>
              <a:ext cx="821512" cy="273837"/>
            </a:xfrm>
            <a:prstGeom prst="rect">
              <a:avLst/>
            </a:prstGeom>
            <a:noFill/>
          </p:spPr>
          <p:txBody>
            <a:bodyPr wrap="square" anchor="ctr">
              <a:noAutofit/>
            </a:bodyPr>
            <a:lstStyle/>
            <a:p>
              <a:pPr algn="ctr" defTabSz="914049">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Trucks</a:t>
              </a:r>
            </a:p>
          </p:txBody>
        </p:sp>
        <p:sp>
          <p:nvSpPr>
            <p:cNvPr id="90" name="Rectangle 89">
              <a:extLst>
                <a:ext uri="{FF2B5EF4-FFF2-40B4-BE49-F238E27FC236}">
                  <a16:creationId xmlns:a16="http://schemas.microsoft.com/office/drawing/2014/main" id="{CC5B99E7-8E98-411B-A4ED-10841AB83C90}"/>
                </a:ext>
              </a:extLst>
            </p:cNvPr>
            <p:cNvSpPr/>
            <p:nvPr/>
          </p:nvSpPr>
          <p:spPr>
            <a:xfrm>
              <a:off x="2156431" y="5455321"/>
              <a:ext cx="1000211" cy="273837"/>
            </a:xfrm>
            <a:prstGeom prst="rect">
              <a:avLst/>
            </a:prstGeom>
            <a:noFill/>
          </p:spPr>
          <p:txBody>
            <a:bodyPr wrap="square" anchor="ctr">
              <a:noAutofit/>
            </a:bodyPr>
            <a:lstStyle/>
            <a:p>
              <a:pPr marL="0" lvl="1" algn="ctr" defTabSz="914016" fontAlgn="base">
                <a:lnSpc>
                  <a:spcPct val="90000"/>
                </a:lnSpc>
                <a:spcBef>
                  <a:spcPct val="0"/>
                </a:spcBef>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Oil distribution</a:t>
              </a:r>
            </a:p>
          </p:txBody>
        </p:sp>
        <p:sp>
          <p:nvSpPr>
            <p:cNvPr id="91" name="TextBox 90">
              <a:extLst>
                <a:ext uri="{FF2B5EF4-FFF2-40B4-BE49-F238E27FC236}">
                  <a16:creationId xmlns:a16="http://schemas.microsoft.com/office/drawing/2014/main" id="{C949D2DA-6F2D-49A7-9D8E-7A809F5A3CDC}"/>
                </a:ext>
              </a:extLst>
            </p:cNvPr>
            <p:cNvSpPr txBox="1"/>
            <p:nvPr/>
          </p:nvSpPr>
          <p:spPr>
            <a:xfrm>
              <a:off x="1397215" y="3240222"/>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Postboxes</a:t>
              </a:r>
            </a:p>
          </p:txBody>
        </p:sp>
        <p:sp>
          <p:nvSpPr>
            <p:cNvPr id="92" name="TextBox 91">
              <a:extLst>
                <a:ext uri="{FF2B5EF4-FFF2-40B4-BE49-F238E27FC236}">
                  <a16:creationId xmlns:a16="http://schemas.microsoft.com/office/drawing/2014/main" id="{2869D9A8-21F7-4130-9A4B-F36C656BD27A}"/>
                </a:ext>
              </a:extLst>
            </p:cNvPr>
            <p:cNvSpPr txBox="1"/>
            <p:nvPr/>
          </p:nvSpPr>
          <p:spPr>
            <a:xfrm>
              <a:off x="1223188" y="6158222"/>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Smart meters</a:t>
              </a:r>
            </a:p>
          </p:txBody>
        </p:sp>
        <p:sp>
          <p:nvSpPr>
            <p:cNvPr id="93" name="TextBox 92">
              <a:extLst>
                <a:ext uri="{FF2B5EF4-FFF2-40B4-BE49-F238E27FC236}">
                  <a16:creationId xmlns:a16="http://schemas.microsoft.com/office/drawing/2014/main" id="{DB428CE5-5B33-490F-BE33-9E2071CC6C96}"/>
                </a:ext>
              </a:extLst>
            </p:cNvPr>
            <p:cNvSpPr txBox="1"/>
            <p:nvPr/>
          </p:nvSpPr>
          <p:spPr>
            <a:xfrm>
              <a:off x="2799078" y="6152437"/>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Surveillance</a:t>
              </a:r>
            </a:p>
          </p:txBody>
        </p:sp>
        <p:sp>
          <p:nvSpPr>
            <p:cNvPr id="94" name="Freeform 5">
              <a:extLst>
                <a:ext uri="{FF2B5EF4-FFF2-40B4-BE49-F238E27FC236}">
                  <a16:creationId xmlns:a16="http://schemas.microsoft.com/office/drawing/2014/main" id="{6B2D322F-39B8-4E87-81A9-7021A42EC27D}"/>
                </a:ext>
              </a:extLst>
            </p:cNvPr>
            <p:cNvSpPr>
              <a:spLocks noEditPoints="1"/>
            </p:cNvSpPr>
            <p:nvPr/>
          </p:nvSpPr>
          <p:spPr bwMode="auto">
            <a:xfrm>
              <a:off x="2417897" y="2292640"/>
              <a:ext cx="348966" cy="340445"/>
            </a:xfrm>
            <a:custGeom>
              <a:avLst/>
              <a:gdLst>
                <a:gd name="T0" fmla="*/ 220 w 320"/>
                <a:gd name="T1" fmla="*/ 39 h 312"/>
                <a:gd name="T2" fmla="*/ 100 w 320"/>
                <a:gd name="T3" fmla="*/ 59 h 312"/>
                <a:gd name="T4" fmla="*/ 260 w 320"/>
                <a:gd name="T5" fmla="*/ 215 h 312"/>
                <a:gd name="T6" fmla="*/ 220 w 320"/>
                <a:gd name="T7" fmla="*/ 195 h 312"/>
                <a:gd name="T8" fmla="*/ 260 w 320"/>
                <a:gd name="T9" fmla="*/ 215 h 312"/>
                <a:gd name="T10" fmla="*/ 60 w 320"/>
                <a:gd name="T11" fmla="*/ 215 h 312"/>
                <a:gd name="T12" fmla="*/ 100 w 320"/>
                <a:gd name="T13" fmla="*/ 195 h 312"/>
                <a:gd name="T14" fmla="*/ 280 w 320"/>
                <a:gd name="T15" fmla="*/ 78 h 312"/>
                <a:gd name="T16" fmla="*/ 40 w 320"/>
                <a:gd name="T17" fmla="*/ 30 h 312"/>
                <a:gd name="T18" fmla="*/ 270 w 320"/>
                <a:gd name="T19" fmla="*/ 20 h 312"/>
                <a:gd name="T20" fmla="*/ 280 w 320"/>
                <a:gd name="T21" fmla="*/ 78 h 312"/>
                <a:gd name="T22" fmla="*/ 170 w 320"/>
                <a:gd name="T23" fmla="*/ 156 h 312"/>
                <a:gd name="T24" fmla="*/ 280 w 320"/>
                <a:gd name="T25" fmla="*/ 98 h 312"/>
                <a:gd name="T26" fmla="*/ 280 w 320"/>
                <a:gd name="T27" fmla="*/ 234 h 312"/>
                <a:gd name="T28" fmla="*/ 40 w 320"/>
                <a:gd name="T29" fmla="*/ 176 h 312"/>
                <a:gd name="T30" fmla="*/ 280 w 320"/>
                <a:gd name="T31" fmla="*/ 234 h 312"/>
                <a:gd name="T32" fmla="*/ 40 w 320"/>
                <a:gd name="T33" fmla="*/ 273 h 312"/>
                <a:gd name="T34" fmla="*/ 280 w 320"/>
                <a:gd name="T35" fmla="*/ 254 h 312"/>
                <a:gd name="T36" fmla="*/ 40 w 320"/>
                <a:gd name="T37" fmla="*/ 98 h 312"/>
                <a:gd name="T38" fmla="*/ 150 w 320"/>
                <a:gd name="T39" fmla="*/ 156 h 312"/>
                <a:gd name="T40" fmla="*/ 40 w 320"/>
                <a:gd name="T41" fmla="*/ 98 h 312"/>
                <a:gd name="T42" fmla="*/ 50 w 320"/>
                <a:gd name="T43" fmla="*/ 0 h 312"/>
                <a:gd name="T44" fmla="*/ 20 w 320"/>
                <a:gd name="T45" fmla="*/ 78 h 312"/>
                <a:gd name="T46" fmla="*/ 0 w 320"/>
                <a:gd name="T47" fmla="*/ 117 h 312"/>
                <a:gd name="T48" fmla="*/ 20 w 320"/>
                <a:gd name="T49" fmla="*/ 293 h 312"/>
                <a:gd name="T50" fmla="*/ 40 w 320"/>
                <a:gd name="T51" fmla="*/ 312 h 312"/>
                <a:gd name="T52" fmla="*/ 100 w 320"/>
                <a:gd name="T53" fmla="*/ 293 h 312"/>
                <a:gd name="T54" fmla="*/ 220 w 320"/>
                <a:gd name="T55" fmla="*/ 312 h 312"/>
                <a:gd name="T56" fmla="*/ 280 w 320"/>
                <a:gd name="T57" fmla="*/ 293 h 312"/>
                <a:gd name="T58" fmla="*/ 300 w 320"/>
                <a:gd name="T59" fmla="*/ 117 h 312"/>
                <a:gd name="T60" fmla="*/ 320 w 320"/>
                <a:gd name="T61" fmla="*/ 78 h 312"/>
                <a:gd name="T62" fmla="*/ 300 w 320"/>
                <a:gd name="T63" fmla="*/ 3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312">
                  <a:moveTo>
                    <a:pt x="100" y="39"/>
                  </a:moveTo>
                  <a:cubicBezTo>
                    <a:pt x="220" y="39"/>
                    <a:pt x="220" y="39"/>
                    <a:pt x="220" y="39"/>
                  </a:cubicBezTo>
                  <a:cubicBezTo>
                    <a:pt x="220" y="59"/>
                    <a:pt x="220" y="59"/>
                    <a:pt x="220" y="59"/>
                  </a:cubicBezTo>
                  <a:cubicBezTo>
                    <a:pt x="100" y="59"/>
                    <a:pt x="100" y="59"/>
                    <a:pt x="100" y="59"/>
                  </a:cubicBezTo>
                  <a:lnTo>
                    <a:pt x="100" y="39"/>
                  </a:lnTo>
                  <a:close/>
                  <a:moveTo>
                    <a:pt x="260" y="215"/>
                  </a:moveTo>
                  <a:cubicBezTo>
                    <a:pt x="220" y="215"/>
                    <a:pt x="220" y="215"/>
                    <a:pt x="220" y="215"/>
                  </a:cubicBezTo>
                  <a:cubicBezTo>
                    <a:pt x="220" y="195"/>
                    <a:pt x="220" y="195"/>
                    <a:pt x="220" y="195"/>
                  </a:cubicBezTo>
                  <a:cubicBezTo>
                    <a:pt x="260" y="195"/>
                    <a:pt x="260" y="195"/>
                    <a:pt x="260" y="195"/>
                  </a:cubicBezTo>
                  <a:lnTo>
                    <a:pt x="260" y="215"/>
                  </a:lnTo>
                  <a:close/>
                  <a:moveTo>
                    <a:pt x="100" y="215"/>
                  </a:moveTo>
                  <a:cubicBezTo>
                    <a:pt x="60" y="215"/>
                    <a:pt x="60" y="215"/>
                    <a:pt x="60" y="215"/>
                  </a:cubicBezTo>
                  <a:cubicBezTo>
                    <a:pt x="60" y="195"/>
                    <a:pt x="60" y="195"/>
                    <a:pt x="60" y="195"/>
                  </a:cubicBezTo>
                  <a:cubicBezTo>
                    <a:pt x="100" y="195"/>
                    <a:pt x="100" y="195"/>
                    <a:pt x="100" y="195"/>
                  </a:cubicBezTo>
                  <a:lnTo>
                    <a:pt x="100" y="215"/>
                  </a:lnTo>
                  <a:close/>
                  <a:moveTo>
                    <a:pt x="280" y="78"/>
                  </a:moveTo>
                  <a:cubicBezTo>
                    <a:pt x="40" y="78"/>
                    <a:pt x="40" y="78"/>
                    <a:pt x="40" y="78"/>
                  </a:cubicBezTo>
                  <a:cubicBezTo>
                    <a:pt x="40" y="30"/>
                    <a:pt x="40" y="30"/>
                    <a:pt x="40" y="30"/>
                  </a:cubicBezTo>
                  <a:cubicBezTo>
                    <a:pt x="40" y="22"/>
                    <a:pt x="45" y="20"/>
                    <a:pt x="50" y="20"/>
                  </a:cubicBezTo>
                  <a:cubicBezTo>
                    <a:pt x="270" y="20"/>
                    <a:pt x="270" y="20"/>
                    <a:pt x="270" y="20"/>
                  </a:cubicBezTo>
                  <a:cubicBezTo>
                    <a:pt x="275" y="20"/>
                    <a:pt x="280" y="22"/>
                    <a:pt x="280" y="30"/>
                  </a:cubicBezTo>
                  <a:lnTo>
                    <a:pt x="280" y="78"/>
                  </a:lnTo>
                  <a:close/>
                  <a:moveTo>
                    <a:pt x="280" y="156"/>
                  </a:moveTo>
                  <a:cubicBezTo>
                    <a:pt x="170" y="156"/>
                    <a:pt x="170" y="156"/>
                    <a:pt x="170" y="156"/>
                  </a:cubicBezTo>
                  <a:cubicBezTo>
                    <a:pt x="170" y="98"/>
                    <a:pt x="170" y="98"/>
                    <a:pt x="170" y="98"/>
                  </a:cubicBezTo>
                  <a:cubicBezTo>
                    <a:pt x="280" y="98"/>
                    <a:pt x="280" y="98"/>
                    <a:pt x="280" y="98"/>
                  </a:cubicBezTo>
                  <a:lnTo>
                    <a:pt x="280" y="156"/>
                  </a:lnTo>
                  <a:close/>
                  <a:moveTo>
                    <a:pt x="280" y="234"/>
                  </a:moveTo>
                  <a:cubicBezTo>
                    <a:pt x="40" y="234"/>
                    <a:pt x="40" y="234"/>
                    <a:pt x="40" y="234"/>
                  </a:cubicBezTo>
                  <a:cubicBezTo>
                    <a:pt x="40" y="176"/>
                    <a:pt x="40" y="176"/>
                    <a:pt x="40" y="176"/>
                  </a:cubicBezTo>
                  <a:cubicBezTo>
                    <a:pt x="280" y="176"/>
                    <a:pt x="280" y="176"/>
                    <a:pt x="280" y="176"/>
                  </a:cubicBezTo>
                  <a:lnTo>
                    <a:pt x="280" y="234"/>
                  </a:lnTo>
                  <a:close/>
                  <a:moveTo>
                    <a:pt x="280" y="273"/>
                  </a:moveTo>
                  <a:cubicBezTo>
                    <a:pt x="40" y="273"/>
                    <a:pt x="40" y="273"/>
                    <a:pt x="40" y="273"/>
                  </a:cubicBezTo>
                  <a:cubicBezTo>
                    <a:pt x="40" y="254"/>
                    <a:pt x="40" y="254"/>
                    <a:pt x="40" y="254"/>
                  </a:cubicBezTo>
                  <a:cubicBezTo>
                    <a:pt x="280" y="254"/>
                    <a:pt x="280" y="254"/>
                    <a:pt x="280" y="254"/>
                  </a:cubicBezTo>
                  <a:lnTo>
                    <a:pt x="280" y="273"/>
                  </a:lnTo>
                  <a:close/>
                  <a:moveTo>
                    <a:pt x="40" y="98"/>
                  </a:moveTo>
                  <a:cubicBezTo>
                    <a:pt x="150" y="98"/>
                    <a:pt x="150" y="98"/>
                    <a:pt x="150" y="98"/>
                  </a:cubicBezTo>
                  <a:cubicBezTo>
                    <a:pt x="150" y="156"/>
                    <a:pt x="150" y="156"/>
                    <a:pt x="150" y="156"/>
                  </a:cubicBezTo>
                  <a:cubicBezTo>
                    <a:pt x="40" y="156"/>
                    <a:pt x="40" y="156"/>
                    <a:pt x="40" y="156"/>
                  </a:cubicBezTo>
                  <a:lnTo>
                    <a:pt x="40" y="98"/>
                  </a:lnTo>
                  <a:close/>
                  <a:moveTo>
                    <a:pt x="270" y="0"/>
                  </a:moveTo>
                  <a:cubicBezTo>
                    <a:pt x="50" y="0"/>
                    <a:pt x="50" y="0"/>
                    <a:pt x="50" y="0"/>
                  </a:cubicBezTo>
                  <a:cubicBezTo>
                    <a:pt x="35" y="0"/>
                    <a:pt x="20" y="13"/>
                    <a:pt x="20" y="30"/>
                  </a:cubicBezTo>
                  <a:cubicBezTo>
                    <a:pt x="20" y="78"/>
                    <a:pt x="20" y="78"/>
                    <a:pt x="20" y="78"/>
                  </a:cubicBezTo>
                  <a:cubicBezTo>
                    <a:pt x="0" y="78"/>
                    <a:pt x="0" y="78"/>
                    <a:pt x="0" y="78"/>
                  </a:cubicBezTo>
                  <a:cubicBezTo>
                    <a:pt x="0" y="117"/>
                    <a:pt x="0" y="117"/>
                    <a:pt x="0" y="117"/>
                  </a:cubicBezTo>
                  <a:cubicBezTo>
                    <a:pt x="20" y="117"/>
                    <a:pt x="20" y="117"/>
                    <a:pt x="20" y="117"/>
                  </a:cubicBezTo>
                  <a:cubicBezTo>
                    <a:pt x="20" y="293"/>
                    <a:pt x="20" y="293"/>
                    <a:pt x="20" y="293"/>
                  </a:cubicBezTo>
                  <a:cubicBezTo>
                    <a:pt x="40" y="293"/>
                    <a:pt x="40" y="293"/>
                    <a:pt x="40" y="293"/>
                  </a:cubicBezTo>
                  <a:cubicBezTo>
                    <a:pt x="40" y="312"/>
                    <a:pt x="40" y="312"/>
                    <a:pt x="40" y="312"/>
                  </a:cubicBezTo>
                  <a:cubicBezTo>
                    <a:pt x="100" y="312"/>
                    <a:pt x="100" y="312"/>
                    <a:pt x="100" y="312"/>
                  </a:cubicBezTo>
                  <a:cubicBezTo>
                    <a:pt x="100" y="293"/>
                    <a:pt x="100" y="293"/>
                    <a:pt x="100" y="293"/>
                  </a:cubicBezTo>
                  <a:cubicBezTo>
                    <a:pt x="220" y="293"/>
                    <a:pt x="220" y="293"/>
                    <a:pt x="220" y="293"/>
                  </a:cubicBezTo>
                  <a:cubicBezTo>
                    <a:pt x="220" y="312"/>
                    <a:pt x="220" y="312"/>
                    <a:pt x="220" y="312"/>
                  </a:cubicBezTo>
                  <a:cubicBezTo>
                    <a:pt x="280" y="312"/>
                    <a:pt x="280" y="312"/>
                    <a:pt x="280" y="312"/>
                  </a:cubicBezTo>
                  <a:cubicBezTo>
                    <a:pt x="280" y="293"/>
                    <a:pt x="280" y="293"/>
                    <a:pt x="280" y="293"/>
                  </a:cubicBezTo>
                  <a:cubicBezTo>
                    <a:pt x="300" y="293"/>
                    <a:pt x="300" y="293"/>
                    <a:pt x="300" y="293"/>
                  </a:cubicBezTo>
                  <a:cubicBezTo>
                    <a:pt x="300" y="117"/>
                    <a:pt x="300" y="117"/>
                    <a:pt x="300" y="117"/>
                  </a:cubicBezTo>
                  <a:cubicBezTo>
                    <a:pt x="320" y="117"/>
                    <a:pt x="320" y="117"/>
                    <a:pt x="320" y="117"/>
                  </a:cubicBezTo>
                  <a:cubicBezTo>
                    <a:pt x="320" y="78"/>
                    <a:pt x="320" y="78"/>
                    <a:pt x="320" y="78"/>
                  </a:cubicBezTo>
                  <a:cubicBezTo>
                    <a:pt x="300" y="78"/>
                    <a:pt x="300" y="78"/>
                    <a:pt x="300" y="78"/>
                  </a:cubicBezTo>
                  <a:cubicBezTo>
                    <a:pt x="300" y="30"/>
                    <a:pt x="300" y="30"/>
                    <a:pt x="300" y="30"/>
                  </a:cubicBezTo>
                  <a:cubicBezTo>
                    <a:pt x="300" y="13"/>
                    <a:pt x="288" y="0"/>
                    <a:pt x="270" y="0"/>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95" name="Freeform 9">
              <a:extLst>
                <a:ext uri="{FF2B5EF4-FFF2-40B4-BE49-F238E27FC236}">
                  <a16:creationId xmlns:a16="http://schemas.microsoft.com/office/drawing/2014/main" id="{64B0375B-85D3-42AB-8924-4DC88755AB28}"/>
                </a:ext>
              </a:extLst>
            </p:cNvPr>
            <p:cNvSpPr>
              <a:spLocks noEditPoints="1"/>
            </p:cNvSpPr>
            <p:nvPr/>
          </p:nvSpPr>
          <p:spPr bwMode="auto">
            <a:xfrm>
              <a:off x="1666625" y="2872805"/>
              <a:ext cx="352704" cy="353546"/>
            </a:xfrm>
            <a:custGeom>
              <a:avLst/>
              <a:gdLst>
                <a:gd name="T0" fmla="*/ 117 w 311"/>
                <a:gd name="T1" fmla="*/ 78 h 312"/>
                <a:gd name="T2" fmla="*/ 117 w 311"/>
                <a:gd name="T3" fmla="*/ 97 h 312"/>
                <a:gd name="T4" fmla="*/ 78 w 311"/>
                <a:gd name="T5" fmla="*/ 97 h 312"/>
                <a:gd name="T6" fmla="*/ 78 w 311"/>
                <a:gd name="T7" fmla="*/ 117 h 312"/>
                <a:gd name="T8" fmla="*/ 58 w 311"/>
                <a:gd name="T9" fmla="*/ 117 h 312"/>
                <a:gd name="T10" fmla="*/ 58 w 311"/>
                <a:gd name="T11" fmla="*/ 78 h 312"/>
                <a:gd name="T12" fmla="*/ 117 w 311"/>
                <a:gd name="T13" fmla="*/ 78 h 312"/>
                <a:gd name="T14" fmla="*/ 175 w 311"/>
                <a:gd name="T15" fmla="*/ 205 h 312"/>
                <a:gd name="T16" fmla="*/ 175 w 311"/>
                <a:gd name="T17" fmla="*/ 122 h 312"/>
                <a:gd name="T18" fmla="*/ 214 w 311"/>
                <a:gd name="T19" fmla="*/ 146 h 312"/>
                <a:gd name="T20" fmla="*/ 292 w 311"/>
                <a:gd name="T21" fmla="*/ 95 h 312"/>
                <a:gd name="T22" fmla="*/ 292 w 311"/>
                <a:gd name="T23" fmla="*/ 205 h 312"/>
                <a:gd name="T24" fmla="*/ 175 w 311"/>
                <a:gd name="T25" fmla="*/ 205 h 312"/>
                <a:gd name="T26" fmla="*/ 19 w 311"/>
                <a:gd name="T27" fmla="*/ 68 h 312"/>
                <a:gd name="T28" fmla="*/ 68 w 311"/>
                <a:gd name="T29" fmla="*/ 19 h 312"/>
                <a:gd name="T30" fmla="*/ 177 w 311"/>
                <a:gd name="T31" fmla="*/ 19 h 312"/>
                <a:gd name="T32" fmla="*/ 156 w 311"/>
                <a:gd name="T33" fmla="*/ 68 h 312"/>
                <a:gd name="T34" fmla="*/ 156 w 311"/>
                <a:gd name="T35" fmla="*/ 205 h 312"/>
                <a:gd name="T36" fmla="*/ 19 w 311"/>
                <a:gd name="T37" fmla="*/ 205 h 312"/>
                <a:gd name="T38" fmla="*/ 19 w 311"/>
                <a:gd name="T39" fmla="*/ 68 h 312"/>
                <a:gd name="T40" fmla="*/ 175 w 311"/>
                <a:gd name="T41" fmla="*/ 88 h 312"/>
                <a:gd name="T42" fmla="*/ 270 w 311"/>
                <a:gd name="T43" fmla="*/ 88 h 312"/>
                <a:gd name="T44" fmla="*/ 214 w 311"/>
                <a:gd name="T45" fmla="*/ 124 h 312"/>
                <a:gd name="T46" fmla="*/ 175 w 311"/>
                <a:gd name="T47" fmla="*/ 97 h 312"/>
                <a:gd name="T48" fmla="*/ 175 w 311"/>
                <a:gd name="T49" fmla="*/ 88 h 312"/>
                <a:gd name="T50" fmla="*/ 272 w 311"/>
                <a:gd name="T51" fmla="*/ 68 h 312"/>
                <a:gd name="T52" fmla="*/ 175 w 311"/>
                <a:gd name="T53" fmla="*/ 68 h 312"/>
                <a:gd name="T54" fmla="*/ 224 w 311"/>
                <a:gd name="T55" fmla="*/ 19 h 312"/>
                <a:gd name="T56" fmla="*/ 272 w 311"/>
                <a:gd name="T57" fmla="*/ 68 h 312"/>
                <a:gd name="T58" fmla="*/ 224 w 311"/>
                <a:gd name="T59" fmla="*/ 0 h 312"/>
                <a:gd name="T60" fmla="*/ 68 w 311"/>
                <a:gd name="T61" fmla="*/ 0 h 312"/>
                <a:gd name="T62" fmla="*/ 0 w 311"/>
                <a:gd name="T63" fmla="*/ 68 h 312"/>
                <a:gd name="T64" fmla="*/ 0 w 311"/>
                <a:gd name="T65" fmla="*/ 224 h 312"/>
                <a:gd name="T66" fmla="*/ 117 w 311"/>
                <a:gd name="T67" fmla="*/ 224 h 312"/>
                <a:gd name="T68" fmla="*/ 117 w 311"/>
                <a:gd name="T69" fmla="*/ 312 h 312"/>
                <a:gd name="T70" fmla="*/ 136 w 311"/>
                <a:gd name="T71" fmla="*/ 312 h 312"/>
                <a:gd name="T72" fmla="*/ 136 w 311"/>
                <a:gd name="T73" fmla="*/ 224 h 312"/>
                <a:gd name="T74" fmla="*/ 311 w 311"/>
                <a:gd name="T75" fmla="*/ 224 h 312"/>
                <a:gd name="T76" fmla="*/ 311 w 311"/>
                <a:gd name="T77" fmla="*/ 68 h 312"/>
                <a:gd name="T78" fmla="*/ 292 w 311"/>
                <a:gd name="T79" fmla="*/ 68 h 312"/>
                <a:gd name="T80" fmla="*/ 224 w 311"/>
                <a:gd name="T8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1" h="312">
                  <a:moveTo>
                    <a:pt x="117" y="78"/>
                  </a:moveTo>
                  <a:cubicBezTo>
                    <a:pt x="117" y="97"/>
                    <a:pt x="117" y="97"/>
                    <a:pt x="117" y="97"/>
                  </a:cubicBezTo>
                  <a:cubicBezTo>
                    <a:pt x="78" y="97"/>
                    <a:pt x="78" y="97"/>
                    <a:pt x="78" y="97"/>
                  </a:cubicBezTo>
                  <a:cubicBezTo>
                    <a:pt x="78" y="117"/>
                    <a:pt x="78" y="117"/>
                    <a:pt x="78" y="117"/>
                  </a:cubicBezTo>
                  <a:cubicBezTo>
                    <a:pt x="58" y="117"/>
                    <a:pt x="58" y="117"/>
                    <a:pt x="58" y="117"/>
                  </a:cubicBezTo>
                  <a:cubicBezTo>
                    <a:pt x="58" y="78"/>
                    <a:pt x="58" y="78"/>
                    <a:pt x="58" y="78"/>
                  </a:cubicBezTo>
                  <a:lnTo>
                    <a:pt x="117" y="78"/>
                  </a:lnTo>
                  <a:close/>
                  <a:moveTo>
                    <a:pt x="175" y="205"/>
                  </a:moveTo>
                  <a:cubicBezTo>
                    <a:pt x="175" y="122"/>
                    <a:pt x="175" y="122"/>
                    <a:pt x="175" y="122"/>
                  </a:cubicBezTo>
                  <a:cubicBezTo>
                    <a:pt x="214" y="146"/>
                    <a:pt x="214" y="146"/>
                    <a:pt x="214" y="146"/>
                  </a:cubicBezTo>
                  <a:cubicBezTo>
                    <a:pt x="292" y="95"/>
                    <a:pt x="292" y="95"/>
                    <a:pt x="292" y="95"/>
                  </a:cubicBezTo>
                  <a:cubicBezTo>
                    <a:pt x="292" y="205"/>
                    <a:pt x="292" y="205"/>
                    <a:pt x="292" y="205"/>
                  </a:cubicBezTo>
                  <a:lnTo>
                    <a:pt x="175" y="205"/>
                  </a:lnTo>
                  <a:close/>
                  <a:moveTo>
                    <a:pt x="19" y="68"/>
                  </a:moveTo>
                  <a:cubicBezTo>
                    <a:pt x="19" y="41"/>
                    <a:pt x="41" y="19"/>
                    <a:pt x="68" y="19"/>
                  </a:cubicBezTo>
                  <a:cubicBezTo>
                    <a:pt x="177" y="19"/>
                    <a:pt x="177" y="19"/>
                    <a:pt x="177" y="19"/>
                  </a:cubicBezTo>
                  <a:cubicBezTo>
                    <a:pt x="163" y="32"/>
                    <a:pt x="156" y="49"/>
                    <a:pt x="156" y="68"/>
                  </a:cubicBezTo>
                  <a:cubicBezTo>
                    <a:pt x="156" y="205"/>
                    <a:pt x="156" y="205"/>
                    <a:pt x="156" y="205"/>
                  </a:cubicBezTo>
                  <a:cubicBezTo>
                    <a:pt x="19" y="205"/>
                    <a:pt x="19" y="205"/>
                    <a:pt x="19" y="205"/>
                  </a:cubicBezTo>
                  <a:lnTo>
                    <a:pt x="19" y="68"/>
                  </a:lnTo>
                  <a:close/>
                  <a:moveTo>
                    <a:pt x="175" y="88"/>
                  </a:moveTo>
                  <a:cubicBezTo>
                    <a:pt x="270" y="88"/>
                    <a:pt x="270" y="88"/>
                    <a:pt x="270" y="88"/>
                  </a:cubicBezTo>
                  <a:cubicBezTo>
                    <a:pt x="214" y="124"/>
                    <a:pt x="214" y="124"/>
                    <a:pt x="214" y="124"/>
                  </a:cubicBezTo>
                  <a:cubicBezTo>
                    <a:pt x="175" y="97"/>
                    <a:pt x="175" y="97"/>
                    <a:pt x="175" y="97"/>
                  </a:cubicBezTo>
                  <a:lnTo>
                    <a:pt x="175" y="88"/>
                  </a:lnTo>
                  <a:close/>
                  <a:moveTo>
                    <a:pt x="272" y="68"/>
                  </a:moveTo>
                  <a:cubicBezTo>
                    <a:pt x="175" y="68"/>
                    <a:pt x="175" y="68"/>
                    <a:pt x="175" y="68"/>
                  </a:cubicBezTo>
                  <a:cubicBezTo>
                    <a:pt x="175" y="41"/>
                    <a:pt x="197" y="19"/>
                    <a:pt x="224" y="19"/>
                  </a:cubicBezTo>
                  <a:cubicBezTo>
                    <a:pt x="251" y="19"/>
                    <a:pt x="272" y="41"/>
                    <a:pt x="272" y="68"/>
                  </a:cubicBezTo>
                  <a:moveTo>
                    <a:pt x="224" y="0"/>
                  </a:moveTo>
                  <a:cubicBezTo>
                    <a:pt x="68" y="0"/>
                    <a:pt x="68" y="0"/>
                    <a:pt x="68" y="0"/>
                  </a:cubicBezTo>
                  <a:cubicBezTo>
                    <a:pt x="31" y="0"/>
                    <a:pt x="0" y="29"/>
                    <a:pt x="0" y="68"/>
                  </a:cubicBezTo>
                  <a:cubicBezTo>
                    <a:pt x="0" y="224"/>
                    <a:pt x="0" y="224"/>
                    <a:pt x="0" y="224"/>
                  </a:cubicBezTo>
                  <a:cubicBezTo>
                    <a:pt x="117" y="224"/>
                    <a:pt x="117" y="224"/>
                    <a:pt x="117" y="224"/>
                  </a:cubicBezTo>
                  <a:cubicBezTo>
                    <a:pt x="117" y="312"/>
                    <a:pt x="117" y="312"/>
                    <a:pt x="117" y="312"/>
                  </a:cubicBezTo>
                  <a:cubicBezTo>
                    <a:pt x="136" y="312"/>
                    <a:pt x="136" y="312"/>
                    <a:pt x="136" y="312"/>
                  </a:cubicBezTo>
                  <a:cubicBezTo>
                    <a:pt x="136" y="224"/>
                    <a:pt x="136" y="224"/>
                    <a:pt x="136" y="224"/>
                  </a:cubicBezTo>
                  <a:cubicBezTo>
                    <a:pt x="311" y="224"/>
                    <a:pt x="311" y="224"/>
                    <a:pt x="311" y="224"/>
                  </a:cubicBezTo>
                  <a:cubicBezTo>
                    <a:pt x="311" y="68"/>
                    <a:pt x="311" y="68"/>
                    <a:pt x="311" y="68"/>
                  </a:cubicBezTo>
                  <a:cubicBezTo>
                    <a:pt x="292" y="68"/>
                    <a:pt x="292" y="68"/>
                    <a:pt x="292" y="68"/>
                  </a:cubicBezTo>
                  <a:cubicBezTo>
                    <a:pt x="292" y="29"/>
                    <a:pt x="263" y="0"/>
                    <a:pt x="224" y="0"/>
                  </a:cubicBezTo>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96" name="Freeform 13">
              <a:extLst>
                <a:ext uri="{FF2B5EF4-FFF2-40B4-BE49-F238E27FC236}">
                  <a16:creationId xmlns:a16="http://schemas.microsoft.com/office/drawing/2014/main" id="{0D45060D-F41B-4E2D-B8BA-DF5052D070AA}"/>
                </a:ext>
              </a:extLst>
            </p:cNvPr>
            <p:cNvSpPr>
              <a:spLocks noEditPoints="1"/>
            </p:cNvSpPr>
            <p:nvPr/>
          </p:nvSpPr>
          <p:spPr bwMode="auto">
            <a:xfrm>
              <a:off x="758703" y="3348602"/>
              <a:ext cx="328918" cy="280495"/>
            </a:xfrm>
            <a:custGeom>
              <a:avLst/>
              <a:gdLst>
                <a:gd name="T0" fmla="*/ 12 w 132"/>
                <a:gd name="T1" fmla="*/ 42 h 112"/>
                <a:gd name="T2" fmla="*/ 13 w 132"/>
                <a:gd name="T3" fmla="*/ 42 h 112"/>
                <a:gd name="T4" fmla="*/ 23 w 132"/>
                <a:gd name="T5" fmla="*/ 51 h 112"/>
                <a:gd name="T6" fmla="*/ 58 w 132"/>
                <a:gd name="T7" fmla="*/ 51 h 112"/>
                <a:gd name="T8" fmla="*/ 58 w 132"/>
                <a:gd name="T9" fmla="*/ 9 h 112"/>
                <a:gd name="T10" fmla="*/ 60 w 132"/>
                <a:gd name="T11" fmla="*/ 9 h 112"/>
                <a:gd name="T12" fmla="*/ 82 w 132"/>
                <a:gd name="T13" fmla="*/ 47 h 112"/>
                <a:gd name="T14" fmla="*/ 114 w 132"/>
                <a:gd name="T15" fmla="*/ 47 h 112"/>
                <a:gd name="T16" fmla="*/ 123 w 132"/>
                <a:gd name="T17" fmla="*/ 56 h 112"/>
                <a:gd name="T18" fmla="*/ 114 w 132"/>
                <a:gd name="T19" fmla="*/ 65 h 112"/>
                <a:gd name="T20" fmla="*/ 82 w 132"/>
                <a:gd name="T21" fmla="*/ 65 h 112"/>
                <a:gd name="T22" fmla="*/ 60 w 132"/>
                <a:gd name="T23" fmla="*/ 103 h 112"/>
                <a:gd name="T24" fmla="*/ 58 w 132"/>
                <a:gd name="T25" fmla="*/ 103 h 112"/>
                <a:gd name="T26" fmla="*/ 58 w 132"/>
                <a:gd name="T27" fmla="*/ 61 h 112"/>
                <a:gd name="T28" fmla="*/ 23 w 132"/>
                <a:gd name="T29" fmla="*/ 61 h 112"/>
                <a:gd name="T30" fmla="*/ 13 w 132"/>
                <a:gd name="T31" fmla="*/ 70 h 112"/>
                <a:gd name="T32" fmla="*/ 12 w 132"/>
                <a:gd name="T33" fmla="*/ 70 h 112"/>
                <a:gd name="T34" fmla="*/ 14 w 132"/>
                <a:gd name="T35" fmla="*/ 56 h 112"/>
                <a:gd name="T36" fmla="*/ 12 w 132"/>
                <a:gd name="T37" fmla="*/ 42 h 112"/>
                <a:gd name="T38" fmla="*/ 18 w 132"/>
                <a:gd name="T39" fmla="*/ 79 h 112"/>
                <a:gd name="T40" fmla="*/ 27 w 132"/>
                <a:gd name="T41" fmla="*/ 70 h 112"/>
                <a:gd name="T42" fmla="*/ 48 w 132"/>
                <a:gd name="T43" fmla="*/ 70 h 112"/>
                <a:gd name="T44" fmla="*/ 48 w 132"/>
                <a:gd name="T45" fmla="*/ 112 h 112"/>
                <a:gd name="T46" fmla="*/ 65 w 132"/>
                <a:gd name="T47" fmla="*/ 112 h 112"/>
                <a:gd name="T48" fmla="*/ 87 w 132"/>
                <a:gd name="T49" fmla="*/ 75 h 112"/>
                <a:gd name="T50" fmla="*/ 114 w 132"/>
                <a:gd name="T51" fmla="*/ 75 h 112"/>
                <a:gd name="T52" fmla="*/ 132 w 132"/>
                <a:gd name="T53" fmla="*/ 56 h 112"/>
                <a:gd name="T54" fmla="*/ 114 w 132"/>
                <a:gd name="T55" fmla="*/ 37 h 112"/>
                <a:gd name="T56" fmla="*/ 87 w 132"/>
                <a:gd name="T57" fmla="*/ 37 h 112"/>
                <a:gd name="T58" fmla="*/ 65 w 132"/>
                <a:gd name="T59" fmla="*/ 0 h 112"/>
                <a:gd name="T60" fmla="*/ 48 w 132"/>
                <a:gd name="T61" fmla="*/ 0 h 112"/>
                <a:gd name="T62" fmla="*/ 48 w 132"/>
                <a:gd name="T63" fmla="*/ 42 h 112"/>
                <a:gd name="T64" fmla="*/ 27 w 132"/>
                <a:gd name="T65" fmla="*/ 42 h 112"/>
                <a:gd name="T66" fmla="*/ 18 w 132"/>
                <a:gd name="T67" fmla="*/ 33 h 112"/>
                <a:gd name="T68" fmla="*/ 0 w 132"/>
                <a:gd name="T69" fmla="*/ 33 h 112"/>
                <a:gd name="T70" fmla="*/ 5 w 132"/>
                <a:gd name="T71" fmla="*/ 56 h 112"/>
                <a:gd name="T72" fmla="*/ 0 w 132"/>
                <a:gd name="T73" fmla="*/ 79 h 112"/>
                <a:gd name="T74" fmla="*/ 18 w 132"/>
                <a:gd name="T75"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12">
                  <a:moveTo>
                    <a:pt x="12" y="42"/>
                  </a:moveTo>
                  <a:cubicBezTo>
                    <a:pt x="13" y="42"/>
                    <a:pt x="13" y="42"/>
                    <a:pt x="13" y="42"/>
                  </a:cubicBezTo>
                  <a:cubicBezTo>
                    <a:pt x="23" y="51"/>
                    <a:pt x="23" y="51"/>
                    <a:pt x="23" y="51"/>
                  </a:cubicBezTo>
                  <a:cubicBezTo>
                    <a:pt x="58" y="51"/>
                    <a:pt x="58" y="51"/>
                    <a:pt x="58" y="51"/>
                  </a:cubicBezTo>
                  <a:cubicBezTo>
                    <a:pt x="58" y="9"/>
                    <a:pt x="58" y="9"/>
                    <a:pt x="58" y="9"/>
                  </a:cubicBezTo>
                  <a:cubicBezTo>
                    <a:pt x="60" y="9"/>
                    <a:pt x="60" y="9"/>
                    <a:pt x="60" y="9"/>
                  </a:cubicBezTo>
                  <a:cubicBezTo>
                    <a:pt x="82" y="47"/>
                    <a:pt x="82" y="47"/>
                    <a:pt x="82" y="47"/>
                  </a:cubicBezTo>
                  <a:cubicBezTo>
                    <a:pt x="114" y="47"/>
                    <a:pt x="114" y="47"/>
                    <a:pt x="114" y="47"/>
                  </a:cubicBezTo>
                  <a:cubicBezTo>
                    <a:pt x="118" y="47"/>
                    <a:pt x="123" y="50"/>
                    <a:pt x="123" y="56"/>
                  </a:cubicBezTo>
                  <a:cubicBezTo>
                    <a:pt x="123" y="61"/>
                    <a:pt x="118" y="65"/>
                    <a:pt x="114" y="65"/>
                  </a:cubicBezTo>
                  <a:cubicBezTo>
                    <a:pt x="82" y="65"/>
                    <a:pt x="82" y="65"/>
                    <a:pt x="82" y="65"/>
                  </a:cubicBezTo>
                  <a:cubicBezTo>
                    <a:pt x="60" y="103"/>
                    <a:pt x="60" y="103"/>
                    <a:pt x="60" y="103"/>
                  </a:cubicBezTo>
                  <a:cubicBezTo>
                    <a:pt x="58" y="103"/>
                    <a:pt x="58" y="103"/>
                    <a:pt x="58" y="103"/>
                  </a:cubicBezTo>
                  <a:cubicBezTo>
                    <a:pt x="58" y="61"/>
                    <a:pt x="58" y="61"/>
                    <a:pt x="58" y="61"/>
                  </a:cubicBezTo>
                  <a:cubicBezTo>
                    <a:pt x="23" y="61"/>
                    <a:pt x="23" y="61"/>
                    <a:pt x="23" y="61"/>
                  </a:cubicBezTo>
                  <a:cubicBezTo>
                    <a:pt x="13" y="70"/>
                    <a:pt x="13" y="70"/>
                    <a:pt x="13" y="70"/>
                  </a:cubicBezTo>
                  <a:cubicBezTo>
                    <a:pt x="12" y="70"/>
                    <a:pt x="12" y="70"/>
                    <a:pt x="12" y="70"/>
                  </a:cubicBezTo>
                  <a:cubicBezTo>
                    <a:pt x="14" y="56"/>
                    <a:pt x="14" y="56"/>
                    <a:pt x="14" y="56"/>
                  </a:cubicBezTo>
                  <a:lnTo>
                    <a:pt x="12" y="42"/>
                  </a:lnTo>
                  <a:close/>
                  <a:moveTo>
                    <a:pt x="18" y="79"/>
                  </a:moveTo>
                  <a:cubicBezTo>
                    <a:pt x="27" y="70"/>
                    <a:pt x="27" y="70"/>
                    <a:pt x="27" y="70"/>
                  </a:cubicBezTo>
                  <a:cubicBezTo>
                    <a:pt x="48" y="70"/>
                    <a:pt x="48" y="70"/>
                    <a:pt x="48" y="70"/>
                  </a:cubicBezTo>
                  <a:cubicBezTo>
                    <a:pt x="48" y="112"/>
                    <a:pt x="48" y="112"/>
                    <a:pt x="48" y="112"/>
                  </a:cubicBezTo>
                  <a:cubicBezTo>
                    <a:pt x="65" y="112"/>
                    <a:pt x="65" y="112"/>
                    <a:pt x="65" y="112"/>
                  </a:cubicBezTo>
                  <a:cubicBezTo>
                    <a:pt x="87" y="75"/>
                    <a:pt x="87" y="75"/>
                    <a:pt x="87" y="75"/>
                  </a:cubicBezTo>
                  <a:cubicBezTo>
                    <a:pt x="114" y="75"/>
                    <a:pt x="114" y="75"/>
                    <a:pt x="114" y="75"/>
                  </a:cubicBezTo>
                  <a:cubicBezTo>
                    <a:pt x="124" y="75"/>
                    <a:pt x="132" y="67"/>
                    <a:pt x="132" y="56"/>
                  </a:cubicBezTo>
                  <a:cubicBezTo>
                    <a:pt x="132" y="46"/>
                    <a:pt x="124" y="37"/>
                    <a:pt x="114" y="37"/>
                  </a:cubicBezTo>
                  <a:cubicBezTo>
                    <a:pt x="87" y="37"/>
                    <a:pt x="87" y="37"/>
                    <a:pt x="87" y="37"/>
                  </a:cubicBezTo>
                  <a:cubicBezTo>
                    <a:pt x="65" y="0"/>
                    <a:pt x="65" y="0"/>
                    <a:pt x="65" y="0"/>
                  </a:cubicBezTo>
                  <a:cubicBezTo>
                    <a:pt x="48" y="0"/>
                    <a:pt x="48" y="0"/>
                    <a:pt x="48" y="0"/>
                  </a:cubicBezTo>
                  <a:cubicBezTo>
                    <a:pt x="48" y="42"/>
                    <a:pt x="48" y="42"/>
                    <a:pt x="48" y="42"/>
                  </a:cubicBezTo>
                  <a:cubicBezTo>
                    <a:pt x="27" y="42"/>
                    <a:pt x="27" y="42"/>
                    <a:pt x="27" y="42"/>
                  </a:cubicBezTo>
                  <a:cubicBezTo>
                    <a:pt x="18" y="33"/>
                    <a:pt x="18" y="33"/>
                    <a:pt x="18" y="33"/>
                  </a:cubicBezTo>
                  <a:cubicBezTo>
                    <a:pt x="0" y="33"/>
                    <a:pt x="0" y="33"/>
                    <a:pt x="0" y="33"/>
                  </a:cubicBezTo>
                  <a:cubicBezTo>
                    <a:pt x="5" y="56"/>
                    <a:pt x="5" y="56"/>
                    <a:pt x="5" y="56"/>
                  </a:cubicBezTo>
                  <a:cubicBezTo>
                    <a:pt x="0" y="79"/>
                    <a:pt x="0" y="79"/>
                    <a:pt x="0" y="79"/>
                  </a:cubicBezTo>
                  <a:lnTo>
                    <a:pt x="18" y="79"/>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97" name="Freeform 17">
              <a:extLst>
                <a:ext uri="{FF2B5EF4-FFF2-40B4-BE49-F238E27FC236}">
                  <a16:creationId xmlns:a16="http://schemas.microsoft.com/office/drawing/2014/main" id="{58C3866B-25EB-4887-B4C7-CAB597667136}"/>
                </a:ext>
              </a:extLst>
            </p:cNvPr>
            <p:cNvSpPr>
              <a:spLocks noEditPoints="1"/>
            </p:cNvSpPr>
            <p:nvPr/>
          </p:nvSpPr>
          <p:spPr bwMode="auto">
            <a:xfrm>
              <a:off x="1651277" y="3717852"/>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98" name="Freeform 21">
              <a:extLst>
                <a:ext uri="{FF2B5EF4-FFF2-40B4-BE49-F238E27FC236}">
                  <a16:creationId xmlns:a16="http://schemas.microsoft.com/office/drawing/2014/main" id="{E6BD383B-3BE5-4BD0-AA6D-A2583FFF3D6E}"/>
                </a:ext>
              </a:extLst>
            </p:cNvPr>
            <p:cNvSpPr>
              <a:spLocks noEditPoints="1"/>
            </p:cNvSpPr>
            <p:nvPr/>
          </p:nvSpPr>
          <p:spPr bwMode="auto">
            <a:xfrm>
              <a:off x="747643" y="4306485"/>
              <a:ext cx="302008" cy="277159"/>
            </a:xfrm>
            <a:custGeom>
              <a:avLst/>
              <a:gdLst>
                <a:gd name="T0" fmla="*/ 68 w 474"/>
                <a:gd name="T1" fmla="*/ 421 h 435"/>
                <a:gd name="T2" fmla="*/ 57 w 474"/>
                <a:gd name="T3" fmla="*/ 361 h 435"/>
                <a:gd name="T4" fmla="*/ 27 w 474"/>
                <a:gd name="T5" fmla="*/ 193 h 435"/>
                <a:gd name="T6" fmla="*/ 3 w 474"/>
                <a:gd name="T7" fmla="*/ 141 h 435"/>
                <a:gd name="T8" fmla="*/ 3 w 474"/>
                <a:gd name="T9" fmla="*/ 87 h 435"/>
                <a:gd name="T10" fmla="*/ 35 w 474"/>
                <a:gd name="T11" fmla="*/ 38 h 435"/>
                <a:gd name="T12" fmla="*/ 65 w 474"/>
                <a:gd name="T13" fmla="*/ 46 h 435"/>
                <a:gd name="T14" fmla="*/ 84 w 474"/>
                <a:gd name="T15" fmla="*/ 120 h 435"/>
                <a:gd name="T16" fmla="*/ 260 w 474"/>
                <a:gd name="T17" fmla="*/ 103 h 435"/>
                <a:gd name="T18" fmla="*/ 290 w 474"/>
                <a:gd name="T19" fmla="*/ 35 h 435"/>
                <a:gd name="T20" fmla="*/ 320 w 474"/>
                <a:gd name="T21" fmla="*/ 14 h 435"/>
                <a:gd name="T22" fmla="*/ 363 w 474"/>
                <a:gd name="T23" fmla="*/ 3 h 435"/>
                <a:gd name="T24" fmla="*/ 379 w 474"/>
                <a:gd name="T25" fmla="*/ 22 h 435"/>
                <a:gd name="T26" fmla="*/ 406 w 474"/>
                <a:gd name="T27" fmla="*/ 49 h 435"/>
                <a:gd name="T28" fmla="*/ 452 w 474"/>
                <a:gd name="T29" fmla="*/ 76 h 435"/>
                <a:gd name="T30" fmla="*/ 474 w 474"/>
                <a:gd name="T31" fmla="*/ 103 h 435"/>
                <a:gd name="T32" fmla="*/ 461 w 474"/>
                <a:gd name="T33" fmla="*/ 150 h 435"/>
                <a:gd name="T34" fmla="*/ 390 w 474"/>
                <a:gd name="T35" fmla="*/ 179 h 435"/>
                <a:gd name="T36" fmla="*/ 368 w 474"/>
                <a:gd name="T37" fmla="*/ 386 h 435"/>
                <a:gd name="T38" fmla="*/ 344 w 474"/>
                <a:gd name="T39" fmla="*/ 432 h 435"/>
                <a:gd name="T40" fmla="*/ 293 w 474"/>
                <a:gd name="T41" fmla="*/ 421 h 435"/>
                <a:gd name="T42" fmla="*/ 279 w 474"/>
                <a:gd name="T43" fmla="*/ 375 h 435"/>
                <a:gd name="T44" fmla="*/ 252 w 474"/>
                <a:gd name="T45" fmla="*/ 367 h 435"/>
                <a:gd name="T46" fmla="*/ 249 w 474"/>
                <a:gd name="T47" fmla="*/ 413 h 435"/>
                <a:gd name="T48" fmla="*/ 217 w 474"/>
                <a:gd name="T49" fmla="*/ 435 h 435"/>
                <a:gd name="T50" fmla="*/ 176 w 474"/>
                <a:gd name="T51" fmla="*/ 416 h 435"/>
                <a:gd name="T52" fmla="*/ 146 w 474"/>
                <a:gd name="T53" fmla="*/ 370 h 435"/>
                <a:gd name="T54" fmla="*/ 119 w 474"/>
                <a:gd name="T55" fmla="*/ 432 h 435"/>
                <a:gd name="T56" fmla="*/ 111 w 474"/>
                <a:gd name="T57" fmla="*/ 399 h 435"/>
                <a:gd name="T58" fmla="*/ 114 w 474"/>
                <a:gd name="T59" fmla="*/ 367 h 435"/>
                <a:gd name="T60" fmla="*/ 206 w 474"/>
                <a:gd name="T61" fmla="*/ 399 h 435"/>
                <a:gd name="T62" fmla="*/ 222 w 474"/>
                <a:gd name="T63" fmla="*/ 394 h 435"/>
                <a:gd name="T64" fmla="*/ 198 w 474"/>
                <a:gd name="T65" fmla="*/ 342 h 435"/>
                <a:gd name="T66" fmla="*/ 312 w 474"/>
                <a:gd name="T67" fmla="*/ 370 h 435"/>
                <a:gd name="T68" fmla="*/ 325 w 474"/>
                <a:gd name="T69" fmla="*/ 402 h 435"/>
                <a:gd name="T70" fmla="*/ 339 w 474"/>
                <a:gd name="T71" fmla="*/ 375 h 435"/>
                <a:gd name="T72" fmla="*/ 374 w 474"/>
                <a:gd name="T73" fmla="*/ 150 h 435"/>
                <a:gd name="T74" fmla="*/ 442 w 474"/>
                <a:gd name="T75" fmla="*/ 117 h 435"/>
                <a:gd name="T76" fmla="*/ 396 w 474"/>
                <a:gd name="T77" fmla="*/ 98 h 435"/>
                <a:gd name="T78" fmla="*/ 355 w 474"/>
                <a:gd name="T79" fmla="*/ 57 h 435"/>
                <a:gd name="T80" fmla="*/ 312 w 474"/>
                <a:gd name="T81" fmla="*/ 63 h 435"/>
                <a:gd name="T82" fmla="*/ 293 w 474"/>
                <a:gd name="T83" fmla="*/ 109 h 435"/>
                <a:gd name="T84" fmla="*/ 271 w 474"/>
                <a:gd name="T85" fmla="*/ 179 h 435"/>
                <a:gd name="T86" fmla="*/ 41 w 474"/>
                <a:gd name="T87" fmla="*/ 90 h 435"/>
                <a:gd name="T88" fmla="*/ 33 w 474"/>
                <a:gd name="T89" fmla="*/ 112 h 435"/>
                <a:gd name="T90" fmla="*/ 46 w 474"/>
                <a:gd name="T91" fmla="*/ 163 h 435"/>
                <a:gd name="T92" fmla="*/ 79 w 474"/>
                <a:gd name="T93" fmla="*/ 185 h 435"/>
                <a:gd name="T94" fmla="*/ 103 w 474"/>
                <a:gd name="T95"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4" h="435">
                  <a:moveTo>
                    <a:pt x="103" y="435"/>
                  </a:moveTo>
                  <a:lnTo>
                    <a:pt x="90" y="432"/>
                  </a:lnTo>
                  <a:lnTo>
                    <a:pt x="79" y="429"/>
                  </a:lnTo>
                  <a:lnTo>
                    <a:pt x="68" y="421"/>
                  </a:lnTo>
                  <a:lnTo>
                    <a:pt x="65" y="413"/>
                  </a:lnTo>
                  <a:lnTo>
                    <a:pt x="60" y="394"/>
                  </a:lnTo>
                  <a:lnTo>
                    <a:pt x="57" y="378"/>
                  </a:lnTo>
                  <a:lnTo>
                    <a:pt x="57" y="361"/>
                  </a:lnTo>
                  <a:lnTo>
                    <a:pt x="57" y="312"/>
                  </a:lnTo>
                  <a:lnTo>
                    <a:pt x="57" y="212"/>
                  </a:lnTo>
                  <a:lnTo>
                    <a:pt x="41" y="204"/>
                  </a:lnTo>
                  <a:lnTo>
                    <a:pt x="27" y="193"/>
                  </a:lnTo>
                  <a:lnTo>
                    <a:pt x="19" y="182"/>
                  </a:lnTo>
                  <a:lnTo>
                    <a:pt x="14" y="171"/>
                  </a:lnTo>
                  <a:lnTo>
                    <a:pt x="8" y="155"/>
                  </a:lnTo>
                  <a:lnTo>
                    <a:pt x="3" y="141"/>
                  </a:lnTo>
                  <a:lnTo>
                    <a:pt x="0" y="125"/>
                  </a:lnTo>
                  <a:lnTo>
                    <a:pt x="0" y="112"/>
                  </a:lnTo>
                  <a:lnTo>
                    <a:pt x="0" y="98"/>
                  </a:lnTo>
                  <a:lnTo>
                    <a:pt x="3" y="87"/>
                  </a:lnTo>
                  <a:lnTo>
                    <a:pt x="8" y="74"/>
                  </a:lnTo>
                  <a:lnTo>
                    <a:pt x="14" y="60"/>
                  </a:lnTo>
                  <a:lnTo>
                    <a:pt x="25" y="46"/>
                  </a:lnTo>
                  <a:lnTo>
                    <a:pt x="35" y="38"/>
                  </a:lnTo>
                  <a:lnTo>
                    <a:pt x="46" y="35"/>
                  </a:lnTo>
                  <a:lnTo>
                    <a:pt x="54" y="35"/>
                  </a:lnTo>
                  <a:lnTo>
                    <a:pt x="60" y="41"/>
                  </a:lnTo>
                  <a:lnTo>
                    <a:pt x="65" y="46"/>
                  </a:lnTo>
                  <a:lnTo>
                    <a:pt x="68" y="52"/>
                  </a:lnTo>
                  <a:lnTo>
                    <a:pt x="68" y="71"/>
                  </a:lnTo>
                  <a:lnTo>
                    <a:pt x="76" y="95"/>
                  </a:lnTo>
                  <a:lnTo>
                    <a:pt x="84" y="120"/>
                  </a:lnTo>
                  <a:lnTo>
                    <a:pt x="98" y="147"/>
                  </a:lnTo>
                  <a:lnTo>
                    <a:pt x="255" y="147"/>
                  </a:lnTo>
                  <a:lnTo>
                    <a:pt x="257" y="141"/>
                  </a:lnTo>
                  <a:lnTo>
                    <a:pt x="260" y="103"/>
                  </a:lnTo>
                  <a:lnTo>
                    <a:pt x="266" y="79"/>
                  </a:lnTo>
                  <a:lnTo>
                    <a:pt x="268" y="63"/>
                  </a:lnTo>
                  <a:lnTo>
                    <a:pt x="279" y="44"/>
                  </a:lnTo>
                  <a:lnTo>
                    <a:pt x="290" y="35"/>
                  </a:lnTo>
                  <a:lnTo>
                    <a:pt x="293" y="33"/>
                  </a:lnTo>
                  <a:lnTo>
                    <a:pt x="301" y="30"/>
                  </a:lnTo>
                  <a:lnTo>
                    <a:pt x="309" y="22"/>
                  </a:lnTo>
                  <a:lnTo>
                    <a:pt x="320" y="14"/>
                  </a:lnTo>
                  <a:lnTo>
                    <a:pt x="344" y="3"/>
                  </a:lnTo>
                  <a:lnTo>
                    <a:pt x="350" y="0"/>
                  </a:lnTo>
                  <a:lnTo>
                    <a:pt x="352" y="0"/>
                  </a:lnTo>
                  <a:lnTo>
                    <a:pt x="363" y="3"/>
                  </a:lnTo>
                  <a:lnTo>
                    <a:pt x="366" y="3"/>
                  </a:lnTo>
                  <a:lnTo>
                    <a:pt x="368" y="3"/>
                  </a:lnTo>
                  <a:lnTo>
                    <a:pt x="374" y="8"/>
                  </a:lnTo>
                  <a:lnTo>
                    <a:pt x="379" y="22"/>
                  </a:lnTo>
                  <a:lnTo>
                    <a:pt x="379" y="30"/>
                  </a:lnTo>
                  <a:lnTo>
                    <a:pt x="379" y="30"/>
                  </a:lnTo>
                  <a:lnTo>
                    <a:pt x="396" y="38"/>
                  </a:lnTo>
                  <a:lnTo>
                    <a:pt x="406" y="49"/>
                  </a:lnTo>
                  <a:lnTo>
                    <a:pt x="414" y="65"/>
                  </a:lnTo>
                  <a:lnTo>
                    <a:pt x="417" y="74"/>
                  </a:lnTo>
                  <a:lnTo>
                    <a:pt x="420" y="76"/>
                  </a:lnTo>
                  <a:lnTo>
                    <a:pt x="452" y="76"/>
                  </a:lnTo>
                  <a:lnTo>
                    <a:pt x="461" y="79"/>
                  </a:lnTo>
                  <a:lnTo>
                    <a:pt x="463" y="84"/>
                  </a:lnTo>
                  <a:lnTo>
                    <a:pt x="469" y="95"/>
                  </a:lnTo>
                  <a:lnTo>
                    <a:pt x="474" y="103"/>
                  </a:lnTo>
                  <a:lnTo>
                    <a:pt x="474" y="117"/>
                  </a:lnTo>
                  <a:lnTo>
                    <a:pt x="474" y="125"/>
                  </a:lnTo>
                  <a:lnTo>
                    <a:pt x="471" y="136"/>
                  </a:lnTo>
                  <a:lnTo>
                    <a:pt x="461" y="150"/>
                  </a:lnTo>
                  <a:lnTo>
                    <a:pt x="450" y="158"/>
                  </a:lnTo>
                  <a:lnTo>
                    <a:pt x="433" y="166"/>
                  </a:lnTo>
                  <a:lnTo>
                    <a:pt x="420" y="171"/>
                  </a:lnTo>
                  <a:lnTo>
                    <a:pt x="390" y="179"/>
                  </a:lnTo>
                  <a:lnTo>
                    <a:pt x="374" y="193"/>
                  </a:lnTo>
                  <a:lnTo>
                    <a:pt x="371" y="207"/>
                  </a:lnTo>
                  <a:lnTo>
                    <a:pt x="371" y="334"/>
                  </a:lnTo>
                  <a:lnTo>
                    <a:pt x="368" y="386"/>
                  </a:lnTo>
                  <a:lnTo>
                    <a:pt x="368" y="397"/>
                  </a:lnTo>
                  <a:lnTo>
                    <a:pt x="363" y="413"/>
                  </a:lnTo>
                  <a:lnTo>
                    <a:pt x="352" y="424"/>
                  </a:lnTo>
                  <a:lnTo>
                    <a:pt x="344" y="432"/>
                  </a:lnTo>
                  <a:lnTo>
                    <a:pt x="336" y="435"/>
                  </a:lnTo>
                  <a:lnTo>
                    <a:pt x="325" y="435"/>
                  </a:lnTo>
                  <a:lnTo>
                    <a:pt x="303" y="429"/>
                  </a:lnTo>
                  <a:lnTo>
                    <a:pt x="293" y="421"/>
                  </a:lnTo>
                  <a:lnTo>
                    <a:pt x="287" y="413"/>
                  </a:lnTo>
                  <a:lnTo>
                    <a:pt x="282" y="405"/>
                  </a:lnTo>
                  <a:lnTo>
                    <a:pt x="282" y="394"/>
                  </a:lnTo>
                  <a:lnTo>
                    <a:pt x="279" y="375"/>
                  </a:lnTo>
                  <a:lnTo>
                    <a:pt x="279" y="370"/>
                  </a:lnTo>
                  <a:lnTo>
                    <a:pt x="279" y="312"/>
                  </a:lnTo>
                  <a:lnTo>
                    <a:pt x="220" y="312"/>
                  </a:lnTo>
                  <a:lnTo>
                    <a:pt x="252" y="367"/>
                  </a:lnTo>
                  <a:lnTo>
                    <a:pt x="255" y="380"/>
                  </a:lnTo>
                  <a:lnTo>
                    <a:pt x="257" y="389"/>
                  </a:lnTo>
                  <a:lnTo>
                    <a:pt x="255" y="405"/>
                  </a:lnTo>
                  <a:lnTo>
                    <a:pt x="249" y="413"/>
                  </a:lnTo>
                  <a:lnTo>
                    <a:pt x="244" y="421"/>
                  </a:lnTo>
                  <a:lnTo>
                    <a:pt x="236" y="427"/>
                  </a:lnTo>
                  <a:lnTo>
                    <a:pt x="225" y="432"/>
                  </a:lnTo>
                  <a:lnTo>
                    <a:pt x="217" y="435"/>
                  </a:lnTo>
                  <a:lnTo>
                    <a:pt x="206" y="435"/>
                  </a:lnTo>
                  <a:lnTo>
                    <a:pt x="195" y="432"/>
                  </a:lnTo>
                  <a:lnTo>
                    <a:pt x="184" y="424"/>
                  </a:lnTo>
                  <a:lnTo>
                    <a:pt x="176" y="416"/>
                  </a:lnTo>
                  <a:lnTo>
                    <a:pt x="168" y="408"/>
                  </a:lnTo>
                  <a:lnTo>
                    <a:pt x="155" y="386"/>
                  </a:lnTo>
                  <a:lnTo>
                    <a:pt x="152" y="378"/>
                  </a:lnTo>
                  <a:lnTo>
                    <a:pt x="146" y="370"/>
                  </a:lnTo>
                  <a:lnTo>
                    <a:pt x="144" y="405"/>
                  </a:lnTo>
                  <a:lnTo>
                    <a:pt x="138" y="418"/>
                  </a:lnTo>
                  <a:lnTo>
                    <a:pt x="130" y="427"/>
                  </a:lnTo>
                  <a:lnTo>
                    <a:pt x="119" y="432"/>
                  </a:lnTo>
                  <a:lnTo>
                    <a:pt x="103" y="435"/>
                  </a:lnTo>
                  <a:close/>
                  <a:moveTo>
                    <a:pt x="103" y="402"/>
                  </a:moveTo>
                  <a:lnTo>
                    <a:pt x="103" y="402"/>
                  </a:lnTo>
                  <a:lnTo>
                    <a:pt x="111" y="399"/>
                  </a:lnTo>
                  <a:lnTo>
                    <a:pt x="114" y="394"/>
                  </a:lnTo>
                  <a:lnTo>
                    <a:pt x="114" y="386"/>
                  </a:lnTo>
                  <a:lnTo>
                    <a:pt x="114" y="380"/>
                  </a:lnTo>
                  <a:lnTo>
                    <a:pt x="114" y="367"/>
                  </a:lnTo>
                  <a:lnTo>
                    <a:pt x="117" y="337"/>
                  </a:lnTo>
                  <a:lnTo>
                    <a:pt x="119" y="261"/>
                  </a:lnTo>
                  <a:lnTo>
                    <a:pt x="195" y="389"/>
                  </a:lnTo>
                  <a:lnTo>
                    <a:pt x="206" y="399"/>
                  </a:lnTo>
                  <a:lnTo>
                    <a:pt x="209" y="402"/>
                  </a:lnTo>
                  <a:lnTo>
                    <a:pt x="217" y="399"/>
                  </a:lnTo>
                  <a:lnTo>
                    <a:pt x="222" y="397"/>
                  </a:lnTo>
                  <a:lnTo>
                    <a:pt x="222" y="394"/>
                  </a:lnTo>
                  <a:lnTo>
                    <a:pt x="225" y="389"/>
                  </a:lnTo>
                  <a:lnTo>
                    <a:pt x="222" y="383"/>
                  </a:lnTo>
                  <a:lnTo>
                    <a:pt x="217" y="370"/>
                  </a:lnTo>
                  <a:lnTo>
                    <a:pt x="198" y="342"/>
                  </a:lnTo>
                  <a:lnTo>
                    <a:pt x="179" y="302"/>
                  </a:lnTo>
                  <a:lnTo>
                    <a:pt x="165" y="277"/>
                  </a:lnTo>
                  <a:lnTo>
                    <a:pt x="312" y="280"/>
                  </a:lnTo>
                  <a:lnTo>
                    <a:pt x="312" y="370"/>
                  </a:lnTo>
                  <a:lnTo>
                    <a:pt x="314" y="391"/>
                  </a:lnTo>
                  <a:lnTo>
                    <a:pt x="317" y="399"/>
                  </a:lnTo>
                  <a:lnTo>
                    <a:pt x="320" y="402"/>
                  </a:lnTo>
                  <a:lnTo>
                    <a:pt x="325" y="402"/>
                  </a:lnTo>
                  <a:lnTo>
                    <a:pt x="331" y="399"/>
                  </a:lnTo>
                  <a:lnTo>
                    <a:pt x="336" y="397"/>
                  </a:lnTo>
                  <a:lnTo>
                    <a:pt x="336" y="386"/>
                  </a:lnTo>
                  <a:lnTo>
                    <a:pt x="339" y="375"/>
                  </a:lnTo>
                  <a:lnTo>
                    <a:pt x="339" y="307"/>
                  </a:lnTo>
                  <a:lnTo>
                    <a:pt x="339" y="201"/>
                  </a:lnTo>
                  <a:lnTo>
                    <a:pt x="347" y="174"/>
                  </a:lnTo>
                  <a:lnTo>
                    <a:pt x="374" y="150"/>
                  </a:lnTo>
                  <a:lnTo>
                    <a:pt x="414" y="139"/>
                  </a:lnTo>
                  <a:lnTo>
                    <a:pt x="436" y="128"/>
                  </a:lnTo>
                  <a:lnTo>
                    <a:pt x="442" y="120"/>
                  </a:lnTo>
                  <a:lnTo>
                    <a:pt x="442" y="117"/>
                  </a:lnTo>
                  <a:lnTo>
                    <a:pt x="439" y="109"/>
                  </a:lnTo>
                  <a:lnTo>
                    <a:pt x="433" y="109"/>
                  </a:lnTo>
                  <a:lnTo>
                    <a:pt x="414" y="109"/>
                  </a:lnTo>
                  <a:lnTo>
                    <a:pt x="396" y="98"/>
                  </a:lnTo>
                  <a:lnTo>
                    <a:pt x="390" y="90"/>
                  </a:lnTo>
                  <a:lnTo>
                    <a:pt x="377" y="65"/>
                  </a:lnTo>
                  <a:lnTo>
                    <a:pt x="371" y="63"/>
                  </a:lnTo>
                  <a:lnTo>
                    <a:pt x="355" y="57"/>
                  </a:lnTo>
                  <a:lnTo>
                    <a:pt x="333" y="54"/>
                  </a:lnTo>
                  <a:lnTo>
                    <a:pt x="341" y="38"/>
                  </a:lnTo>
                  <a:lnTo>
                    <a:pt x="331" y="46"/>
                  </a:lnTo>
                  <a:lnTo>
                    <a:pt x="312" y="63"/>
                  </a:lnTo>
                  <a:lnTo>
                    <a:pt x="303" y="65"/>
                  </a:lnTo>
                  <a:lnTo>
                    <a:pt x="301" y="71"/>
                  </a:lnTo>
                  <a:lnTo>
                    <a:pt x="295" y="84"/>
                  </a:lnTo>
                  <a:lnTo>
                    <a:pt x="293" y="109"/>
                  </a:lnTo>
                  <a:lnTo>
                    <a:pt x="290" y="144"/>
                  </a:lnTo>
                  <a:lnTo>
                    <a:pt x="293" y="150"/>
                  </a:lnTo>
                  <a:lnTo>
                    <a:pt x="287" y="158"/>
                  </a:lnTo>
                  <a:lnTo>
                    <a:pt x="271" y="179"/>
                  </a:lnTo>
                  <a:lnTo>
                    <a:pt x="79" y="179"/>
                  </a:lnTo>
                  <a:lnTo>
                    <a:pt x="62" y="147"/>
                  </a:lnTo>
                  <a:lnTo>
                    <a:pt x="52" y="125"/>
                  </a:lnTo>
                  <a:lnTo>
                    <a:pt x="41" y="90"/>
                  </a:lnTo>
                  <a:lnTo>
                    <a:pt x="38" y="82"/>
                  </a:lnTo>
                  <a:lnTo>
                    <a:pt x="35" y="95"/>
                  </a:lnTo>
                  <a:lnTo>
                    <a:pt x="33" y="106"/>
                  </a:lnTo>
                  <a:lnTo>
                    <a:pt x="33" y="112"/>
                  </a:lnTo>
                  <a:lnTo>
                    <a:pt x="33" y="122"/>
                  </a:lnTo>
                  <a:lnTo>
                    <a:pt x="35" y="133"/>
                  </a:lnTo>
                  <a:lnTo>
                    <a:pt x="38" y="150"/>
                  </a:lnTo>
                  <a:lnTo>
                    <a:pt x="46" y="163"/>
                  </a:lnTo>
                  <a:lnTo>
                    <a:pt x="54" y="174"/>
                  </a:lnTo>
                  <a:lnTo>
                    <a:pt x="62" y="179"/>
                  </a:lnTo>
                  <a:lnTo>
                    <a:pt x="73" y="185"/>
                  </a:lnTo>
                  <a:lnTo>
                    <a:pt x="79" y="185"/>
                  </a:lnTo>
                  <a:lnTo>
                    <a:pt x="90" y="188"/>
                  </a:lnTo>
                  <a:lnTo>
                    <a:pt x="92" y="394"/>
                  </a:lnTo>
                  <a:lnTo>
                    <a:pt x="95" y="399"/>
                  </a:lnTo>
                  <a:lnTo>
                    <a:pt x="103" y="402"/>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99" name="Group 98">
              <a:extLst>
                <a:ext uri="{FF2B5EF4-FFF2-40B4-BE49-F238E27FC236}">
                  <a16:creationId xmlns:a16="http://schemas.microsoft.com/office/drawing/2014/main" id="{45096A19-2E89-486C-A88C-CCDF36AD67C0}"/>
                </a:ext>
              </a:extLst>
            </p:cNvPr>
            <p:cNvGrpSpPr/>
            <p:nvPr/>
          </p:nvGrpSpPr>
          <p:grpSpPr>
            <a:xfrm>
              <a:off x="1582290" y="4839466"/>
              <a:ext cx="456489" cy="282717"/>
              <a:chOff x="4416429" y="2255828"/>
              <a:chExt cx="838199" cy="519119"/>
            </a:xfrm>
            <a:grpFill/>
          </p:grpSpPr>
          <p:sp>
            <p:nvSpPr>
              <p:cNvPr id="207" name="Freeform 25">
                <a:extLst>
                  <a:ext uri="{FF2B5EF4-FFF2-40B4-BE49-F238E27FC236}">
                    <a16:creationId xmlns:a16="http://schemas.microsoft.com/office/drawing/2014/main" id="{DF2B3AB6-9B41-414D-AF4A-86955ED7DF00}"/>
                  </a:ext>
                </a:extLst>
              </p:cNvPr>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8" name="Freeform 26">
                <a:extLst>
                  <a:ext uri="{FF2B5EF4-FFF2-40B4-BE49-F238E27FC236}">
                    <a16:creationId xmlns:a16="http://schemas.microsoft.com/office/drawing/2014/main" id="{C38EB259-A47F-4806-8C39-950F965ABC93}"/>
                  </a:ext>
                </a:extLst>
              </p:cNvPr>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9" name="Freeform 27">
                <a:extLst>
                  <a:ext uri="{FF2B5EF4-FFF2-40B4-BE49-F238E27FC236}">
                    <a16:creationId xmlns:a16="http://schemas.microsoft.com/office/drawing/2014/main" id="{42AAF73C-AEF1-4041-A329-359979B22A5D}"/>
                  </a:ext>
                </a:extLst>
              </p:cNvPr>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10" name="Freeform 28">
                <a:extLst>
                  <a:ext uri="{FF2B5EF4-FFF2-40B4-BE49-F238E27FC236}">
                    <a16:creationId xmlns:a16="http://schemas.microsoft.com/office/drawing/2014/main" id="{FE7FFDE8-09BF-45F5-A70A-86F79DC98A48}"/>
                  </a:ext>
                </a:extLst>
              </p:cNvPr>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11" name="Freeform 29">
                <a:extLst>
                  <a:ext uri="{FF2B5EF4-FFF2-40B4-BE49-F238E27FC236}">
                    <a16:creationId xmlns:a16="http://schemas.microsoft.com/office/drawing/2014/main" id="{C87083B6-AA48-4B82-97B2-40F8021368DB}"/>
                  </a:ext>
                </a:extLst>
              </p:cNvPr>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00" name="Freeform 33">
              <a:extLst>
                <a:ext uri="{FF2B5EF4-FFF2-40B4-BE49-F238E27FC236}">
                  <a16:creationId xmlns:a16="http://schemas.microsoft.com/office/drawing/2014/main" id="{EAFA7ED9-0C9E-47B1-8F83-CD40D26E5823}"/>
                </a:ext>
              </a:extLst>
            </p:cNvPr>
            <p:cNvSpPr>
              <a:spLocks noEditPoints="1"/>
            </p:cNvSpPr>
            <p:nvPr/>
          </p:nvSpPr>
          <p:spPr bwMode="auto">
            <a:xfrm>
              <a:off x="2541722" y="3271206"/>
              <a:ext cx="373373" cy="179426"/>
            </a:xfrm>
            <a:custGeom>
              <a:avLst/>
              <a:gdLst>
                <a:gd name="T0" fmla="*/ 132 w 132"/>
                <a:gd name="T1" fmla="*/ 23 h 62"/>
                <a:gd name="T2" fmla="*/ 109 w 132"/>
                <a:gd name="T3" fmla="*/ 23 h 62"/>
                <a:gd name="T4" fmla="*/ 93 w 132"/>
                <a:gd name="T5" fmla="*/ 0 h 62"/>
                <a:gd name="T6" fmla="*/ 39 w 132"/>
                <a:gd name="T7" fmla="*/ 0 h 62"/>
                <a:gd name="T8" fmla="*/ 23 w 132"/>
                <a:gd name="T9" fmla="*/ 23 h 62"/>
                <a:gd name="T10" fmla="*/ 0 w 132"/>
                <a:gd name="T11" fmla="*/ 23 h 62"/>
                <a:gd name="T12" fmla="*/ 0 w 132"/>
                <a:gd name="T13" fmla="*/ 53 h 62"/>
                <a:gd name="T14" fmla="*/ 17 w 132"/>
                <a:gd name="T15" fmla="*/ 53 h 62"/>
                <a:gd name="T16" fmla="*/ 30 w 132"/>
                <a:gd name="T17" fmla="*/ 62 h 62"/>
                <a:gd name="T18" fmla="*/ 42 w 132"/>
                <a:gd name="T19" fmla="*/ 53 h 62"/>
                <a:gd name="T20" fmla="*/ 91 w 132"/>
                <a:gd name="T21" fmla="*/ 53 h 62"/>
                <a:gd name="T22" fmla="*/ 104 w 132"/>
                <a:gd name="T23" fmla="*/ 62 h 62"/>
                <a:gd name="T24" fmla="*/ 116 w 132"/>
                <a:gd name="T25" fmla="*/ 53 h 62"/>
                <a:gd name="T26" fmla="*/ 132 w 132"/>
                <a:gd name="T27" fmla="*/ 53 h 62"/>
                <a:gd name="T28" fmla="*/ 132 w 132"/>
                <a:gd name="T29" fmla="*/ 23 h 62"/>
                <a:gd name="T30" fmla="*/ 43 w 132"/>
                <a:gd name="T31" fmla="*/ 8 h 62"/>
                <a:gd name="T32" fmla="*/ 88 w 132"/>
                <a:gd name="T33" fmla="*/ 8 h 62"/>
                <a:gd name="T34" fmla="*/ 99 w 132"/>
                <a:gd name="T35" fmla="*/ 23 h 62"/>
                <a:gd name="T36" fmla="*/ 33 w 132"/>
                <a:gd name="T37" fmla="*/ 23 h 62"/>
                <a:gd name="T38" fmla="*/ 43 w 132"/>
                <a:gd name="T39" fmla="*/ 8 h 62"/>
                <a:gd name="T40" fmla="*/ 30 w 132"/>
                <a:gd name="T41" fmla="*/ 54 h 62"/>
                <a:gd name="T42" fmla="*/ 25 w 132"/>
                <a:gd name="T43" fmla="*/ 49 h 62"/>
                <a:gd name="T44" fmla="*/ 30 w 132"/>
                <a:gd name="T45" fmla="*/ 44 h 62"/>
                <a:gd name="T46" fmla="*/ 35 w 132"/>
                <a:gd name="T47" fmla="*/ 49 h 62"/>
                <a:gd name="T48" fmla="*/ 30 w 132"/>
                <a:gd name="T49" fmla="*/ 54 h 62"/>
                <a:gd name="T50" fmla="*/ 104 w 132"/>
                <a:gd name="T51" fmla="*/ 54 h 62"/>
                <a:gd name="T52" fmla="*/ 99 w 132"/>
                <a:gd name="T53" fmla="*/ 49 h 62"/>
                <a:gd name="T54" fmla="*/ 104 w 132"/>
                <a:gd name="T55" fmla="*/ 44 h 62"/>
                <a:gd name="T56" fmla="*/ 109 w 132"/>
                <a:gd name="T57" fmla="*/ 49 h 62"/>
                <a:gd name="T58" fmla="*/ 104 w 132"/>
                <a:gd name="T59" fmla="*/ 54 h 62"/>
                <a:gd name="T60" fmla="*/ 124 w 132"/>
                <a:gd name="T61" fmla="*/ 45 h 62"/>
                <a:gd name="T62" fmla="*/ 116 w 132"/>
                <a:gd name="T63" fmla="*/ 45 h 62"/>
                <a:gd name="T64" fmla="*/ 104 w 132"/>
                <a:gd name="T65" fmla="*/ 36 h 62"/>
                <a:gd name="T66" fmla="*/ 91 w 132"/>
                <a:gd name="T67" fmla="*/ 45 h 62"/>
                <a:gd name="T68" fmla="*/ 42 w 132"/>
                <a:gd name="T69" fmla="*/ 45 h 62"/>
                <a:gd name="T70" fmla="*/ 30 w 132"/>
                <a:gd name="T71" fmla="*/ 36 h 62"/>
                <a:gd name="T72" fmla="*/ 17 w 132"/>
                <a:gd name="T73" fmla="*/ 45 h 62"/>
                <a:gd name="T74" fmla="*/ 8 w 132"/>
                <a:gd name="T75" fmla="*/ 45 h 62"/>
                <a:gd name="T76" fmla="*/ 8 w 132"/>
                <a:gd name="T77" fmla="*/ 31 h 62"/>
                <a:gd name="T78" fmla="*/ 17 w 132"/>
                <a:gd name="T79" fmla="*/ 31 h 62"/>
                <a:gd name="T80" fmla="*/ 114 w 132"/>
                <a:gd name="T81" fmla="*/ 31 h 62"/>
                <a:gd name="T82" fmla="*/ 124 w 132"/>
                <a:gd name="T83" fmla="*/ 31 h 62"/>
                <a:gd name="T84" fmla="*/ 124 w 132"/>
                <a:gd name="T85"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62">
                  <a:moveTo>
                    <a:pt x="132" y="23"/>
                  </a:moveTo>
                  <a:cubicBezTo>
                    <a:pt x="109" y="23"/>
                    <a:pt x="109" y="23"/>
                    <a:pt x="109" y="23"/>
                  </a:cubicBezTo>
                  <a:cubicBezTo>
                    <a:pt x="93" y="0"/>
                    <a:pt x="93" y="0"/>
                    <a:pt x="93" y="0"/>
                  </a:cubicBezTo>
                  <a:cubicBezTo>
                    <a:pt x="39" y="0"/>
                    <a:pt x="39" y="0"/>
                    <a:pt x="39" y="0"/>
                  </a:cubicBezTo>
                  <a:cubicBezTo>
                    <a:pt x="23" y="23"/>
                    <a:pt x="23" y="23"/>
                    <a:pt x="23" y="23"/>
                  </a:cubicBezTo>
                  <a:cubicBezTo>
                    <a:pt x="0" y="23"/>
                    <a:pt x="0" y="23"/>
                    <a:pt x="0" y="23"/>
                  </a:cubicBezTo>
                  <a:cubicBezTo>
                    <a:pt x="0" y="53"/>
                    <a:pt x="0" y="53"/>
                    <a:pt x="0" y="53"/>
                  </a:cubicBezTo>
                  <a:cubicBezTo>
                    <a:pt x="17" y="53"/>
                    <a:pt x="17" y="53"/>
                    <a:pt x="17" y="53"/>
                  </a:cubicBezTo>
                  <a:cubicBezTo>
                    <a:pt x="19" y="58"/>
                    <a:pt x="24" y="62"/>
                    <a:pt x="30" y="62"/>
                  </a:cubicBezTo>
                  <a:cubicBezTo>
                    <a:pt x="35" y="62"/>
                    <a:pt x="40" y="58"/>
                    <a:pt x="42" y="53"/>
                  </a:cubicBezTo>
                  <a:cubicBezTo>
                    <a:pt x="91" y="53"/>
                    <a:pt x="91" y="53"/>
                    <a:pt x="91" y="53"/>
                  </a:cubicBezTo>
                  <a:cubicBezTo>
                    <a:pt x="93" y="58"/>
                    <a:pt x="98" y="62"/>
                    <a:pt x="104" y="62"/>
                  </a:cubicBezTo>
                  <a:cubicBezTo>
                    <a:pt x="110" y="62"/>
                    <a:pt x="114" y="58"/>
                    <a:pt x="116" y="53"/>
                  </a:cubicBezTo>
                  <a:cubicBezTo>
                    <a:pt x="132" y="53"/>
                    <a:pt x="132" y="53"/>
                    <a:pt x="132" y="53"/>
                  </a:cubicBezTo>
                  <a:lnTo>
                    <a:pt x="132" y="23"/>
                  </a:lnTo>
                  <a:close/>
                  <a:moveTo>
                    <a:pt x="43" y="8"/>
                  </a:moveTo>
                  <a:cubicBezTo>
                    <a:pt x="88" y="8"/>
                    <a:pt x="88" y="8"/>
                    <a:pt x="88" y="8"/>
                  </a:cubicBezTo>
                  <a:cubicBezTo>
                    <a:pt x="99" y="23"/>
                    <a:pt x="99" y="23"/>
                    <a:pt x="99" y="23"/>
                  </a:cubicBezTo>
                  <a:cubicBezTo>
                    <a:pt x="33" y="23"/>
                    <a:pt x="33" y="23"/>
                    <a:pt x="33" y="23"/>
                  </a:cubicBezTo>
                  <a:lnTo>
                    <a:pt x="43" y="8"/>
                  </a:lnTo>
                  <a:close/>
                  <a:moveTo>
                    <a:pt x="30" y="54"/>
                  </a:moveTo>
                  <a:cubicBezTo>
                    <a:pt x="27" y="54"/>
                    <a:pt x="25" y="52"/>
                    <a:pt x="25" y="49"/>
                  </a:cubicBezTo>
                  <a:cubicBezTo>
                    <a:pt x="25" y="46"/>
                    <a:pt x="27" y="44"/>
                    <a:pt x="30" y="44"/>
                  </a:cubicBezTo>
                  <a:cubicBezTo>
                    <a:pt x="32" y="44"/>
                    <a:pt x="35" y="46"/>
                    <a:pt x="35" y="49"/>
                  </a:cubicBezTo>
                  <a:cubicBezTo>
                    <a:pt x="35" y="52"/>
                    <a:pt x="32" y="54"/>
                    <a:pt x="30" y="54"/>
                  </a:cubicBezTo>
                  <a:close/>
                  <a:moveTo>
                    <a:pt x="104" y="54"/>
                  </a:moveTo>
                  <a:cubicBezTo>
                    <a:pt x="101" y="54"/>
                    <a:pt x="99" y="52"/>
                    <a:pt x="99" y="49"/>
                  </a:cubicBezTo>
                  <a:cubicBezTo>
                    <a:pt x="99" y="46"/>
                    <a:pt x="101" y="44"/>
                    <a:pt x="104" y="44"/>
                  </a:cubicBezTo>
                  <a:cubicBezTo>
                    <a:pt x="107" y="44"/>
                    <a:pt x="109" y="46"/>
                    <a:pt x="109" y="49"/>
                  </a:cubicBezTo>
                  <a:cubicBezTo>
                    <a:pt x="109" y="52"/>
                    <a:pt x="107" y="54"/>
                    <a:pt x="104" y="54"/>
                  </a:cubicBezTo>
                  <a:close/>
                  <a:moveTo>
                    <a:pt x="124" y="45"/>
                  </a:moveTo>
                  <a:cubicBezTo>
                    <a:pt x="116" y="45"/>
                    <a:pt x="116" y="45"/>
                    <a:pt x="116" y="45"/>
                  </a:cubicBezTo>
                  <a:cubicBezTo>
                    <a:pt x="114" y="40"/>
                    <a:pt x="110" y="36"/>
                    <a:pt x="104" y="36"/>
                  </a:cubicBezTo>
                  <a:cubicBezTo>
                    <a:pt x="98" y="36"/>
                    <a:pt x="93" y="40"/>
                    <a:pt x="91" y="45"/>
                  </a:cubicBezTo>
                  <a:cubicBezTo>
                    <a:pt x="42" y="45"/>
                    <a:pt x="42" y="45"/>
                    <a:pt x="42" y="45"/>
                  </a:cubicBezTo>
                  <a:cubicBezTo>
                    <a:pt x="40" y="40"/>
                    <a:pt x="35" y="36"/>
                    <a:pt x="30" y="36"/>
                  </a:cubicBezTo>
                  <a:cubicBezTo>
                    <a:pt x="24" y="36"/>
                    <a:pt x="19" y="40"/>
                    <a:pt x="17" y="45"/>
                  </a:cubicBezTo>
                  <a:cubicBezTo>
                    <a:pt x="8" y="45"/>
                    <a:pt x="8" y="45"/>
                    <a:pt x="8" y="45"/>
                  </a:cubicBezTo>
                  <a:cubicBezTo>
                    <a:pt x="8" y="31"/>
                    <a:pt x="8" y="31"/>
                    <a:pt x="8" y="31"/>
                  </a:cubicBezTo>
                  <a:cubicBezTo>
                    <a:pt x="17" y="31"/>
                    <a:pt x="17" y="31"/>
                    <a:pt x="17" y="31"/>
                  </a:cubicBezTo>
                  <a:cubicBezTo>
                    <a:pt x="114" y="31"/>
                    <a:pt x="114" y="31"/>
                    <a:pt x="114" y="31"/>
                  </a:cubicBezTo>
                  <a:cubicBezTo>
                    <a:pt x="124" y="31"/>
                    <a:pt x="124" y="31"/>
                    <a:pt x="124" y="31"/>
                  </a:cubicBezTo>
                  <a:lnTo>
                    <a:pt x="124" y="45"/>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01" name="Group 100">
              <a:extLst>
                <a:ext uri="{FF2B5EF4-FFF2-40B4-BE49-F238E27FC236}">
                  <a16:creationId xmlns:a16="http://schemas.microsoft.com/office/drawing/2014/main" id="{DC371025-273B-473B-9EEF-D7E46FB7C3D0}"/>
                </a:ext>
              </a:extLst>
            </p:cNvPr>
            <p:cNvGrpSpPr/>
            <p:nvPr/>
          </p:nvGrpSpPr>
          <p:grpSpPr>
            <a:xfrm>
              <a:off x="704252" y="5231671"/>
              <a:ext cx="376337" cy="425187"/>
              <a:chOff x="3581405" y="2054226"/>
              <a:chExt cx="782639" cy="884227"/>
            </a:xfrm>
            <a:grpFill/>
          </p:grpSpPr>
          <p:sp>
            <p:nvSpPr>
              <p:cNvPr id="203" name="Freeform 44">
                <a:extLst>
                  <a:ext uri="{FF2B5EF4-FFF2-40B4-BE49-F238E27FC236}">
                    <a16:creationId xmlns:a16="http://schemas.microsoft.com/office/drawing/2014/main" id="{5558E2C3-E092-41E0-B968-935BB8698340}"/>
                  </a:ext>
                </a:extLst>
              </p:cNvPr>
              <p:cNvSpPr>
                <a:spLocks noEditPoints="1"/>
              </p:cNvSpPr>
              <p:nvPr/>
            </p:nvSpPr>
            <p:spPr bwMode="auto">
              <a:xfrm>
                <a:off x="3581405" y="2225668"/>
                <a:ext cx="696915" cy="712785"/>
              </a:xfrm>
              <a:custGeom>
                <a:avLst/>
                <a:gdLst>
                  <a:gd name="T0" fmla="*/ 162 w 162"/>
                  <a:gd name="T1" fmla="*/ 166 h 166"/>
                  <a:gd name="T2" fmla="*/ 0 w 162"/>
                  <a:gd name="T3" fmla="*/ 0 h 166"/>
                  <a:gd name="T4" fmla="*/ 10 w 162"/>
                  <a:gd name="T5" fmla="*/ 156 h 166"/>
                  <a:gd name="T6" fmla="*/ 29 w 162"/>
                  <a:gd name="T7" fmla="*/ 10 h 166"/>
                  <a:gd name="T8" fmla="*/ 10 w 162"/>
                  <a:gd name="T9" fmla="*/ 156 h 166"/>
                  <a:gd name="T10" fmla="*/ 77 w 162"/>
                  <a:gd name="T11" fmla="*/ 156 h 166"/>
                  <a:gd name="T12" fmla="*/ 71 w 162"/>
                  <a:gd name="T13" fmla="*/ 155 h 166"/>
                  <a:gd name="T14" fmla="*/ 69 w 162"/>
                  <a:gd name="T15" fmla="*/ 110 h 166"/>
                  <a:gd name="T16" fmla="*/ 93 w 162"/>
                  <a:gd name="T17" fmla="*/ 152 h 166"/>
                  <a:gd name="T18" fmla="*/ 88 w 162"/>
                  <a:gd name="T19" fmla="*/ 156 h 166"/>
                  <a:gd name="T20" fmla="*/ 85 w 162"/>
                  <a:gd name="T21" fmla="*/ 117 h 166"/>
                  <a:gd name="T22" fmla="*/ 73 w 162"/>
                  <a:gd name="T23" fmla="*/ 33 h 166"/>
                  <a:gd name="T24" fmla="*/ 75 w 162"/>
                  <a:gd name="T25" fmla="*/ 31 h 166"/>
                  <a:gd name="T26" fmla="*/ 88 w 162"/>
                  <a:gd name="T27" fmla="*/ 32 h 166"/>
                  <a:gd name="T28" fmla="*/ 87 w 162"/>
                  <a:gd name="T29" fmla="*/ 48 h 166"/>
                  <a:gd name="T30" fmla="*/ 73 w 162"/>
                  <a:gd name="T31" fmla="*/ 33 h 166"/>
                  <a:gd name="T32" fmla="*/ 63 w 162"/>
                  <a:gd name="T33" fmla="*/ 60 h 166"/>
                  <a:gd name="T34" fmla="*/ 94 w 162"/>
                  <a:gd name="T35" fmla="*/ 58 h 166"/>
                  <a:gd name="T36" fmla="*/ 101 w 162"/>
                  <a:gd name="T37" fmla="*/ 65 h 166"/>
                  <a:gd name="T38" fmla="*/ 61 w 162"/>
                  <a:gd name="T39" fmla="*/ 101 h 166"/>
                  <a:gd name="T40" fmla="*/ 101 w 162"/>
                  <a:gd name="T41" fmla="*/ 152 h 166"/>
                  <a:gd name="T42" fmla="*/ 109 w 162"/>
                  <a:gd name="T43" fmla="*/ 110 h 166"/>
                  <a:gd name="T44" fmla="*/ 105 w 162"/>
                  <a:gd name="T45" fmla="*/ 53 h 166"/>
                  <a:gd name="T46" fmla="*/ 93 w 162"/>
                  <a:gd name="T47" fmla="*/ 25 h 166"/>
                  <a:gd name="T48" fmla="*/ 71 w 162"/>
                  <a:gd name="T49" fmla="*/ 23 h 166"/>
                  <a:gd name="T50" fmla="*/ 65 w 162"/>
                  <a:gd name="T51" fmla="*/ 50 h 166"/>
                  <a:gd name="T52" fmla="*/ 53 w 162"/>
                  <a:gd name="T53" fmla="*/ 65 h 166"/>
                  <a:gd name="T54" fmla="*/ 61 w 162"/>
                  <a:gd name="T55" fmla="*/ 110 h 166"/>
                  <a:gd name="T56" fmla="*/ 61 w 162"/>
                  <a:gd name="T57" fmla="*/ 156 h 166"/>
                  <a:gd name="T58" fmla="*/ 39 w 162"/>
                  <a:gd name="T59" fmla="*/ 10 h 166"/>
                  <a:gd name="T60" fmla="*/ 123 w 162"/>
                  <a:gd name="T61" fmla="*/ 156 h 166"/>
                  <a:gd name="T62" fmla="*/ 101 w 162"/>
                  <a:gd name="T63" fmla="*/ 152 h 166"/>
                  <a:gd name="T64" fmla="*/ 133 w 162"/>
                  <a:gd name="T65" fmla="*/ 10 h 166"/>
                  <a:gd name="T66" fmla="*/ 152 w 162"/>
                  <a:gd name="T67"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66">
                    <a:moveTo>
                      <a:pt x="0" y="166"/>
                    </a:moveTo>
                    <a:cubicBezTo>
                      <a:pt x="162" y="166"/>
                      <a:pt x="162" y="166"/>
                      <a:pt x="162" y="166"/>
                    </a:cubicBezTo>
                    <a:cubicBezTo>
                      <a:pt x="162" y="0"/>
                      <a:pt x="162" y="0"/>
                      <a:pt x="162" y="0"/>
                    </a:cubicBezTo>
                    <a:cubicBezTo>
                      <a:pt x="0" y="0"/>
                      <a:pt x="0" y="0"/>
                      <a:pt x="0" y="0"/>
                    </a:cubicBezTo>
                    <a:lnTo>
                      <a:pt x="0" y="166"/>
                    </a:lnTo>
                    <a:close/>
                    <a:moveTo>
                      <a:pt x="10" y="156"/>
                    </a:moveTo>
                    <a:cubicBezTo>
                      <a:pt x="10" y="10"/>
                      <a:pt x="10" y="10"/>
                      <a:pt x="10" y="10"/>
                    </a:cubicBezTo>
                    <a:cubicBezTo>
                      <a:pt x="29" y="10"/>
                      <a:pt x="29" y="10"/>
                      <a:pt x="29" y="10"/>
                    </a:cubicBezTo>
                    <a:cubicBezTo>
                      <a:pt x="29" y="156"/>
                      <a:pt x="29" y="156"/>
                      <a:pt x="29" y="156"/>
                    </a:cubicBezTo>
                    <a:lnTo>
                      <a:pt x="10" y="156"/>
                    </a:lnTo>
                    <a:close/>
                    <a:moveTo>
                      <a:pt x="77" y="117"/>
                    </a:moveTo>
                    <a:cubicBezTo>
                      <a:pt x="77" y="156"/>
                      <a:pt x="77" y="156"/>
                      <a:pt x="77" y="156"/>
                    </a:cubicBezTo>
                    <a:cubicBezTo>
                      <a:pt x="74" y="156"/>
                      <a:pt x="74" y="156"/>
                      <a:pt x="74" y="156"/>
                    </a:cubicBezTo>
                    <a:cubicBezTo>
                      <a:pt x="73" y="156"/>
                      <a:pt x="72" y="155"/>
                      <a:pt x="71" y="155"/>
                    </a:cubicBezTo>
                    <a:cubicBezTo>
                      <a:pt x="69" y="154"/>
                      <a:pt x="69" y="153"/>
                      <a:pt x="69" y="152"/>
                    </a:cubicBezTo>
                    <a:cubicBezTo>
                      <a:pt x="69" y="110"/>
                      <a:pt x="69" y="110"/>
                      <a:pt x="69" y="110"/>
                    </a:cubicBezTo>
                    <a:cubicBezTo>
                      <a:pt x="93" y="110"/>
                      <a:pt x="93" y="110"/>
                      <a:pt x="93" y="110"/>
                    </a:cubicBezTo>
                    <a:cubicBezTo>
                      <a:pt x="93" y="152"/>
                      <a:pt x="93" y="152"/>
                      <a:pt x="93" y="152"/>
                    </a:cubicBezTo>
                    <a:cubicBezTo>
                      <a:pt x="93" y="153"/>
                      <a:pt x="93" y="154"/>
                      <a:pt x="91" y="155"/>
                    </a:cubicBezTo>
                    <a:cubicBezTo>
                      <a:pt x="90" y="155"/>
                      <a:pt x="89" y="156"/>
                      <a:pt x="88" y="156"/>
                    </a:cubicBezTo>
                    <a:cubicBezTo>
                      <a:pt x="85" y="156"/>
                      <a:pt x="85" y="156"/>
                      <a:pt x="85" y="156"/>
                    </a:cubicBezTo>
                    <a:cubicBezTo>
                      <a:pt x="85" y="117"/>
                      <a:pt x="85" y="117"/>
                      <a:pt x="85" y="117"/>
                    </a:cubicBezTo>
                    <a:lnTo>
                      <a:pt x="77" y="117"/>
                    </a:lnTo>
                    <a:close/>
                    <a:moveTo>
                      <a:pt x="73" y="33"/>
                    </a:moveTo>
                    <a:cubicBezTo>
                      <a:pt x="73" y="33"/>
                      <a:pt x="73" y="33"/>
                      <a:pt x="73" y="33"/>
                    </a:cubicBezTo>
                    <a:cubicBezTo>
                      <a:pt x="73" y="32"/>
                      <a:pt x="74" y="31"/>
                      <a:pt x="75" y="31"/>
                    </a:cubicBezTo>
                    <a:cubicBezTo>
                      <a:pt x="77" y="29"/>
                      <a:pt x="79" y="29"/>
                      <a:pt x="81" y="29"/>
                    </a:cubicBezTo>
                    <a:cubicBezTo>
                      <a:pt x="84" y="29"/>
                      <a:pt x="87" y="30"/>
                      <a:pt x="88" y="32"/>
                    </a:cubicBezTo>
                    <a:cubicBezTo>
                      <a:pt x="91" y="35"/>
                      <a:pt x="93" y="40"/>
                      <a:pt x="89" y="46"/>
                    </a:cubicBezTo>
                    <a:cubicBezTo>
                      <a:pt x="89" y="46"/>
                      <a:pt x="88" y="47"/>
                      <a:pt x="87" y="48"/>
                    </a:cubicBezTo>
                    <a:cubicBezTo>
                      <a:pt x="82" y="51"/>
                      <a:pt x="76" y="49"/>
                      <a:pt x="74" y="47"/>
                    </a:cubicBezTo>
                    <a:cubicBezTo>
                      <a:pt x="71" y="44"/>
                      <a:pt x="69" y="39"/>
                      <a:pt x="73" y="33"/>
                    </a:cubicBezTo>
                    <a:close/>
                    <a:moveTo>
                      <a:pt x="61" y="65"/>
                    </a:moveTo>
                    <a:cubicBezTo>
                      <a:pt x="61" y="63"/>
                      <a:pt x="62" y="61"/>
                      <a:pt x="63" y="60"/>
                    </a:cubicBezTo>
                    <a:cubicBezTo>
                      <a:pt x="64" y="59"/>
                      <a:pt x="66" y="58"/>
                      <a:pt x="68" y="58"/>
                    </a:cubicBezTo>
                    <a:cubicBezTo>
                      <a:pt x="94" y="58"/>
                      <a:pt x="94" y="58"/>
                      <a:pt x="94" y="58"/>
                    </a:cubicBezTo>
                    <a:cubicBezTo>
                      <a:pt x="96" y="58"/>
                      <a:pt x="98" y="59"/>
                      <a:pt x="99" y="60"/>
                    </a:cubicBezTo>
                    <a:cubicBezTo>
                      <a:pt x="100" y="61"/>
                      <a:pt x="101" y="63"/>
                      <a:pt x="101" y="65"/>
                    </a:cubicBezTo>
                    <a:cubicBezTo>
                      <a:pt x="101" y="101"/>
                      <a:pt x="101" y="101"/>
                      <a:pt x="101" y="101"/>
                    </a:cubicBezTo>
                    <a:cubicBezTo>
                      <a:pt x="61" y="101"/>
                      <a:pt x="61" y="101"/>
                      <a:pt x="61" y="101"/>
                    </a:cubicBezTo>
                    <a:lnTo>
                      <a:pt x="61" y="65"/>
                    </a:lnTo>
                    <a:close/>
                    <a:moveTo>
                      <a:pt x="101" y="152"/>
                    </a:moveTo>
                    <a:cubicBezTo>
                      <a:pt x="101" y="110"/>
                      <a:pt x="101" y="110"/>
                      <a:pt x="101" y="110"/>
                    </a:cubicBezTo>
                    <a:cubicBezTo>
                      <a:pt x="109" y="110"/>
                      <a:pt x="109" y="110"/>
                      <a:pt x="109" y="110"/>
                    </a:cubicBezTo>
                    <a:cubicBezTo>
                      <a:pt x="109" y="65"/>
                      <a:pt x="109" y="65"/>
                      <a:pt x="109" y="65"/>
                    </a:cubicBezTo>
                    <a:cubicBezTo>
                      <a:pt x="109" y="60"/>
                      <a:pt x="108" y="56"/>
                      <a:pt x="105" y="53"/>
                    </a:cubicBezTo>
                    <a:cubicBezTo>
                      <a:pt x="103" y="51"/>
                      <a:pt x="100" y="50"/>
                      <a:pt x="97" y="50"/>
                    </a:cubicBezTo>
                    <a:cubicBezTo>
                      <a:pt x="101" y="43"/>
                      <a:pt x="101" y="33"/>
                      <a:pt x="93" y="25"/>
                    </a:cubicBezTo>
                    <a:cubicBezTo>
                      <a:pt x="92" y="24"/>
                      <a:pt x="91" y="23"/>
                      <a:pt x="90" y="22"/>
                    </a:cubicBezTo>
                    <a:cubicBezTo>
                      <a:pt x="83" y="20"/>
                      <a:pt x="76" y="20"/>
                      <a:pt x="71" y="23"/>
                    </a:cubicBezTo>
                    <a:cubicBezTo>
                      <a:pt x="65" y="27"/>
                      <a:pt x="62" y="33"/>
                      <a:pt x="62" y="39"/>
                    </a:cubicBezTo>
                    <a:cubicBezTo>
                      <a:pt x="62" y="43"/>
                      <a:pt x="63" y="47"/>
                      <a:pt x="65" y="50"/>
                    </a:cubicBezTo>
                    <a:cubicBezTo>
                      <a:pt x="62" y="50"/>
                      <a:pt x="59" y="51"/>
                      <a:pt x="57" y="53"/>
                    </a:cubicBezTo>
                    <a:cubicBezTo>
                      <a:pt x="54" y="56"/>
                      <a:pt x="53" y="60"/>
                      <a:pt x="53" y="65"/>
                    </a:cubicBezTo>
                    <a:cubicBezTo>
                      <a:pt x="53" y="110"/>
                      <a:pt x="53" y="110"/>
                      <a:pt x="53" y="110"/>
                    </a:cubicBezTo>
                    <a:cubicBezTo>
                      <a:pt x="61" y="110"/>
                      <a:pt x="61" y="110"/>
                      <a:pt x="61" y="110"/>
                    </a:cubicBezTo>
                    <a:cubicBezTo>
                      <a:pt x="61" y="152"/>
                      <a:pt x="61" y="152"/>
                      <a:pt x="61" y="152"/>
                    </a:cubicBezTo>
                    <a:cubicBezTo>
                      <a:pt x="61" y="153"/>
                      <a:pt x="61" y="155"/>
                      <a:pt x="61" y="156"/>
                    </a:cubicBezTo>
                    <a:cubicBezTo>
                      <a:pt x="39" y="156"/>
                      <a:pt x="39" y="156"/>
                      <a:pt x="39" y="156"/>
                    </a:cubicBezTo>
                    <a:cubicBezTo>
                      <a:pt x="39" y="10"/>
                      <a:pt x="39" y="10"/>
                      <a:pt x="39" y="10"/>
                    </a:cubicBezTo>
                    <a:cubicBezTo>
                      <a:pt x="123" y="10"/>
                      <a:pt x="123" y="10"/>
                      <a:pt x="123" y="10"/>
                    </a:cubicBezTo>
                    <a:cubicBezTo>
                      <a:pt x="123" y="156"/>
                      <a:pt x="123" y="156"/>
                      <a:pt x="123" y="156"/>
                    </a:cubicBezTo>
                    <a:cubicBezTo>
                      <a:pt x="101" y="156"/>
                      <a:pt x="101" y="156"/>
                      <a:pt x="101" y="156"/>
                    </a:cubicBezTo>
                    <a:cubicBezTo>
                      <a:pt x="101" y="155"/>
                      <a:pt x="101" y="153"/>
                      <a:pt x="101" y="152"/>
                    </a:cubicBezTo>
                    <a:close/>
                    <a:moveTo>
                      <a:pt x="133" y="156"/>
                    </a:moveTo>
                    <a:cubicBezTo>
                      <a:pt x="133" y="10"/>
                      <a:pt x="133" y="10"/>
                      <a:pt x="133" y="10"/>
                    </a:cubicBezTo>
                    <a:cubicBezTo>
                      <a:pt x="152" y="10"/>
                      <a:pt x="152" y="10"/>
                      <a:pt x="152" y="10"/>
                    </a:cubicBezTo>
                    <a:cubicBezTo>
                      <a:pt x="152" y="156"/>
                      <a:pt x="152" y="156"/>
                      <a:pt x="152" y="156"/>
                    </a:cubicBezTo>
                    <a:lnTo>
                      <a:pt x="133"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4" name="Rectangle 45">
                <a:extLst>
                  <a:ext uri="{FF2B5EF4-FFF2-40B4-BE49-F238E27FC236}">
                    <a16:creationId xmlns:a16="http://schemas.microsoft.com/office/drawing/2014/main" id="{590010A1-01AD-4143-8B56-7A329DBAE295}"/>
                  </a:ext>
                </a:extLst>
              </p:cNvPr>
              <p:cNvSpPr>
                <a:spLocks noChangeArrowheads="1"/>
              </p:cNvSpPr>
              <p:nvPr/>
            </p:nvSpPr>
            <p:spPr bwMode="auto">
              <a:xfrm>
                <a:off x="4321181" y="2517767"/>
                <a:ext cx="42863"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5" name="Rectangle 46">
                <a:extLst>
                  <a:ext uri="{FF2B5EF4-FFF2-40B4-BE49-F238E27FC236}">
                    <a16:creationId xmlns:a16="http://schemas.microsoft.com/office/drawing/2014/main" id="{F09203A5-7ACF-47A4-BED8-0BC155FBA9F9}"/>
                  </a:ext>
                </a:extLst>
              </p:cNvPr>
              <p:cNvSpPr>
                <a:spLocks noChangeArrowheads="1"/>
              </p:cNvSpPr>
              <p:nvPr/>
            </p:nvSpPr>
            <p:spPr bwMode="auto">
              <a:xfrm>
                <a:off x="4321181" y="2582852"/>
                <a:ext cx="42863" cy="460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6" name="Freeform 47">
                <a:extLst>
                  <a:ext uri="{FF2B5EF4-FFF2-40B4-BE49-F238E27FC236}">
                    <a16:creationId xmlns:a16="http://schemas.microsoft.com/office/drawing/2014/main" id="{DB4F2E67-6487-4F7F-BB66-08862F619880}"/>
                  </a:ext>
                </a:extLst>
              </p:cNvPr>
              <p:cNvSpPr>
                <a:spLocks/>
              </p:cNvSpPr>
              <p:nvPr/>
            </p:nvSpPr>
            <p:spPr bwMode="auto">
              <a:xfrm>
                <a:off x="3813177" y="2054226"/>
                <a:ext cx="231776" cy="120649"/>
              </a:xfrm>
              <a:custGeom>
                <a:avLst/>
                <a:gdLst>
                  <a:gd name="T0" fmla="*/ 10 w 54"/>
                  <a:gd name="T1" fmla="*/ 27 h 28"/>
                  <a:gd name="T2" fmla="*/ 27 w 54"/>
                  <a:gd name="T3" fmla="*/ 10 h 28"/>
                  <a:gd name="T4" fmla="*/ 44 w 54"/>
                  <a:gd name="T5" fmla="*/ 27 h 28"/>
                  <a:gd name="T6" fmla="*/ 44 w 54"/>
                  <a:gd name="T7" fmla="*/ 28 h 28"/>
                  <a:gd name="T8" fmla="*/ 54 w 54"/>
                  <a:gd name="T9" fmla="*/ 28 h 28"/>
                  <a:gd name="T10" fmla="*/ 54 w 54"/>
                  <a:gd name="T11" fmla="*/ 27 h 28"/>
                  <a:gd name="T12" fmla="*/ 27 w 54"/>
                  <a:gd name="T13" fmla="*/ 0 h 28"/>
                  <a:gd name="T14" fmla="*/ 0 w 54"/>
                  <a:gd name="T15" fmla="*/ 27 h 28"/>
                  <a:gd name="T16" fmla="*/ 0 w 54"/>
                  <a:gd name="T17" fmla="*/ 28 h 28"/>
                  <a:gd name="T18" fmla="*/ 10 w 54"/>
                  <a:gd name="T19" fmla="*/ 28 h 28"/>
                  <a:gd name="T20" fmla="*/ 10 w 54"/>
                  <a:gd name="T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8">
                    <a:moveTo>
                      <a:pt x="10" y="27"/>
                    </a:moveTo>
                    <a:cubicBezTo>
                      <a:pt x="10" y="18"/>
                      <a:pt x="18" y="10"/>
                      <a:pt x="27" y="10"/>
                    </a:cubicBezTo>
                    <a:cubicBezTo>
                      <a:pt x="36" y="10"/>
                      <a:pt x="44" y="18"/>
                      <a:pt x="44" y="27"/>
                    </a:cubicBezTo>
                    <a:cubicBezTo>
                      <a:pt x="44" y="28"/>
                      <a:pt x="44" y="28"/>
                      <a:pt x="44" y="28"/>
                    </a:cubicBezTo>
                    <a:cubicBezTo>
                      <a:pt x="54" y="28"/>
                      <a:pt x="54" y="28"/>
                      <a:pt x="54" y="28"/>
                    </a:cubicBezTo>
                    <a:cubicBezTo>
                      <a:pt x="54" y="27"/>
                      <a:pt x="54" y="27"/>
                      <a:pt x="54" y="27"/>
                    </a:cubicBezTo>
                    <a:cubicBezTo>
                      <a:pt x="54" y="12"/>
                      <a:pt x="42" y="0"/>
                      <a:pt x="27" y="0"/>
                    </a:cubicBezTo>
                    <a:cubicBezTo>
                      <a:pt x="12" y="0"/>
                      <a:pt x="0" y="12"/>
                      <a:pt x="0" y="27"/>
                    </a:cubicBezTo>
                    <a:cubicBezTo>
                      <a:pt x="0" y="28"/>
                      <a:pt x="0" y="28"/>
                      <a:pt x="0" y="28"/>
                    </a:cubicBezTo>
                    <a:cubicBezTo>
                      <a:pt x="10" y="28"/>
                      <a:pt x="10" y="28"/>
                      <a:pt x="10" y="28"/>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grpSp>
          <p:nvGrpSpPr>
            <p:cNvPr id="102" name="Group 101">
              <a:extLst>
                <a:ext uri="{FF2B5EF4-FFF2-40B4-BE49-F238E27FC236}">
                  <a16:creationId xmlns:a16="http://schemas.microsoft.com/office/drawing/2014/main" id="{D88B79F6-5C15-45AF-808E-3C8628C1C8F7}"/>
                </a:ext>
              </a:extLst>
            </p:cNvPr>
            <p:cNvGrpSpPr/>
            <p:nvPr/>
          </p:nvGrpSpPr>
          <p:grpSpPr>
            <a:xfrm>
              <a:off x="1507175" y="5824728"/>
              <a:ext cx="273279" cy="269719"/>
              <a:chOff x="4410069" y="2190749"/>
              <a:chExt cx="609606" cy="601662"/>
            </a:xfrm>
            <a:grpFill/>
          </p:grpSpPr>
          <p:sp>
            <p:nvSpPr>
              <p:cNvPr id="199" name="Freeform 58">
                <a:extLst>
                  <a:ext uri="{FF2B5EF4-FFF2-40B4-BE49-F238E27FC236}">
                    <a16:creationId xmlns:a16="http://schemas.microsoft.com/office/drawing/2014/main" id="{DCFC7575-DE21-4164-BDC3-E5036C1EC3FA}"/>
                  </a:ext>
                </a:extLst>
              </p:cNvPr>
              <p:cNvSpPr>
                <a:spLocks/>
              </p:cNvSpPr>
              <p:nvPr/>
            </p:nvSpPr>
            <p:spPr bwMode="auto">
              <a:xfrm>
                <a:off x="4410069" y="2190749"/>
                <a:ext cx="609599" cy="601662"/>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0" name="Freeform 59">
                <a:extLst>
                  <a:ext uri="{FF2B5EF4-FFF2-40B4-BE49-F238E27FC236}">
                    <a16:creationId xmlns:a16="http://schemas.microsoft.com/office/drawing/2014/main" id="{80DFD99A-9690-471B-9AE9-CC0E05CD28C2}"/>
                  </a:ext>
                </a:extLst>
              </p:cNvPr>
              <p:cNvSpPr>
                <a:spLocks/>
              </p:cNvSpPr>
              <p:nvPr/>
            </p:nvSpPr>
            <p:spPr bwMode="auto">
              <a:xfrm>
                <a:off x="4678363" y="2381250"/>
                <a:ext cx="146049" cy="147639"/>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1" name="Freeform 60">
                <a:extLst>
                  <a:ext uri="{FF2B5EF4-FFF2-40B4-BE49-F238E27FC236}">
                    <a16:creationId xmlns:a16="http://schemas.microsoft.com/office/drawing/2014/main" id="{B6528410-4DFA-4E51-9AEF-03BFE74FC80E}"/>
                  </a:ext>
                </a:extLst>
              </p:cNvPr>
              <p:cNvSpPr>
                <a:spLocks/>
              </p:cNvSpPr>
              <p:nvPr/>
            </p:nvSpPr>
            <p:spPr bwMode="auto">
              <a:xfrm>
                <a:off x="4743457" y="2190753"/>
                <a:ext cx="158751" cy="104774"/>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202" name="Freeform 61">
                <a:extLst>
                  <a:ext uri="{FF2B5EF4-FFF2-40B4-BE49-F238E27FC236}">
                    <a16:creationId xmlns:a16="http://schemas.microsoft.com/office/drawing/2014/main" id="{6781BF7B-5490-423E-B612-12004E50935F}"/>
                  </a:ext>
                </a:extLst>
              </p:cNvPr>
              <p:cNvSpPr>
                <a:spLocks/>
              </p:cNvSpPr>
              <p:nvPr/>
            </p:nvSpPr>
            <p:spPr bwMode="auto">
              <a:xfrm>
                <a:off x="4911724" y="2300287"/>
                <a:ext cx="107951" cy="155576"/>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03" name="Freeform 65">
              <a:extLst>
                <a:ext uri="{FF2B5EF4-FFF2-40B4-BE49-F238E27FC236}">
                  <a16:creationId xmlns:a16="http://schemas.microsoft.com/office/drawing/2014/main" id="{21614343-FF80-414B-A792-B4A9994F5DB6}"/>
                </a:ext>
              </a:extLst>
            </p:cNvPr>
            <p:cNvSpPr>
              <a:spLocks noEditPoints="1"/>
            </p:cNvSpPr>
            <p:nvPr/>
          </p:nvSpPr>
          <p:spPr bwMode="auto">
            <a:xfrm>
              <a:off x="3036666" y="5924473"/>
              <a:ext cx="351471" cy="192315"/>
            </a:xfrm>
            <a:custGeom>
              <a:avLst/>
              <a:gdLst>
                <a:gd name="T0" fmla="*/ 144 w 156"/>
                <a:gd name="T1" fmla="*/ 39 h 84"/>
                <a:gd name="T2" fmla="*/ 148 w 156"/>
                <a:gd name="T3" fmla="*/ 36 h 84"/>
                <a:gd name="T4" fmla="*/ 144 w 156"/>
                <a:gd name="T5" fmla="*/ 39 h 84"/>
                <a:gd name="T6" fmla="*/ 112 w 156"/>
                <a:gd name="T7" fmla="*/ 16 h 84"/>
                <a:gd name="T8" fmla="*/ 122 w 156"/>
                <a:gd name="T9" fmla="*/ 42 h 84"/>
                <a:gd name="T10" fmla="*/ 112 w 156"/>
                <a:gd name="T11" fmla="*/ 68 h 84"/>
                <a:gd name="T12" fmla="*/ 144 w 156"/>
                <a:gd name="T13" fmla="*/ 46 h 84"/>
                <a:gd name="T14" fmla="*/ 148 w 156"/>
                <a:gd name="T15" fmla="*/ 48 h 84"/>
                <a:gd name="T16" fmla="*/ 144 w 156"/>
                <a:gd name="T17" fmla="*/ 46 h 84"/>
                <a:gd name="T18" fmla="*/ 144 w 156"/>
                <a:gd name="T19" fmla="*/ 39 h 84"/>
                <a:gd name="T20" fmla="*/ 112 w 156"/>
                <a:gd name="T21" fmla="*/ 42 h 84"/>
                <a:gd name="T22" fmla="*/ 82 w 156"/>
                <a:gd name="T23" fmla="*/ 9 h 84"/>
                <a:gd name="T24" fmla="*/ 78 w 156"/>
                <a:gd name="T25" fmla="*/ 9 h 84"/>
                <a:gd name="T26" fmla="*/ 75 w 156"/>
                <a:gd name="T27" fmla="*/ 9 h 84"/>
                <a:gd name="T28" fmla="*/ 45 w 156"/>
                <a:gd name="T29" fmla="*/ 42 h 84"/>
                <a:gd name="T30" fmla="*/ 75 w 156"/>
                <a:gd name="T31" fmla="*/ 75 h 84"/>
                <a:gd name="T32" fmla="*/ 78 w 156"/>
                <a:gd name="T33" fmla="*/ 75 h 84"/>
                <a:gd name="T34" fmla="*/ 82 w 156"/>
                <a:gd name="T35" fmla="*/ 75 h 84"/>
                <a:gd name="T36" fmla="*/ 112 w 156"/>
                <a:gd name="T37" fmla="*/ 42 h 84"/>
                <a:gd name="T38" fmla="*/ 35 w 156"/>
                <a:gd name="T39" fmla="*/ 42 h 84"/>
                <a:gd name="T40" fmla="*/ 44 w 156"/>
                <a:gd name="T41" fmla="*/ 16 h 84"/>
                <a:gd name="T42" fmla="*/ 12 w 156"/>
                <a:gd name="T43" fmla="*/ 39 h 84"/>
                <a:gd name="T44" fmla="*/ 9 w 156"/>
                <a:gd name="T45" fmla="*/ 36 h 84"/>
                <a:gd name="T46" fmla="*/ 12 w 156"/>
                <a:gd name="T47" fmla="*/ 39 h 84"/>
                <a:gd name="T48" fmla="*/ 12 w 156"/>
                <a:gd name="T49" fmla="*/ 46 h 84"/>
                <a:gd name="T50" fmla="*/ 9 w 156"/>
                <a:gd name="T51" fmla="*/ 48 h 84"/>
                <a:gd name="T52" fmla="*/ 12 w 156"/>
                <a:gd name="T53" fmla="*/ 46 h 84"/>
                <a:gd name="T54" fmla="*/ 44 w 156"/>
                <a:gd name="T55" fmla="*/ 68 h 84"/>
                <a:gd name="T56" fmla="*/ 35 w 156"/>
                <a:gd name="T57" fmla="*/ 42 h 84"/>
                <a:gd name="T58" fmla="*/ 152 w 156"/>
                <a:gd name="T59" fmla="*/ 51 h 84"/>
                <a:gd name="T60" fmla="*/ 152 w 156"/>
                <a:gd name="T61" fmla="*/ 51 h 84"/>
                <a:gd name="T62" fmla="*/ 78 w 156"/>
                <a:gd name="T63" fmla="*/ 84 h 84"/>
                <a:gd name="T64" fmla="*/ 5 w 156"/>
                <a:gd name="T65" fmla="*/ 51 h 84"/>
                <a:gd name="T66" fmla="*/ 5 w 156"/>
                <a:gd name="T67" fmla="*/ 51 h 84"/>
                <a:gd name="T68" fmla="*/ 5 w 156"/>
                <a:gd name="T69" fmla="*/ 33 h 84"/>
                <a:gd name="T70" fmla="*/ 5 w 156"/>
                <a:gd name="T71" fmla="*/ 33 h 84"/>
                <a:gd name="T72" fmla="*/ 78 w 156"/>
                <a:gd name="T73" fmla="*/ 0 h 84"/>
                <a:gd name="T74" fmla="*/ 152 w 156"/>
                <a:gd name="T75" fmla="*/ 33 h 84"/>
                <a:gd name="T76" fmla="*/ 152 w 156"/>
                <a:gd name="T77" fmla="*/ 33 h 84"/>
                <a:gd name="T78" fmla="*/ 152 w 156"/>
                <a:gd name="T79" fmla="*/ 51 h 84"/>
                <a:gd name="T80" fmla="*/ 88 w 156"/>
                <a:gd name="T81" fmla="*/ 42 h 84"/>
                <a:gd name="T82" fmla="*/ 78 w 156"/>
                <a:gd name="T83" fmla="*/ 51 h 84"/>
                <a:gd name="T84" fmla="*/ 69 w 156"/>
                <a:gd name="T85" fmla="*/ 42 h 84"/>
                <a:gd name="T86" fmla="*/ 78 w 156"/>
                <a:gd name="T87" fmla="*/ 33 h 84"/>
                <a:gd name="T88" fmla="*/ 88 w 156"/>
                <a:gd name="T8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6" h="84">
                  <a:moveTo>
                    <a:pt x="144" y="39"/>
                  </a:moveTo>
                  <a:cubicBezTo>
                    <a:pt x="148" y="36"/>
                    <a:pt x="148" y="36"/>
                    <a:pt x="148" y="36"/>
                  </a:cubicBezTo>
                  <a:cubicBezTo>
                    <a:pt x="144" y="39"/>
                    <a:pt x="144" y="39"/>
                    <a:pt x="144" y="39"/>
                  </a:cubicBezTo>
                  <a:cubicBezTo>
                    <a:pt x="135" y="29"/>
                    <a:pt x="124" y="21"/>
                    <a:pt x="112" y="16"/>
                  </a:cubicBezTo>
                  <a:cubicBezTo>
                    <a:pt x="118" y="23"/>
                    <a:pt x="122" y="33"/>
                    <a:pt x="122" y="42"/>
                  </a:cubicBezTo>
                  <a:cubicBezTo>
                    <a:pt x="122" y="51"/>
                    <a:pt x="118" y="61"/>
                    <a:pt x="112" y="68"/>
                  </a:cubicBezTo>
                  <a:cubicBezTo>
                    <a:pt x="124" y="63"/>
                    <a:pt x="135" y="55"/>
                    <a:pt x="144" y="46"/>
                  </a:cubicBezTo>
                  <a:cubicBezTo>
                    <a:pt x="148" y="48"/>
                    <a:pt x="148" y="48"/>
                    <a:pt x="148" y="48"/>
                  </a:cubicBezTo>
                  <a:cubicBezTo>
                    <a:pt x="144" y="46"/>
                    <a:pt x="144" y="46"/>
                    <a:pt x="144" y="46"/>
                  </a:cubicBezTo>
                  <a:cubicBezTo>
                    <a:pt x="146" y="43"/>
                    <a:pt x="146" y="41"/>
                    <a:pt x="144" y="39"/>
                  </a:cubicBezTo>
                  <a:close/>
                  <a:moveTo>
                    <a:pt x="112" y="42"/>
                  </a:moveTo>
                  <a:cubicBezTo>
                    <a:pt x="112" y="26"/>
                    <a:pt x="99" y="12"/>
                    <a:pt x="82" y="9"/>
                  </a:cubicBezTo>
                  <a:cubicBezTo>
                    <a:pt x="81" y="9"/>
                    <a:pt x="80" y="9"/>
                    <a:pt x="78" y="9"/>
                  </a:cubicBezTo>
                  <a:cubicBezTo>
                    <a:pt x="77" y="9"/>
                    <a:pt x="76" y="9"/>
                    <a:pt x="75" y="9"/>
                  </a:cubicBezTo>
                  <a:cubicBezTo>
                    <a:pt x="58" y="12"/>
                    <a:pt x="45" y="26"/>
                    <a:pt x="45" y="42"/>
                  </a:cubicBezTo>
                  <a:cubicBezTo>
                    <a:pt x="45" y="58"/>
                    <a:pt x="58" y="72"/>
                    <a:pt x="75" y="75"/>
                  </a:cubicBezTo>
                  <a:cubicBezTo>
                    <a:pt x="76" y="75"/>
                    <a:pt x="77" y="75"/>
                    <a:pt x="78" y="75"/>
                  </a:cubicBezTo>
                  <a:cubicBezTo>
                    <a:pt x="80" y="75"/>
                    <a:pt x="81" y="75"/>
                    <a:pt x="82" y="75"/>
                  </a:cubicBezTo>
                  <a:cubicBezTo>
                    <a:pt x="99" y="72"/>
                    <a:pt x="112" y="58"/>
                    <a:pt x="112" y="42"/>
                  </a:cubicBezTo>
                  <a:close/>
                  <a:moveTo>
                    <a:pt x="35" y="42"/>
                  </a:moveTo>
                  <a:cubicBezTo>
                    <a:pt x="35" y="33"/>
                    <a:pt x="38" y="23"/>
                    <a:pt x="44" y="16"/>
                  </a:cubicBezTo>
                  <a:cubicBezTo>
                    <a:pt x="32" y="21"/>
                    <a:pt x="21" y="29"/>
                    <a:pt x="12" y="39"/>
                  </a:cubicBezTo>
                  <a:cubicBezTo>
                    <a:pt x="9" y="36"/>
                    <a:pt x="9" y="36"/>
                    <a:pt x="9" y="36"/>
                  </a:cubicBezTo>
                  <a:cubicBezTo>
                    <a:pt x="12" y="39"/>
                    <a:pt x="12" y="39"/>
                    <a:pt x="12" y="39"/>
                  </a:cubicBezTo>
                  <a:cubicBezTo>
                    <a:pt x="10" y="41"/>
                    <a:pt x="10" y="43"/>
                    <a:pt x="12" y="46"/>
                  </a:cubicBezTo>
                  <a:cubicBezTo>
                    <a:pt x="9" y="48"/>
                    <a:pt x="9" y="48"/>
                    <a:pt x="9" y="48"/>
                  </a:cubicBezTo>
                  <a:cubicBezTo>
                    <a:pt x="12" y="46"/>
                    <a:pt x="12" y="46"/>
                    <a:pt x="12" y="46"/>
                  </a:cubicBezTo>
                  <a:cubicBezTo>
                    <a:pt x="21" y="55"/>
                    <a:pt x="32" y="63"/>
                    <a:pt x="44" y="68"/>
                  </a:cubicBezTo>
                  <a:cubicBezTo>
                    <a:pt x="38" y="61"/>
                    <a:pt x="35" y="51"/>
                    <a:pt x="35" y="42"/>
                  </a:cubicBezTo>
                  <a:close/>
                  <a:moveTo>
                    <a:pt x="152" y="51"/>
                  </a:moveTo>
                  <a:cubicBezTo>
                    <a:pt x="152" y="51"/>
                    <a:pt x="152" y="51"/>
                    <a:pt x="152" y="51"/>
                  </a:cubicBezTo>
                  <a:cubicBezTo>
                    <a:pt x="131" y="72"/>
                    <a:pt x="106" y="84"/>
                    <a:pt x="78" y="84"/>
                  </a:cubicBezTo>
                  <a:cubicBezTo>
                    <a:pt x="51" y="84"/>
                    <a:pt x="24" y="72"/>
                    <a:pt x="5" y="51"/>
                  </a:cubicBezTo>
                  <a:cubicBezTo>
                    <a:pt x="5" y="51"/>
                    <a:pt x="5" y="51"/>
                    <a:pt x="5" y="51"/>
                  </a:cubicBezTo>
                  <a:cubicBezTo>
                    <a:pt x="0" y="47"/>
                    <a:pt x="0" y="37"/>
                    <a:pt x="5" y="33"/>
                  </a:cubicBezTo>
                  <a:cubicBezTo>
                    <a:pt x="5" y="33"/>
                    <a:pt x="5" y="33"/>
                    <a:pt x="5" y="33"/>
                  </a:cubicBezTo>
                  <a:cubicBezTo>
                    <a:pt x="24" y="12"/>
                    <a:pt x="51" y="0"/>
                    <a:pt x="78" y="0"/>
                  </a:cubicBezTo>
                  <a:cubicBezTo>
                    <a:pt x="106" y="0"/>
                    <a:pt x="131" y="12"/>
                    <a:pt x="152" y="33"/>
                  </a:cubicBezTo>
                  <a:cubicBezTo>
                    <a:pt x="152" y="33"/>
                    <a:pt x="152" y="33"/>
                    <a:pt x="152" y="33"/>
                  </a:cubicBezTo>
                  <a:cubicBezTo>
                    <a:pt x="156" y="37"/>
                    <a:pt x="156" y="47"/>
                    <a:pt x="152" y="51"/>
                  </a:cubicBezTo>
                  <a:close/>
                  <a:moveTo>
                    <a:pt x="88" y="42"/>
                  </a:moveTo>
                  <a:cubicBezTo>
                    <a:pt x="88" y="47"/>
                    <a:pt x="83" y="51"/>
                    <a:pt x="78" y="51"/>
                  </a:cubicBezTo>
                  <a:cubicBezTo>
                    <a:pt x="72" y="51"/>
                    <a:pt x="69" y="47"/>
                    <a:pt x="69" y="42"/>
                  </a:cubicBezTo>
                  <a:cubicBezTo>
                    <a:pt x="69" y="37"/>
                    <a:pt x="72" y="33"/>
                    <a:pt x="78" y="33"/>
                  </a:cubicBezTo>
                  <a:cubicBezTo>
                    <a:pt x="83" y="33"/>
                    <a:pt x="88" y="37"/>
                    <a:pt x="88" y="4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04" name="Group 103">
              <a:extLst>
                <a:ext uri="{FF2B5EF4-FFF2-40B4-BE49-F238E27FC236}">
                  <a16:creationId xmlns:a16="http://schemas.microsoft.com/office/drawing/2014/main" id="{B5B651FA-BED1-4F4D-8C79-F34626277EA8}"/>
                </a:ext>
              </a:extLst>
            </p:cNvPr>
            <p:cNvGrpSpPr/>
            <p:nvPr/>
          </p:nvGrpSpPr>
          <p:grpSpPr>
            <a:xfrm>
              <a:off x="2479728" y="5021870"/>
              <a:ext cx="399971" cy="296336"/>
              <a:chOff x="5746774" y="3170238"/>
              <a:chExt cx="698506" cy="517515"/>
            </a:xfrm>
            <a:grpFill/>
          </p:grpSpPr>
          <p:sp>
            <p:nvSpPr>
              <p:cNvPr id="190" name="Rectangle 69">
                <a:extLst>
                  <a:ext uri="{FF2B5EF4-FFF2-40B4-BE49-F238E27FC236}">
                    <a16:creationId xmlns:a16="http://schemas.microsoft.com/office/drawing/2014/main" id="{84969329-96DC-497B-95E3-56BCB34472AF}"/>
                  </a:ext>
                </a:extLst>
              </p:cNvPr>
              <p:cNvSpPr>
                <a:spLocks noChangeArrowheads="1"/>
              </p:cNvSpPr>
              <p:nvPr/>
            </p:nvSpPr>
            <p:spPr bwMode="auto">
              <a:xfrm>
                <a:off x="5746774"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1" name="Rectangle 70">
                <a:extLst>
                  <a:ext uri="{FF2B5EF4-FFF2-40B4-BE49-F238E27FC236}">
                    <a16:creationId xmlns:a16="http://schemas.microsoft.com/office/drawing/2014/main" id="{53E93B43-9B9B-4FE4-A3EE-919A1AF5518B}"/>
                  </a:ext>
                </a:extLst>
              </p:cNvPr>
              <p:cNvSpPr>
                <a:spLocks noChangeArrowheads="1"/>
              </p:cNvSpPr>
              <p:nvPr/>
            </p:nvSpPr>
            <p:spPr bwMode="auto">
              <a:xfrm>
                <a:off x="6078564" y="3444865"/>
                <a:ext cx="34924"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2" name="Freeform 71">
                <a:extLst>
                  <a:ext uri="{FF2B5EF4-FFF2-40B4-BE49-F238E27FC236}">
                    <a16:creationId xmlns:a16="http://schemas.microsoft.com/office/drawing/2014/main" id="{C0F012E0-2748-4C22-9F21-6711A9BDC7AA}"/>
                  </a:ext>
                </a:extLst>
              </p:cNvPr>
              <p:cNvSpPr>
                <a:spLocks/>
              </p:cNvSpPr>
              <p:nvPr/>
            </p:nvSpPr>
            <p:spPr bwMode="auto">
              <a:xfrm>
                <a:off x="6043638" y="3409941"/>
                <a:ext cx="107950" cy="34924"/>
              </a:xfrm>
              <a:custGeom>
                <a:avLst/>
                <a:gdLst>
                  <a:gd name="T0" fmla="*/ 44 w 68"/>
                  <a:gd name="T1" fmla="*/ 11 h 22"/>
                  <a:gd name="T2" fmla="*/ 44 w 68"/>
                  <a:gd name="T3" fmla="*/ 22 h 22"/>
                  <a:gd name="T4" fmla="*/ 68 w 68"/>
                  <a:gd name="T5" fmla="*/ 22 h 22"/>
                  <a:gd name="T6" fmla="*/ 68 w 68"/>
                  <a:gd name="T7" fmla="*/ 0 h 22"/>
                  <a:gd name="T8" fmla="*/ 0 w 68"/>
                  <a:gd name="T9" fmla="*/ 0 h 22"/>
                  <a:gd name="T10" fmla="*/ 0 w 68"/>
                  <a:gd name="T11" fmla="*/ 22 h 22"/>
                  <a:gd name="T12" fmla="*/ 22 w 68"/>
                  <a:gd name="T13" fmla="*/ 22 h 22"/>
                  <a:gd name="T14" fmla="*/ 22 w 68"/>
                  <a:gd name="T15" fmla="*/ 11 h 22"/>
                  <a:gd name="T16" fmla="*/ 44 w 6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
                    <a:moveTo>
                      <a:pt x="44" y="11"/>
                    </a:moveTo>
                    <a:lnTo>
                      <a:pt x="44" y="22"/>
                    </a:lnTo>
                    <a:lnTo>
                      <a:pt x="68" y="22"/>
                    </a:lnTo>
                    <a:lnTo>
                      <a:pt x="68" y="0"/>
                    </a:lnTo>
                    <a:lnTo>
                      <a:pt x="0" y="0"/>
                    </a:lnTo>
                    <a:lnTo>
                      <a:pt x="0" y="22"/>
                    </a:lnTo>
                    <a:lnTo>
                      <a:pt x="22" y="22"/>
                    </a:lnTo>
                    <a:lnTo>
                      <a:pt x="22" y="11"/>
                    </a:lnTo>
                    <a:lnTo>
                      <a:pt x="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3" name="Rectangle 72">
                <a:extLst>
                  <a:ext uri="{FF2B5EF4-FFF2-40B4-BE49-F238E27FC236}">
                    <a16:creationId xmlns:a16="http://schemas.microsoft.com/office/drawing/2014/main" id="{2033B27C-2482-4C6C-99F7-46120021856D}"/>
                  </a:ext>
                </a:extLst>
              </p:cNvPr>
              <p:cNvSpPr>
                <a:spLocks noChangeArrowheads="1"/>
              </p:cNvSpPr>
              <p:nvPr/>
            </p:nvSpPr>
            <p:spPr bwMode="auto">
              <a:xfrm>
                <a:off x="6078564" y="3427403"/>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4" name="Rectangle 73">
                <a:extLst>
                  <a:ext uri="{FF2B5EF4-FFF2-40B4-BE49-F238E27FC236}">
                    <a16:creationId xmlns:a16="http://schemas.microsoft.com/office/drawing/2014/main" id="{5B7A9ACE-F916-4CF2-A9FB-FF453585134F}"/>
                  </a:ext>
                </a:extLst>
              </p:cNvPr>
              <p:cNvSpPr>
                <a:spLocks noChangeArrowheads="1"/>
              </p:cNvSpPr>
              <p:nvPr/>
            </p:nvSpPr>
            <p:spPr bwMode="auto">
              <a:xfrm>
                <a:off x="6410356"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5" name="Freeform 74">
                <a:extLst>
                  <a:ext uri="{FF2B5EF4-FFF2-40B4-BE49-F238E27FC236}">
                    <a16:creationId xmlns:a16="http://schemas.microsoft.com/office/drawing/2014/main" id="{4318CBB5-4797-4B03-9BF4-25BB207E0E79}"/>
                  </a:ext>
                </a:extLst>
              </p:cNvPr>
              <p:cNvSpPr>
                <a:spLocks noEditPoints="1"/>
              </p:cNvSpPr>
              <p:nvPr/>
            </p:nvSpPr>
            <p:spPr bwMode="auto">
              <a:xfrm>
                <a:off x="5807101" y="3517895"/>
                <a:ext cx="577852" cy="147637"/>
              </a:xfrm>
              <a:custGeom>
                <a:avLst/>
                <a:gdLst>
                  <a:gd name="T0" fmla="*/ 193 w 364"/>
                  <a:gd name="T1" fmla="*/ 11 h 93"/>
                  <a:gd name="T2" fmla="*/ 171 w 364"/>
                  <a:gd name="T3" fmla="*/ 11 h 93"/>
                  <a:gd name="T4" fmla="*/ 171 w 364"/>
                  <a:gd name="T5" fmla="*/ 0 h 93"/>
                  <a:gd name="T6" fmla="*/ 0 w 364"/>
                  <a:gd name="T7" fmla="*/ 0 h 93"/>
                  <a:gd name="T8" fmla="*/ 0 w 364"/>
                  <a:gd name="T9" fmla="*/ 93 h 93"/>
                  <a:gd name="T10" fmla="*/ 364 w 364"/>
                  <a:gd name="T11" fmla="*/ 93 h 93"/>
                  <a:gd name="T12" fmla="*/ 364 w 364"/>
                  <a:gd name="T13" fmla="*/ 0 h 93"/>
                  <a:gd name="T14" fmla="*/ 193 w 364"/>
                  <a:gd name="T15" fmla="*/ 0 h 93"/>
                  <a:gd name="T16" fmla="*/ 193 w 364"/>
                  <a:gd name="T17" fmla="*/ 11 h 93"/>
                  <a:gd name="T18" fmla="*/ 342 w 364"/>
                  <a:gd name="T19" fmla="*/ 71 h 93"/>
                  <a:gd name="T20" fmla="*/ 22 w 364"/>
                  <a:gd name="T21" fmla="*/ 71 h 93"/>
                  <a:gd name="T22" fmla="*/ 22 w 364"/>
                  <a:gd name="T23" fmla="*/ 22 h 93"/>
                  <a:gd name="T24" fmla="*/ 342 w 364"/>
                  <a:gd name="T25" fmla="*/ 22 h 93"/>
                  <a:gd name="T26" fmla="*/ 342 w 364"/>
                  <a:gd name="T2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93">
                    <a:moveTo>
                      <a:pt x="193" y="11"/>
                    </a:moveTo>
                    <a:lnTo>
                      <a:pt x="171" y="11"/>
                    </a:lnTo>
                    <a:lnTo>
                      <a:pt x="171" y="0"/>
                    </a:lnTo>
                    <a:lnTo>
                      <a:pt x="0" y="0"/>
                    </a:lnTo>
                    <a:lnTo>
                      <a:pt x="0" y="93"/>
                    </a:lnTo>
                    <a:lnTo>
                      <a:pt x="364" y="93"/>
                    </a:lnTo>
                    <a:lnTo>
                      <a:pt x="364" y="0"/>
                    </a:lnTo>
                    <a:lnTo>
                      <a:pt x="193" y="0"/>
                    </a:lnTo>
                    <a:lnTo>
                      <a:pt x="193" y="11"/>
                    </a:lnTo>
                    <a:close/>
                    <a:moveTo>
                      <a:pt x="342" y="71"/>
                    </a:moveTo>
                    <a:lnTo>
                      <a:pt x="22" y="71"/>
                    </a:lnTo>
                    <a:lnTo>
                      <a:pt x="22" y="22"/>
                    </a:lnTo>
                    <a:lnTo>
                      <a:pt x="342" y="22"/>
                    </a:lnTo>
                    <a:lnTo>
                      <a:pt x="34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6" name="Rectangle 75">
                <a:extLst>
                  <a:ext uri="{FF2B5EF4-FFF2-40B4-BE49-F238E27FC236}">
                    <a16:creationId xmlns:a16="http://schemas.microsoft.com/office/drawing/2014/main" id="{E943BA30-B73D-4CE8-8D4D-DDD6121557DA}"/>
                  </a:ext>
                </a:extLst>
              </p:cNvPr>
              <p:cNvSpPr>
                <a:spLocks noChangeArrowheads="1"/>
              </p:cNvSpPr>
              <p:nvPr/>
            </p:nvSpPr>
            <p:spPr bwMode="auto">
              <a:xfrm>
                <a:off x="6078557" y="3517897"/>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7" name="Freeform 76">
                <a:extLst>
                  <a:ext uri="{FF2B5EF4-FFF2-40B4-BE49-F238E27FC236}">
                    <a16:creationId xmlns:a16="http://schemas.microsoft.com/office/drawing/2014/main" id="{E6B31778-523F-48F5-8083-7E70E183A91C}"/>
                  </a:ext>
                </a:extLst>
              </p:cNvPr>
              <p:cNvSpPr>
                <a:spLocks noEditPoints="1"/>
              </p:cNvSpPr>
              <p:nvPr/>
            </p:nvSpPr>
            <p:spPr bwMode="auto">
              <a:xfrm>
                <a:off x="6203959" y="3197220"/>
                <a:ext cx="206376" cy="273050"/>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98" name="Freeform 77">
                <a:extLst>
                  <a:ext uri="{FF2B5EF4-FFF2-40B4-BE49-F238E27FC236}">
                    <a16:creationId xmlns:a16="http://schemas.microsoft.com/office/drawing/2014/main" id="{B75AAB7C-B770-490A-91D3-F38DF5AFC22E}"/>
                  </a:ext>
                </a:extLst>
              </p:cNvPr>
              <p:cNvSpPr>
                <a:spLocks noEditPoints="1"/>
              </p:cNvSpPr>
              <p:nvPr/>
            </p:nvSpPr>
            <p:spPr bwMode="auto">
              <a:xfrm>
                <a:off x="6091238" y="3170238"/>
                <a:ext cx="117476" cy="15716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grpSp>
          <p:nvGrpSpPr>
            <p:cNvPr id="105" name="Group 104">
              <a:extLst>
                <a:ext uri="{FF2B5EF4-FFF2-40B4-BE49-F238E27FC236}">
                  <a16:creationId xmlns:a16="http://schemas.microsoft.com/office/drawing/2014/main" id="{39F69131-0ED6-42E5-A12E-FE658C183C10}"/>
                </a:ext>
              </a:extLst>
            </p:cNvPr>
            <p:cNvGrpSpPr/>
            <p:nvPr/>
          </p:nvGrpSpPr>
          <p:grpSpPr>
            <a:xfrm>
              <a:off x="663258" y="2271535"/>
              <a:ext cx="468576" cy="260911"/>
              <a:chOff x="4102104" y="2768600"/>
              <a:chExt cx="838199" cy="466722"/>
            </a:xfrm>
            <a:grpFill/>
          </p:grpSpPr>
          <p:sp>
            <p:nvSpPr>
              <p:cNvPr id="186" name="Freeform 81">
                <a:extLst>
                  <a:ext uri="{FF2B5EF4-FFF2-40B4-BE49-F238E27FC236}">
                    <a16:creationId xmlns:a16="http://schemas.microsoft.com/office/drawing/2014/main" id="{F9D46B32-520E-42A0-94E5-2211282483BF}"/>
                  </a:ext>
                </a:extLst>
              </p:cNvPr>
              <p:cNvSpPr>
                <a:spLocks noEditPoints="1"/>
              </p:cNvSpPr>
              <p:nvPr/>
            </p:nvSpPr>
            <p:spPr bwMode="auto">
              <a:xfrm>
                <a:off x="4102104" y="2825747"/>
                <a:ext cx="231776" cy="409575"/>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90"/>
                      <a:pt x="19" y="94"/>
                      <a:pt x="26" y="94"/>
                    </a:cubicBezTo>
                    <a:cubicBezTo>
                      <a:pt x="33" y="94"/>
                      <a:pt x="39" y="90"/>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9"/>
                      <a:pt x="33" y="64"/>
                      <a:pt x="26" y="64"/>
                    </a:cubicBezTo>
                    <a:cubicBezTo>
                      <a:pt x="19" y="64"/>
                      <a:pt x="14" y="69"/>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7" name="Freeform 82">
                <a:extLst>
                  <a:ext uri="{FF2B5EF4-FFF2-40B4-BE49-F238E27FC236}">
                    <a16:creationId xmlns:a16="http://schemas.microsoft.com/office/drawing/2014/main" id="{D96110C9-C65C-4D88-A536-AFE5D253FED4}"/>
                  </a:ext>
                </a:extLst>
              </p:cNvPr>
              <p:cNvSpPr>
                <a:spLocks noEditPoints="1"/>
              </p:cNvSpPr>
              <p:nvPr/>
            </p:nvSpPr>
            <p:spPr bwMode="auto">
              <a:xfrm>
                <a:off x="4373565" y="2768600"/>
                <a:ext cx="566738" cy="301626"/>
              </a:xfrm>
              <a:custGeom>
                <a:avLst/>
                <a:gdLst>
                  <a:gd name="T0" fmla="*/ 0 w 357"/>
                  <a:gd name="T1" fmla="*/ 0 h 190"/>
                  <a:gd name="T2" fmla="*/ 0 w 357"/>
                  <a:gd name="T3" fmla="*/ 190 h 190"/>
                  <a:gd name="T4" fmla="*/ 357 w 357"/>
                  <a:gd name="T5" fmla="*/ 190 h 190"/>
                  <a:gd name="T6" fmla="*/ 357 w 357"/>
                  <a:gd name="T7" fmla="*/ 0 h 190"/>
                  <a:gd name="T8" fmla="*/ 0 w 357"/>
                  <a:gd name="T9" fmla="*/ 0 h 190"/>
                  <a:gd name="T10" fmla="*/ 336 w 357"/>
                  <a:gd name="T11" fmla="*/ 168 h 190"/>
                  <a:gd name="T12" fmla="*/ 21 w 357"/>
                  <a:gd name="T13" fmla="*/ 168 h 190"/>
                  <a:gd name="T14" fmla="*/ 21 w 357"/>
                  <a:gd name="T15" fmla="*/ 22 h 190"/>
                  <a:gd name="T16" fmla="*/ 336 w 357"/>
                  <a:gd name="T17" fmla="*/ 22 h 190"/>
                  <a:gd name="T18" fmla="*/ 336 w 357"/>
                  <a:gd name="T19" fmla="*/ 16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90">
                    <a:moveTo>
                      <a:pt x="0" y="0"/>
                    </a:moveTo>
                    <a:lnTo>
                      <a:pt x="0" y="190"/>
                    </a:lnTo>
                    <a:lnTo>
                      <a:pt x="357" y="190"/>
                    </a:lnTo>
                    <a:lnTo>
                      <a:pt x="357" y="0"/>
                    </a:lnTo>
                    <a:lnTo>
                      <a:pt x="0" y="0"/>
                    </a:lnTo>
                    <a:close/>
                    <a:moveTo>
                      <a:pt x="336" y="168"/>
                    </a:moveTo>
                    <a:lnTo>
                      <a:pt x="21" y="168"/>
                    </a:lnTo>
                    <a:lnTo>
                      <a:pt x="21" y="22"/>
                    </a:lnTo>
                    <a:lnTo>
                      <a:pt x="336" y="22"/>
                    </a:lnTo>
                    <a:lnTo>
                      <a:pt x="3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8" name="Freeform 83">
                <a:extLst>
                  <a:ext uri="{FF2B5EF4-FFF2-40B4-BE49-F238E27FC236}">
                    <a16:creationId xmlns:a16="http://schemas.microsoft.com/office/drawing/2014/main" id="{0E5BD593-7FD2-4904-9B00-FD7332330F04}"/>
                  </a:ext>
                </a:extLst>
              </p:cNvPr>
              <p:cNvSpPr>
                <a:spLocks noEditPoints="1"/>
              </p:cNvSpPr>
              <p:nvPr/>
            </p:nvSpPr>
            <p:spPr bwMode="auto">
              <a:xfrm>
                <a:off x="4764086" y="3105147"/>
                <a:ext cx="128588" cy="130174"/>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4" y="30"/>
                      <a:pt x="30" y="24"/>
                      <a:pt x="30" y="15"/>
                    </a:cubicBezTo>
                    <a:cubicBezTo>
                      <a:pt x="30" y="7"/>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9" name="Freeform 84">
                <a:extLst>
                  <a:ext uri="{FF2B5EF4-FFF2-40B4-BE49-F238E27FC236}">
                    <a16:creationId xmlns:a16="http://schemas.microsoft.com/office/drawing/2014/main" id="{F14CA110-FEBF-446E-9679-0F57CF414B0A}"/>
                  </a:ext>
                </a:extLst>
              </p:cNvPr>
              <p:cNvSpPr>
                <a:spLocks noEditPoints="1"/>
              </p:cNvSpPr>
              <p:nvPr/>
            </p:nvSpPr>
            <p:spPr bwMode="auto">
              <a:xfrm>
                <a:off x="4398963" y="3090863"/>
                <a:ext cx="322263" cy="126999"/>
              </a:xfrm>
              <a:custGeom>
                <a:avLst/>
                <a:gdLst>
                  <a:gd name="T0" fmla="*/ 0 w 203"/>
                  <a:gd name="T1" fmla="*/ 61 h 80"/>
                  <a:gd name="T2" fmla="*/ 27 w 203"/>
                  <a:gd name="T3" fmla="*/ 61 h 80"/>
                  <a:gd name="T4" fmla="*/ 27 w 203"/>
                  <a:gd name="T5" fmla="*/ 80 h 80"/>
                  <a:gd name="T6" fmla="*/ 49 w 203"/>
                  <a:gd name="T7" fmla="*/ 80 h 80"/>
                  <a:gd name="T8" fmla="*/ 49 w 203"/>
                  <a:gd name="T9" fmla="*/ 61 h 80"/>
                  <a:gd name="T10" fmla="*/ 70 w 203"/>
                  <a:gd name="T11" fmla="*/ 61 h 80"/>
                  <a:gd name="T12" fmla="*/ 70 w 203"/>
                  <a:gd name="T13" fmla="*/ 80 h 80"/>
                  <a:gd name="T14" fmla="*/ 92 w 203"/>
                  <a:gd name="T15" fmla="*/ 80 h 80"/>
                  <a:gd name="T16" fmla="*/ 92 w 203"/>
                  <a:gd name="T17" fmla="*/ 61 h 80"/>
                  <a:gd name="T18" fmla="*/ 114 w 203"/>
                  <a:gd name="T19" fmla="*/ 61 h 80"/>
                  <a:gd name="T20" fmla="*/ 114 w 203"/>
                  <a:gd name="T21" fmla="*/ 80 h 80"/>
                  <a:gd name="T22" fmla="*/ 135 w 203"/>
                  <a:gd name="T23" fmla="*/ 80 h 80"/>
                  <a:gd name="T24" fmla="*/ 135 w 203"/>
                  <a:gd name="T25" fmla="*/ 61 h 80"/>
                  <a:gd name="T26" fmla="*/ 157 w 203"/>
                  <a:gd name="T27" fmla="*/ 61 h 80"/>
                  <a:gd name="T28" fmla="*/ 157 w 203"/>
                  <a:gd name="T29" fmla="*/ 80 h 80"/>
                  <a:gd name="T30" fmla="*/ 179 w 203"/>
                  <a:gd name="T31" fmla="*/ 80 h 80"/>
                  <a:gd name="T32" fmla="*/ 179 w 203"/>
                  <a:gd name="T33" fmla="*/ 61 h 80"/>
                  <a:gd name="T34" fmla="*/ 203 w 203"/>
                  <a:gd name="T35" fmla="*/ 61 h 80"/>
                  <a:gd name="T36" fmla="*/ 203 w 203"/>
                  <a:gd name="T37" fmla="*/ 0 h 80"/>
                  <a:gd name="T38" fmla="*/ 51 w 203"/>
                  <a:gd name="T39" fmla="*/ 0 h 80"/>
                  <a:gd name="T40" fmla="*/ 0 w 203"/>
                  <a:gd name="T41" fmla="*/ 61 h 80"/>
                  <a:gd name="T42" fmla="*/ 181 w 203"/>
                  <a:gd name="T43" fmla="*/ 22 h 80"/>
                  <a:gd name="T44" fmla="*/ 181 w 203"/>
                  <a:gd name="T45" fmla="*/ 39 h 80"/>
                  <a:gd name="T46" fmla="*/ 46 w 203"/>
                  <a:gd name="T47" fmla="*/ 39 h 80"/>
                  <a:gd name="T48" fmla="*/ 62 w 203"/>
                  <a:gd name="T49" fmla="*/ 22 h 80"/>
                  <a:gd name="T50" fmla="*/ 181 w 203"/>
                  <a:gd name="T51"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80">
                    <a:moveTo>
                      <a:pt x="0" y="61"/>
                    </a:moveTo>
                    <a:lnTo>
                      <a:pt x="27" y="61"/>
                    </a:lnTo>
                    <a:lnTo>
                      <a:pt x="27" y="80"/>
                    </a:lnTo>
                    <a:lnTo>
                      <a:pt x="49" y="80"/>
                    </a:lnTo>
                    <a:lnTo>
                      <a:pt x="49" y="61"/>
                    </a:lnTo>
                    <a:lnTo>
                      <a:pt x="70" y="61"/>
                    </a:lnTo>
                    <a:lnTo>
                      <a:pt x="70" y="80"/>
                    </a:lnTo>
                    <a:lnTo>
                      <a:pt x="92" y="80"/>
                    </a:lnTo>
                    <a:lnTo>
                      <a:pt x="92" y="61"/>
                    </a:lnTo>
                    <a:lnTo>
                      <a:pt x="114" y="61"/>
                    </a:lnTo>
                    <a:lnTo>
                      <a:pt x="114" y="80"/>
                    </a:lnTo>
                    <a:lnTo>
                      <a:pt x="135" y="80"/>
                    </a:lnTo>
                    <a:lnTo>
                      <a:pt x="135" y="61"/>
                    </a:lnTo>
                    <a:lnTo>
                      <a:pt x="157" y="61"/>
                    </a:lnTo>
                    <a:lnTo>
                      <a:pt x="157" y="80"/>
                    </a:lnTo>
                    <a:lnTo>
                      <a:pt x="179" y="80"/>
                    </a:lnTo>
                    <a:lnTo>
                      <a:pt x="179" y="61"/>
                    </a:lnTo>
                    <a:lnTo>
                      <a:pt x="203" y="61"/>
                    </a:lnTo>
                    <a:lnTo>
                      <a:pt x="203" y="0"/>
                    </a:lnTo>
                    <a:lnTo>
                      <a:pt x="51" y="0"/>
                    </a:lnTo>
                    <a:lnTo>
                      <a:pt x="0" y="61"/>
                    </a:lnTo>
                    <a:close/>
                    <a:moveTo>
                      <a:pt x="181" y="22"/>
                    </a:moveTo>
                    <a:lnTo>
                      <a:pt x="181" y="39"/>
                    </a:lnTo>
                    <a:lnTo>
                      <a:pt x="46" y="39"/>
                    </a:lnTo>
                    <a:lnTo>
                      <a:pt x="62" y="22"/>
                    </a:lnTo>
                    <a:lnTo>
                      <a:pt x="18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06" name="Rectangle 105">
              <a:extLst>
                <a:ext uri="{FF2B5EF4-FFF2-40B4-BE49-F238E27FC236}">
                  <a16:creationId xmlns:a16="http://schemas.microsoft.com/office/drawing/2014/main" id="{B390DFE9-E155-4C5C-AE55-A7F25B18D81E}"/>
                </a:ext>
              </a:extLst>
            </p:cNvPr>
            <p:cNvSpPr/>
            <p:nvPr/>
          </p:nvSpPr>
          <p:spPr>
            <a:xfrm>
              <a:off x="3241077"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Cows</a:t>
              </a:r>
            </a:p>
          </p:txBody>
        </p:sp>
        <p:sp>
          <p:nvSpPr>
            <p:cNvPr id="107" name="TextBox 106">
              <a:extLst>
                <a:ext uri="{FF2B5EF4-FFF2-40B4-BE49-F238E27FC236}">
                  <a16:creationId xmlns:a16="http://schemas.microsoft.com/office/drawing/2014/main" id="{B0E4EEDC-0A16-4F38-960C-D6760640EEE2}"/>
                </a:ext>
              </a:extLst>
            </p:cNvPr>
            <p:cNvSpPr txBox="1"/>
            <p:nvPr/>
          </p:nvSpPr>
          <p:spPr>
            <a:xfrm>
              <a:off x="3504087" y="3480004"/>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Oil </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equipment</a:t>
              </a:r>
            </a:p>
          </p:txBody>
        </p:sp>
        <p:sp>
          <p:nvSpPr>
            <p:cNvPr id="108" name="TextBox 107">
              <a:extLst>
                <a:ext uri="{FF2B5EF4-FFF2-40B4-BE49-F238E27FC236}">
                  <a16:creationId xmlns:a16="http://schemas.microsoft.com/office/drawing/2014/main" id="{285F2697-B17C-4DF6-898D-EA8EC0A911A8}"/>
                </a:ext>
              </a:extLst>
            </p:cNvPr>
            <p:cNvSpPr txBox="1"/>
            <p:nvPr/>
          </p:nvSpPr>
          <p:spPr>
            <a:xfrm>
              <a:off x="4331208" y="2769755"/>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Vending</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machines</a:t>
              </a:r>
            </a:p>
          </p:txBody>
        </p:sp>
        <p:sp>
          <p:nvSpPr>
            <p:cNvPr id="109" name="TextBox 108">
              <a:extLst>
                <a:ext uri="{FF2B5EF4-FFF2-40B4-BE49-F238E27FC236}">
                  <a16:creationId xmlns:a16="http://schemas.microsoft.com/office/drawing/2014/main" id="{71F24106-2839-4C08-A857-8A1815DA4A35}"/>
                </a:ext>
              </a:extLst>
            </p:cNvPr>
            <p:cNvSpPr txBox="1"/>
            <p:nvPr/>
          </p:nvSpPr>
          <p:spPr>
            <a:xfrm>
              <a:off x="5462563" y="2713640"/>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Buildings</a:t>
              </a:r>
            </a:p>
          </p:txBody>
        </p:sp>
        <p:sp>
          <p:nvSpPr>
            <p:cNvPr id="110" name="Rectangle 109">
              <a:extLst>
                <a:ext uri="{FF2B5EF4-FFF2-40B4-BE49-F238E27FC236}">
                  <a16:creationId xmlns:a16="http://schemas.microsoft.com/office/drawing/2014/main" id="{DD330676-697C-4A93-8E78-05C12A5D430E}"/>
                </a:ext>
              </a:extLst>
            </p:cNvPr>
            <p:cNvSpPr/>
            <p:nvPr/>
          </p:nvSpPr>
          <p:spPr>
            <a:xfrm>
              <a:off x="4654447" y="3982027"/>
              <a:ext cx="821512" cy="48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16" fontAlgn="base">
                <a:lnSpc>
                  <a:spcPct val="90000"/>
                </a:lnSpc>
                <a:spcBef>
                  <a:spcPct val="0"/>
                </a:spcBef>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Electric</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charging</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stations</a:t>
              </a:r>
            </a:p>
          </p:txBody>
        </p:sp>
        <p:grpSp>
          <p:nvGrpSpPr>
            <p:cNvPr id="111" name="Group 110">
              <a:extLst>
                <a:ext uri="{FF2B5EF4-FFF2-40B4-BE49-F238E27FC236}">
                  <a16:creationId xmlns:a16="http://schemas.microsoft.com/office/drawing/2014/main" id="{02E504CB-B06D-4A3F-A562-AD851F2F56DE}"/>
                </a:ext>
              </a:extLst>
            </p:cNvPr>
            <p:cNvGrpSpPr/>
            <p:nvPr/>
          </p:nvGrpSpPr>
          <p:grpSpPr>
            <a:xfrm>
              <a:off x="3374707" y="2332782"/>
              <a:ext cx="459822" cy="308802"/>
              <a:chOff x="6646863" y="2276475"/>
              <a:chExt cx="971550" cy="652463"/>
            </a:xfrm>
            <a:grpFill/>
          </p:grpSpPr>
          <p:sp>
            <p:nvSpPr>
              <p:cNvPr id="183" name="Freeform 97">
                <a:extLst>
                  <a:ext uri="{FF2B5EF4-FFF2-40B4-BE49-F238E27FC236}">
                    <a16:creationId xmlns:a16="http://schemas.microsoft.com/office/drawing/2014/main" id="{807FBCD0-065C-49A1-A676-A7F77D77EE57}"/>
                  </a:ext>
                </a:extLst>
              </p:cNvPr>
              <p:cNvSpPr>
                <a:spLocks/>
              </p:cNvSpPr>
              <p:nvPr/>
            </p:nvSpPr>
            <p:spPr bwMode="auto">
              <a:xfrm>
                <a:off x="7010399" y="2617788"/>
                <a:ext cx="111125" cy="311150"/>
              </a:xfrm>
              <a:custGeom>
                <a:avLst/>
                <a:gdLst>
                  <a:gd name="T0" fmla="*/ 60 w 70"/>
                  <a:gd name="T1" fmla="*/ 68 h 196"/>
                  <a:gd name="T2" fmla="*/ 27 w 70"/>
                  <a:gd name="T3" fmla="*/ 24 h 196"/>
                  <a:gd name="T4" fmla="*/ 27 w 70"/>
                  <a:gd name="T5" fmla="*/ 0 h 196"/>
                  <a:gd name="T6" fmla="*/ 0 w 70"/>
                  <a:gd name="T7" fmla="*/ 0 h 196"/>
                  <a:gd name="T8" fmla="*/ 0 w 70"/>
                  <a:gd name="T9" fmla="*/ 35 h 196"/>
                  <a:gd name="T10" fmla="*/ 33 w 70"/>
                  <a:gd name="T11" fmla="*/ 79 h 196"/>
                  <a:gd name="T12" fmla="*/ 33 w 70"/>
                  <a:gd name="T13" fmla="*/ 196 h 196"/>
                  <a:gd name="T14" fmla="*/ 70 w 70"/>
                  <a:gd name="T15" fmla="*/ 196 h 196"/>
                  <a:gd name="T16" fmla="*/ 70 w 70"/>
                  <a:gd name="T17" fmla="*/ 169 h 196"/>
                  <a:gd name="T18" fmla="*/ 60 w 70"/>
                  <a:gd name="T19" fmla="*/ 169 h 196"/>
                  <a:gd name="T20" fmla="*/ 60 w 70"/>
                  <a:gd name="T21" fmla="*/ 6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96">
                    <a:moveTo>
                      <a:pt x="60" y="68"/>
                    </a:moveTo>
                    <a:lnTo>
                      <a:pt x="27" y="24"/>
                    </a:lnTo>
                    <a:lnTo>
                      <a:pt x="27" y="0"/>
                    </a:lnTo>
                    <a:lnTo>
                      <a:pt x="0" y="0"/>
                    </a:lnTo>
                    <a:lnTo>
                      <a:pt x="0" y="35"/>
                    </a:lnTo>
                    <a:lnTo>
                      <a:pt x="33" y="79"/>
                    </a:lnTo>
                    <a:lnTo>
                      <a:pt x="33" y="196"/>
                    </a:lnTo>
                    <a:lnTo>
                      <a:pt x="70" y="196"/>
                    </a:lnTo>
                    <a:lnTo>
                      <a:pt x="70" y="169"/>
                    </a:lnTo>
                    <a:lnTo>
                      <a:pt x="60" y="169"/>
                    </a:lnTo>
                    <a:lnTo>
                      <a:pt x="6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4" name="Freeform 98">
                <a:extLst>
                  <a:ext uri="{FF2B5EF4-FFF2-40B4-BE49-F238E27FC236}">
                    <a16:creationId xmlns:a16="http://schemas.microsoft.com/office/drawing/2014/main" id="{ACFB0587-B297-4D9D-9DFC-DD125DE05F42}"/>
                  </a:ext>
                </a:extLst>
              </p:cNvPr>
              <p:cNvSpPr>
                <a:spLocks/>
              </p:cNvSpPr>
              <p:nvPr/>
            </p:nvSpPr>
            <p:spPr bwMode="auto">
              <a:xfrm>
                <a:off x="7131049" y="2687638"/>
                <a:ext cx="260349" cy="241300"/>
              </a:xfrm>
              <a:custGeom>
                <a:avLst/>
                <a:gdLst>
                  <a:gd name="T0" fmla="*/ 156 w 164"/>
                  <a:gd name="T1" fmla="*/ 29 h 152"/>
                  <a:gd name="T2" fmla="*/ 102 w 164"/>
                  <a:gd name="T3" fmla="*/ 0 h 152"/>
                  <a:gd name="T4" fmla="*/ 0 w 164"/>
                  <a:gd name="T5" fmla="*/ 0 h 152"/>
                  <a:gd name="T6" fmla="*/ 0 w 164"/>
                  <a:gd name="T7" fmla="*/ 27 h 152"/>
                  <a:gd name="T8" fmla="*/ 94 w 164"/>
                  <a:gd name="T9" fmla="*/ 27 h 152"/>
                  <a:gd name="T10" fmla="*/ 129 w 164"/>
                  <a:gd name="T11" fmla="*/ 46 h 152"/>
                  <a:gd name="T12" fmla="*/ 129 w 164"/>
                  <a:gd name="T13" fmla="*/ 152 h 152"/>
                  <a:gd name="T14" fmla="*/ 164 w 164"/>
                  <a:gd name="T15" fmla="*/ 152 h 152"/>
                  <a:gd name="T16" fmla="*/ 164 w 164"/>
                  <a:gd name="T17" fmla="*/ 125 h 152"/>
                  <a:gd name="T18" fmla="*/ 156 w 164"/>
                  <a:gd name="T19" fmla="*/ 125 h 152"/>
                  <a:gd name="T20" fmla="*/ 156 w 164"/>
                  <a:gd name="T21" fmla="*/ 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52">
                    <a:moveTo>
                      <a:pt x="156" y="29"/>
                    </a:moveTo>
                    <a:lnTo>
                      <a:pt x="102" y="0"/>
                    </a:lnTo>
                    <a:lnTo>
                      <a:pt x="0" y="0"/>
                    </a:lnTo>
                    <a:lnTo>
                      <a:pt x="0" y="27"/>
                    </a:lnTo>
                    <a:lnTo>
                      <a:pt x="94" y="27"/>
                    </a:lnTo>
                    <a:lnTo>
                      <a:pt x="129" y="46"/>
                    </a:lnTo>
                    <a:lnTo>
                      <a:pt x="129" y="152"/>
                    </a:lnTo>
                    <a:lnTo>
                      <a:pt x="164" y="152"/>
                    </a:lnTo>
                    <a:lnTo>
                      <a:pt x="164" y="125"/>
                    </a:lnTo>
                    <a:lnTo>
                      <a:pt x="156" y="125"/>
                    </a:lnTo>
                    <a:lnTo>
                      <a:pt x="15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5" name="Freeform 99">
                <a:extLst>
                  <a:ext uri="{FF2B5EF4-FFF2-40B4-BE49-F238E27FC236}">
                    <a16:creationId xmlns:a16="http://schemas.microsoft.com/office/drawing/2014/main" id="{1A7C0BD4-66C4-47EF-8FC9-9B9D182CE0AF}"/>
                  </a:ext>
                </a:extLst>
              </p:cNvPr>
              <p:cNvSpPr>
                <a:spLocks/>
              </p:cNvSpPr>
              <p:nvPr/>
            </p:nvSpPr>
            <p:spPr bwMode="auto">
              <a:xfrm>
                <a:off x="6646863" y="2276475"/>
                <a:ext cx="971550" cy="652463"/>
              </a:xfrm>
              <a:custGeom>
                <a:avLst/>
                <a:gdLst>
                  <a:gd name="T0" fmla="*/ 224 w 227"/>
                  <a:gd name="T1" fmla="*/ 69 h 151"/>
                  <a:gd name="T2" fmla="*/ 224 w 227"/>
                  <a:gd name="T3" fmla="*/ 56 h 151"/>
                  <a:gd name="T4" fmla="*/ 210 w 227"/>
                  <a:gd name="T5" fmla="*/ 40 h 151"/>
                  <a:gd name="T6" fmla="*/ 205 w 227"/>
                  <a:gd name="T7" fmla="*/ 40 h 151"/>
                  <a:gd name="T8" fmla="*/ 200 w 227"/>
                  <a:gd name="T9" fmla="*/ 34 h 151"/>
                  <a:gd name="T10" fmla="*/ 178 w 227"/>
                  <a:gd name="T11" fmla="*/ 26 h 151"/>
                  <a:gd name="T12" fmla="*/ 66 w 227"/>
                  <a:gd name="T13" fmla="*/ 26 h 151"/>
                  <a:gd name="T14" fmla="*/ 56 w 227"/>
                  <a:gd name="T15" fmla="*/ 18 h 151"/>
                  <a:gd name="T16" fmla="*/ 48 w 227"/>
                  <a:gd name="T17" fmla="*/ 0 h 151"/>
                  <a:gd name="T18" fmla="*/ 39 w 227"/>
                  <a:gd name="T19" fmla="*/ 4 h 151"/>
                  <a:gd name="T20" fmla="*/ 44 w 227"/>
                  <a:gd name="T21" fmla="*/ 17 h 151"/>
                  <a:gd name="T22" fmla="*/ 31 w 227"/>
                  <a:gd name="T23" fmla="*/ 17 h 151"/>
                  <a:gd name="T24" fmla="*/ 0 w 227"/>
                  <a:gd name="T25" fmla="*/ 50 h 151"/>
                  <a:gd name="T26" fmla="*/ 14 w 227"/>
                  <a:gd name="T27" fmla="*/ 64 h 151"/>
                  <a:gd name="T28" fmla="*/ 39 w 227"/>
                  <a:gd name="T29" fmla="*/ 64 h 151"/>
                  <a:gd name="T30" fmla="*/ 76 w 227"/>
                  <a:gd name="T31" fmla="*/ 103 h 151"/>
                  <a:gd name="T32" fmla="*/ 76 w 227"/>
                  <a:gd name="T33" fmla="*/ 151 h 151"/>
                  <a:gd name="T34" fmla="*/ 90 w 227"/>
                  <a:gd name="T35" fmla="*/ 151 h 151"/>
                  <a:gd name="T36" fmla="*/ 90 w 227"/>
                  <a:gd name="T37" fmla="*/ 141 h 151"/>
                  <a:gd name="T38" fmla="*/ 86 w 227"/>
                  <a:gd name="T39" fmla="*/ 141 h 151"/>
                  <a:gd name="T40" fmla="*/ 86 w 227"/>
                  <a:gd name="T41" fmla="*/ 99 h 151"/>
                  <a:gd name="T42" fmla="*/ 43 w 227"/>
                  <a:gd name="T43" fmla="*/ 54 h 151"/>
                  <a:gd name="T44" fmla="*/ 18 w 227"/>
                  <a:gd name="T45" fmla="*/ 54 h 151"/>
                  <a:gd name="T46" fmla="*/ 14 w 227"/>
                  <a:gd name="T47" fmla="*/ 50 h 151"/>
                  <a:gd name="T48" fmla="*/ 35 w 227"/>
                  <a:gd name="T49" fmla="*/ 27 h 151"/>
                  <a:gd name="T50" fmla="*/ 50 w 227"/>
                  <a:gd name="T51" fmla="*/ 27 h 151"/>
                  <a:gd name="T52" fmla="*/ 63 w 227"/>
                  <a:gd name="T53" fmla="*/ 36 h 151"/>
                  <a:gd name="T54" fmla="*/ 179 w 227"/>
                  <a:gd name="T55" fmla="*/ 36 h 151"/>
                  <a:gd name="T56" fmla="*/ 193 w 227"/>
                  <a:gd name="T57" fmla="*/ 41 h 151"/>
                  <a:gd name="T58" fmla="*/ 198 w 227"/>
                  <a:gd name="T59" fmla="*/ 55 h 151"/>
                  <a:gd name="T60" fmla="*/ 198 w 227"/>
                  <a:gd name="T61" fmla="*/ 141 h 151"/>
                  <a:gd name="T62" fmla="*/ 191 w 227"/>
                  <a:gd name="T63" fmla="*/ 141 h 151"/>
                  <a:gd name="T64" fmla="*/ 191 w 227"/>
                  <a:gd name="T65" fmla="*/ 100 h 151"/>
                  <a:gd name="T66" fmla="*/ 179 w 227"/>
                  <a:gd name="T67" fmla="*/ 87 h 151"/>
                  <a:gd name="T68" fmla="*/ 179 w 227"/>
                  <a:gd name="T69" fmla="*/ 84 h 151"/>
                  <a:gd name="T70" fmla="*/ 169 w 227"/>
                  <a:gd name="T71" fmla="*/ 84 h 151"/>
                  <a:gd name="T72" fmla="*/ 169 w 227"/>
                  <a:gd name="T73" fmla="*/ 91 h 151"/>
                  <a:gd name="T74" fmla="*/ 181 w 227"/>
                  <a:gd name="T75" fmla="*/ 104 h 151"/>
                  <a:gd name="T76" fmla="*/ 181 w 227"/>
                  <a:gd name="T77" fmla="*/ 151 h 151"/>
                  <a:gd name="T78" fmla="*/ 208 w 227"/>
                  <a:gd name="T79" fmla="*/ 151 h 151"/>
                  <a:gd name="T80" fmla="*/ 208 w 227"/>
                  <a:gd name="T81" fmla="*/ 55 h 151"/>
                  <a:gd name="T82" fmla="*/ 208 w 227"/>
                  <a:gd name="T83" fmla="*/ 50 h 151"/>
                  <a:gd name="T84" fmla="*/ 210 w 227"/>
                  <a:gd name="T85" fmla="*/ 50 h 151"/>
                  <a:gd name="T86" fmla="*/ 214 w 227"/>
                  <a:gd name="T87" fmla="*/ 56 h 151"/>
                  <a:gd name="T88" fmla="*/ 214 w 227"/>
                  <a:gd name="T89" fmla="*/ 89 h 151"/>
                  <a:gd name="T90" fmla="*/ 217 w 227"/>
                  <a:gd name="T91" fmla="*/ 89 h 151"/>
                  <a:gd name="T92" fmla="*/ 224 w 227"/>
                  <a:gd name="T93" fmla="*/ 89 h 151"/>
                  <a:gd name="T94" fmla="*/ 227 w 227"/>
                  <a:gd name="T95" fmla="*/ 89 h 151"/>
                  <a:gd name="T96" fmla="*/ 227 w 227"/>
                  <a:gd name="T97" fmla="*/ 69 h 151"/>
                  <a:gd name="T98" fmla="*/ 224 w 227"/>
                  <a:gd name="T99"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151">
                    <a:moveTo>
                      <a:pt x="224" y="69"/>
                    </a:moveTo>
                    <a:cubicBezTo>
                      <a:pt x="224" y="56"/>
                      <a:pt x="224" y="56"/>
                      <a:pt x="224" y="56"/>
                    </a:cubicBezTo>
                    <a:cubicBezTo>
                      <a:pt x="224" y="44"/>
                      <a:pt x="216" y="40"/>
                      <a:pt x="210" y="40"/>
                    </a:cubicBezTo>
                    <a:cubicBezTo>
                      <a:pt x="205" y="40"/>
                      <a:pt x="205" y="40"/>
                      <a:pt x="205" y="40"/>
                    </a:cubicBezTo>
                    <a:cubicBezTo>
                      <a:pt x="204" y="38"/>
                      <a:pt x="202" y="35"/>
                      <a:pt x="200" y="34"/>
                    </a:cubicBezTo>
                    <a:cubicBezTo>
                      <a:pt x="191" y="25"/>
                      <a:pt x="179" y="26"/>
                      <a:pt x="178" y="26"/>
                    </a:cubicBezTo>
                    <a:cubicBezTo>
                      <a:pt x="66" y="26"/>
                      <a:pt x="66" y="26"/>
                      <a:pt x="66" y="26"/>
                    </a:cubicBezTo>
                    <a:cubicBezTo>
                      <a:pt x="56" y="18"/>
                      <a:pt x="56" y="18"/>
                      <a:pt x="56" y="18"/>
                    </a:cubicBezTo>
                    <a:cubicBezTo>
                      <a:pt x="48" y="0"/>
                      <a:pt x="48" y="0"/>
                      <a:pt x="48" y="0"/>
                    </a:cubicBezTo>
                    <a:cubicBezTo>
                      <a:pt x="39" y="4"/>
                      <a:pt x="39" y="4"/>
                      <a:pt x="39" y="4"/>
                    </a:cubicBezTo>
                    <a:cubicBezTo>
                      <a:pt x="44" y="17"/>
                      <a:pt x="44" y="17"/>
                      <a:pt x="44" y="17"/>
                    </a:cubicBezTo>
                    <a:cubicBezTo>
                      <a:pt x="31" y="17"/>
                      <a:pt x="31" y="17"/>
                      <a:pt x="31" y="17"/>
                    </a:cubicBezTo>
                    <a:cubicBezTo>
                      <a:pt x="0" y="50"/>
                      <a:pt x="0" y="50"/>
                      <a:pt x="0" y="50"/>
                    </a:cubicBezTo>
                    <a:cubicBezTo>
                      <a:pt x="14" y="64"/>
                      <a:pt x="14" y="64"/>
                      <a:pt x="14" y="64"/>
                    </a:cubicBezTo>
                    <a:cubicBezTo>
                      <a:pt x="39" y="64"/>
                      <a:pt x="39" y="64"/>
                      <a:pt x="39" y="64"/>
                    </a:cubicBezTo>
                    <a:cubicBezTo>
                      <a:pt x="76" y="103"/>
                      <a:pt x="76" y="103"/>
                      <a:pt x="76" y="103"/>
                    </a:cubicBezTo>
                    <a:cubicBezTo>
                      <a:pt x="76" y="151"/>
                      <a:pt x="76" y="151"/>
                      <a:pt x="76" y="151"/>
                    </a:cubicBezTo>
                    <a:cubicBezTo>
                      <a:pt x="90" y="151"/>
                      <a:pt x="90" y="151"/>
                      <a:pt x="90" y="151"/>
                    </a:cubicBezTo>
                    <a:cubicBezTo>
                      <a:pt x="90" y="141"/>
                      <a:pt x="90" y="141"/>
                      <a:pt x="90" y="141"/>
                    </a:cubicBezTo>
                    <a:cubicBezTo>
                      <a:pt x="86" y="141"/>
                      <a:pt x="86" y="141"/>
                      <a:pt x="86" y="141"/>
                    </a:cubicBezTo>
                    <a:cubicBezTo>
                      <a:pt x="86" y="99"/>
                      <a:pt x="86" y="99"/>
                      <a:pt x="86" y="99"/>
                    </a:cubicBezTo>
                    <a:cubicBezTo>
                      <a:pt x="43" y="54"/>
                      <a:pt x="43" y="54"/>
                      <a:pt x="43" y="54"/>
                    </a:cubicBezTo>
                    <a:cubicBezTo>
                      <a:pt x="18" y="54"/>
                      <a:pt x="18" y="54"/>
                      <a:pt x="18" y="54"/>
                    </a:cubicBezTo>
                    <a:cubicBezTo>
                      <a:pt x="14" y="50"/>
                      <a:pt x="14" y="50"/>
                      <a:pt x="14" y="50"/>
                    </a:cubicBezTo>
                    <a:cubicBezTo>
                      <a:pt x="35" y="27"/>
                      <a:pt x="35" y="27"/>
                      <a:pt x="35" y="27"/>
                    </a:cubicBezTo>
                    <a:cubicBezTo>
                      <a:pt x="50" y="27"/>
                      <a:pt x="50" y="27"/>
                      <a:pt x="50" y="27"/>
                    </a:cubicBezTo>
                    <a:cubicBezTo>
                      <a:pt x="63" y="36"/>
                      <a:pt x="63" y="36"/>
                      <a:pt x="63" y="36"/>
                    </a:cubicBezTo>
                    <a:cubicBezTo>
                      <a:pt x="179" y="36"/>
                      <a:pt x="179" y="36"/>
                      <a:pt x="179" y="36"/>
                    </a:cubicBezTo>
                    <a:cubicBezTo>
                      <a:pt x="179" y="36"/>
                      <a:pt x="188" y="35"/>
                      <a:pt x="193" y="41"/>
                    </a:cubicBezTo>
                    <a:cubicBezTo>
                      <a:pt x="197" y="44"/>
                      <a:pt x="198" y="49"/>
                      <a:pt x="198" y="55"/>
                    </a:cubicBezTo>
                    <a:cubicBezTo>
                      <a:pt x="198" y="141"/>
                      <a:pt x="198" y="141"/>
                      <a:pt x="198" y="141"/>
                    </a:cubicBezTo>
                    <a:cubicBezTo>
                      <a:pt x="191" y="141"/>
                      <a:pt x="191" y="141"/>
                      <a:pt x="191" y="141"/>
                    </a:cubicBezTo>
                    <a:cubicBezTo>
                      <a:pt x="191" y="100"/>
                      <a:pt x="191" y="100"/>
                      <a:pt x="191" y="100"/>
                    </a:cubicBezTo>
                    <a:cubicBezTo>
                      <a:pt x="179" y="87"/>
                      <a:pt x="179" y="87"/>
                      <a:pt x="179" y="87"/>
                    </a:cubicBezTo>
                    <a:cubicBezTo>
                      <a:pt x="179" y="84"/>
                      <a:pt x="179" y="84"/>
                      <a:pt x="179" y="84"/>
                    </a:cubicBezTo>
                    <a:cubicBezTo>
                      <a:pt x="169" y="84"/>
                      <a:pt x="169" y="84"/>
                      <a:pt x="169" y="84"/>
                    </a:cubicBezTo>
                    <a:cubicBezTo>
                      <a:pt x="169" y="91"/>
                      <a:pt x="169" y="91"/>
                      <a:pt x="169" y="91"/>
                    </a:cubicBezTo>
                    <a:cubicBezTo>
                      <a:pt x="181" y="104"/>
                      <a:pt x="181" y="104"/>
                      <a:pt x="181" y="104"/>
                    </a:cubicBezTo>
                    <a:cubicBezTo>
                      <a:pt x="181" y="151"/>
                      <a:pt x="181" y="151"/>
                      <a:pt x="181" y="151"/>
                    </a:cubicBezTo>
                    <a:cubicBezTo>
                      <a:pt x="208" y="151"/>
                      <a:pt x="208" y="151"/>
                      <a:pt x="208" y="151"/>
                    </a:cubicBezTo>
                    <a:cubicBezTo>
                      <a:pt x="208" y="55"/>
                      <a:pt x="208" y="55"/>
                      <a:pt x="208" y="55"/>
                    </a:cubicBezTo>
                    <a:cubicBezTo>
                      <a:pt x="208" y="53"/>
                      <a:pt x="208" y="51"/>
                      <a:pt x="208" y="50"/>
                    </a:cubicBezTo>
                    <a:cubicBezTo>
                      <a:pt x="210" y="50"/>
                      <a:pt x="210" y="50"/>
                      <a:pt x="210" y="50"/>
                    </a:cubicBezTo>
                    <a:cubicBezTo>
                      <a:pt x="211" y="50"/>
                      <a:pt x="214" y="50"/>
                      <a:pt x="214" y="56"/>
                    </a:cubicBezTo>
                    <a:cubicBezTo>
                      <a:pt x="214" y="89"/>
                      <a:pt x="214" y="89"/>
                      <a:pt x="214" y="89"/>
                    </a:cubicBezTo>
                    <a:cubicBezTo>
                      <a:pt x="217" y="89"/>
                      <a:pt x="217" y="89"/>
                      <a:pt x="217" y="89"/>
                    </a:cubicBezTo>
                    <a:cubicBezTo>
                      <a:pt x="224" y="89"/>
                      <a:pt x="224" y="89"/>
                      <a:pt x="224" y="89"/>
                    </a:cubicBezTo>
                    <a:cubicBezTo>
                      <a:pt x="227" y="89"/>
                      <a:pt x="227" y="89"/>
                      <a:pt x="227" y="89"/>
                    </a:cubicBezTo>
                    <a:cubicBezTo>
                      <a:pt x="227" y="69"/>
                      <a:pt x="227" y="69"/>
                      <a:pt x="227" y="69"/>
                    </a:cubicBezTo>
                    <a:lnTo>
                      <a:pt x="22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12" name="TextBox 111">
              <a:extLst>
                <a:ext uri="{FF2B5EF4-FFF2-40B4-BE49-F238E27FC236}">
                  <a16:creationId xmlns:a16="http://schemas.microsoft.com/office/drawing/2014/main" id="{E245737A-EECC-43D9-94E2-24BF17B41ABE}"/>
                </a:ext>
              </a:extLst>
            </p:cNvPr>
            <p:cNvSpPr txBox="1"/>
            <p:nvPr/>
          </p:nvSpPr>
          <p:spPr>
            <a:xfrm>
              <a:off x="3856648" y="4399012"/>
              <a:ext cx="821512" cy="273837"/>
            </a:xfrm>
            <a:prstGeom prst="rect">
              <a:avLst/>
            </a:prstGeom>
            <a:noFill/>
          </p:spPr>
          <p:txBody>
            <a:bodyPr wrap="square" lIns="0" tIns="0" rIns="0" bIns="0" rtlCol="0" anchor="ctr">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Racing</a:t>
              </a:r>
            </a:p>
          </p:txBody>
        </p:sp>
        <p:sp>
          <p:nvSpPr>
            <p:cNvPr id="113" name="TextBox 112">
              <a:extLst>
                <a:ext uri="{FF2B5EF4-FFF2-40B4-BE49-F238E27FC236}">
                  <a16:creationId xmlns:a16="http://schemas.microsoft.com/office/drawing/2014/main" id="{F5988427-F007-46E8-9108-E71F67A76E52}"/>
                </a:ext>
              </a:extLst>
            </p:cNvPr>
            <p:cNvSpPr txBox="1"/>
            <p:nvPr/>
          </p:nvSpPr>
          <p:spPr>
            <a:xfrm>
              <a:off x="5547306" y="3761584"/>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Factory</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floor</a:t>
              </a:r>
            </a:p>
          </p:txBody>
        </p:sp>
        <p:sp>
          <p:nvSpPr>
            <p:cNvPr id="114" name="TextBox 113">
              <a:extLst>
                <a:ext uri="{FF2B5EF4-FFF2-40B4-BE49-F238E27FC236}">
                  <a16:creationId xmlns:a16="http://schemas.microsoft.com/office/drawing/2014/main" id="{564AE743-C5C0-4A10-B200-1B60DF1E7D57}"/>
                </a:ext>
              </a:extLst>
            </p:cNvPr>
            <p:cNvSpPr txBox="1"/>
            <p:nvPr/>
          </p:nvSpPr>
          <p:spPr>
            <a:xfrm>
              <a:off x="3474884" y="5314340"/>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Power</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tools</a:t>
              </a:r>
            </a:p>
          </p:txBody>
        </p:sp>
        <p:sp>
          <p:nvSpPr>
            <p:cNvPr id="115" name="TextBox 114">
              <a:extLst>
                <a:ext uri="{FF2B5EF4-FFF2-40B4-BE49-F238E27FC236}">
                  <a16:creationId xmlns:a16="http://schemas.microsoft.com/office/drawing/2014/main" id="{4DAB98CE-BB92-4B51-9B21-82F4E3A75A8E}"/>
                </a:ext>
              </a:extLst>
            </p:cNvPr>
            <p:cNvSpPr txBox="1"/>
            <p:nvPr/>
          </p:nvSpPr>
          <p:spPr>
            <a:xfrm>
              <a:off x="4654447" y="5317494"/>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Mining</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equipment</a:t>
              </a:r>
            </a:p>
          </p:txBody>
        </p:sp>
        <p:sp>
          <p:nvSpPr>
            <p:cNvPr id="116" name="TextBox 115">
              <a:extLst>
                <a:ext uri="{FF2B5EF4-FFF2-40B4-BE49-F238E27FC236}">
                  <a16:creationId xmlns:a16="http://schemas.microsoft.com/office/drawing/2014/main" id="{E30C6601-B8C5-453E-A603-4ED1DE9B982C}"/>
                </a:ext>
              </a:extLst>
            </p:cNvPr>
            <p:cNvSpPr txBox="1"/>
            <p:nvPr/>
          </p:nvSpPr>
          <p:spPr>
            <a:xfrm>
              <a:off x="5480331" y="6237129"/>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Engines</a:t>
              </a:r>
            </a:p>
          </p:txBody>
        </p:sp>
        <p:sp>
          <p:nvSpPr>
            <p:cNvPr id="117" name="TextBox 116">
              <a:extLst>
                <a:ext uri="{FF2B5EF4-FFF2-40B4-BE49-F238E27FC236}">
                  <a16:creationId xmlns:a16="http://schemas.microsoft.com/office/drawing/2014/main" id="{6E5E62EC-4DAD-4AB5-AA07-6B99D39A18A4}"/>
                </a:ext>
              </a:extLst>
            </p:cNvPr>
            <p:cNvSpPr txBox="1"/>
            <p:nvPr/>
          </p:nvSpPr>
          <p:spPr>
            <a:xfrm>
              <a:off x="3924352" y="6086050"/>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Smart </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grids</a:t>
              </a:r>
            </a:p>
          </p:txBody>
        </p:sp>
        <p:sp>
          <p:nvSpPr>
            <p:cNvPr id="118" name="TextBox 117">
              <a:extLst>
                <a:ext uri="{FF2B5EF4-FFF2-40B4-BE49-F238E27FC236}">
                  <a16:creationId xmlns:a16="http://schemas.microsoft.com/office/drawing/2014/main" id="{113224EA-B867-43A0-AC2F-8B2A007069F6}"/>
                </a:ext>
              </a:extLst>
            </p:cNvPr>
            <p:cNvSpPr txBox="1"/>
            <p:nvPr/>
          </p:nvSpPr>
          <p:spPr>
            <a:xfrm>
              <a:off x="5520333" y="4900402"/>
              <a:ext cx="821512" cy="273837"/>
            </a:xfrm>
            <a:prstGeom prst="rect">
              <a:avLst/>
            </a:prstGeom>
            <a:noFill/>
          </p:spPr>
          <p:txBody>
            <a:bodyPr wrap="square" lIns="0" tIns="0" rIns="0" bIns="0" rtlCol="0" anchor="t">
              <a:noAutofit/>
            </a:bodyPr>
            <a:lstStyle/>
            <a:p>
              <a:pPr algn="ctr" defTabSz="914016">
                <a:lnSpc>
                  <a:spcPct val="90000"/>
                </a:lnSpc>
                <a:spcAft>
                  <a:spcPts val="588"/>
                </a:spcAft>
                <a:defRPr/>
              </a:pP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Medical</a:t>
              </a:r>
              <a:b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br>
              <a:r>
                <a:rPr lang="en-US" sz="1000" kern="0">
                  <a:gradFill>
                    <a:gsLst>
                      <a:gs pos="23256">
                        <a:srgbClr val="0078D7"/>
                      </a:gs>
                      <a:gs pos="47000">
                        <a:srgbClr val="0078D7"/>
                      </a:gs>
                    </a:gsLst>
                    <a:lin ang="0" scaled="0"/>
                  </a:gradFill>
                  <a:latin typeface="Segoe UI Semibold" panose="020B0702040204020203" pitchFamily="34" charset="0"/>
                  <a:cs typeface="Segoe UI Semibold" panose="020B0702040204020203" pitchFamily="34" charset="0"/>
                </a:rPr>
                <a:t>devices</a:t>
              </a:r>
            </a:p>
          </p:txBody>
        </p:sp>
        <p:sp>
          <p:nvSpPr>
            <p:cNvPr id="119" name="Freeform 103">
              <a:extLst>
                <a:ext uri="{FF2B5EF4-FFF2-40B4-BE49-F238E27FC236}">
                  <a16:creationId xmlns:a16="http://schemas.microsoft.com/office/drawing/2014/main" id="{7BC38DC8-4464-470C-A4CC-4AAC6547BC09}"/>
                </a:ext>
              </a:extLst>
            </p:cNvPr>
            <p:cNvSpPr>
              <a:spLocks noEditPoints="1"/>
            </p:cNvSpPr>
            <p:nvPr/>
          </p:nvSpPr>
          <p:spPr bwMode="auto">
            <a:xfrm>
              <a:off x="5797973" y="4559766"/>
              <a:ext cx="294756" cy="251361"/>
            </a:xfrm>
            <a:custGeom>
              <a:avLst/>
              <a:gdLst>
                <a:gd name="T0" fmla="*/ 25 w 360"/>
                <a:gd name="T1" fmla="*/ 255 h 307"/>
                <a:gd name="T2" fmla="*/ 25 w 360"/>
                <a:gd name="T3" fmla="*/ 231 h 307"/>
                <a:gd name="T4" fmla="*/ 25 w 360"/>
                <a:gd name="T5" fmla="*/ 154 h 307"/>
                <a:gd name="T6" fmla="*/ 57 w 360"/>
                <a:gd name="T7" fmla="*/ 154 h 307"/>
                <a:gd name="T8" fmla="*/ 76 w 360"/>
                <a:gd name="T9" fmla="*/ 135 h 307"/>
                <a:gd name="T10" fmla="*/ 166 w 360"/>
                <a:gd name="T11" fmla="*/ 225 h 307"/>
                <a:gd name="T12" fmla="*/ 270 w 360"/>
                <a:gd name="T13" fmla="*/ 121 h 307"/>
                <a:gd name="T14" fmla="*/ 305 w 360"/>
                <a:gd name="T15" fmla="*/ 154 h 307"/>
                <a:gd name="T16" fmla="*/ 335 w 360"/>
                <a:gd name="T17" fmla="*/ 154 h 307"/>
                <a:gd name="T18" fmla="*/ 335 w 360"/>
                <a:gd name="T19" fmla="*/ 231 h 307"/>
                <a:gd name="T20" fmla="*/ 335 w 360"/>
                <a:gd name="T21" fmla="*/ 255 h 307"/>
                <a:gd name="T22" fmla="*/ 335 w 360"/>
                <a:gd name="T23" fmla="*/ 283 h 307"/>
                <a:gd name="T24" fmla="*/ 25 w 360"/>
                <a:gd name="T25" fmla="*/ 283 h 307"/>
                <a:gd name="T26" fmla="*/ 25 w 360"/>
                <a:gd name="T27" fmla="*/ 255 h 307"/>
                <a:gd name="T28" fmla="*/ 25 w 360"/>
                <a:gd name="T29" fmla="*/ 25 h 307"/>
                <a:gd name="T30" fmla="*/ 335 w 360"/>
                <a:gd name="T31" fmla="*/ 25 h 307"/>
                <a:gd name="T32" fmla="*/ 335 w 360"/>
                <a:gd name="T33" fmla="*/ 129 h 307"/>
                <a:gd name="T34" fmla="*/ 316 w 360"/>
                <a:gd name="T35" fmla="*/ 129 h 307"/>
                <a:gd name="T36" fmla="*/ 270 w 360"/>
                <a:gd name="T37" fmla="*/ 85 h 307"/>
                <a:gd name="T38" fmla="*/ 166 w 360"/>
                <a:gd name="T39" fmla="*/ 189 h 307"/>
                <a:gd name="T40" fmla="*/ 76 w 360"/>
                <a:gd name="T41" fmla="*/ 99 h 307"/>
                <a:gd name="T42" fmla="*/ 49 w 360"/>
                <a:gd name="T43" fmla="*/ 129 h 307"/>
                <a:gd name="T44" fmla="*/ 25 w 360"/>
                <a:gd name="T45" fmla="*/ 129 h 307"/>
                <a:gd name="T46" fmla="*/ 25 w 360"/>
                <a:gd name="T47" fmla="*/ 25 h 307"/>
                <a:gd name="T48" fmla="*/ 0 w 360"/>
                <a:gd name="T49" fmla="*/ 25 h 307"/>
                <a:gd name="T50" fmla="*/ 0 w 360"/>
                <a:gd name="T51" fmla="*/ 283 h 307"/>
                <a:gd name="T52" fmla="*/ 0 w 360"/>
                <a:gd name="T53" fmla="*/ 294 h 307"/>
                <a:gd name="T54" fmla="*/ 0 w 360"/>
                <a:gd name="T55" fmla="*/ 307 h 307"/>
                <a:gd name="T56" fmla="*/ 335 w 360"/>
                <a:gd name="T57" fmla="*/ 307 h 307"/>
                <a:gd name="T58" fmla="*/ 360 w 360"/>
                <a:gd name="T59" fmla="*/ 307 h 307"/>
                <a:gd name="T60" fmla="*/ 360 w 360"/>
                <a:gd name="T61" fmla="*/ 283 h 307"/>
                <a:gd name="T62" fmla="*/ 360 w 360"/>
                <a:gd name="T63" fmla="*/ 25 h 307"/>
                <a:gd name="T64" fmla="*/ 360 w 360"/>
                <a:gd name="T65" fmla="*/ 14 h 307"/>
                <a:gd name="T66" fmla="*/ 360 w 360"/>
                <a:gd name="T67" fmla="*/ 0 h 307"/>
                <a:gd name="T68" fmla="*/ 0 w 360"/>
                <a:gd name="T69" fmla="*/ 0 h 307"/>
                <a:gd name="T70" fmla="*/ 0 w 360"/>
                <a:gd name="T71" fmla="*/ 14 h 307"/>
                <a:gd name="T72" fmla="*/ 0 w 360"/>
                <a:gd name="T73" fmla="*/ 2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07">
                  <a:moveTo>
                    <a:pt x="25" y="255"/>
                  </a:moveTo>
                  <a:lnTo>
                    <a:pt x="25" y="231"/>
                  </a:lnTo>
                  <a:lnTo>
                    <a:pt x="25" y="154"/>
                  </a:lnTo>
                  <a:lnTo>
                    <a:pt x="57" y="154"/>
                  </a:lnTo>
                  <a:lnTo>
                    <a:pt x="76" y="135"/>
                  </a:lnTo>
                  <a:lnTo>
                    <a:pt x="166" y="225"/>
                  </a:lnTo>
                  <a:lnTo>
                    <a:pt x="270" y="121"/>
                  </a:lnTo>
                  <a:lnTo>
                    <a:pt x="305" y="154"/>
                  </a:lnTo>
                  <a:lnTo>
                    <a:pt x="335" y="154"/>
                  </a:lnTo>
                  <a:lnTo>
                    <a:pt x="335" y="231"/>
                  </a:lnTo>
                  <a:lnTo>
                    <a:pt x="335" y="255"/>
                  </a:lnTo>
                  <a:lnTo>
                    <a:pt x="335" y="283"/>
                  </a:lnTo>
                  <a:lnTo>
                    <a:pt x="25" y="283"/>
                  </a:lnTo>
                  <a:lnTo>
                    <a:pt x="25" y="255"/>
                  </a:lnTo>
                  <a:close/>
                  <a:moveTo>
                    <a:pt x="25" y="25"/>
                  </a:moveTo>
                  <a:lnTo>
                    <a:pt x="335" y="25"/>
                  </a:lnTo>
                  <a:lnTo>
                    <a:pt x="335" y="129"/>
                  </a:lnTo>
                  <a:lnTo>
                    <a:pt x="316" y="129"/>
                  </a:lnTo>
                  <a:lnTo>
                    <a:pt x="270" y="85"/>
                  </a:lnTo>
                  <a:lnTo>
                    <a:pt x="166" y="189"/>
                  </a:lnTo>
                  <a:lnTo>
                    <a:pt x="76" y="99"/>
                  </a:lnTo>
                  <a:lnTo>
                    <a:pt x="49" y="129"/>
                  </a:lnTo>
                  <a:lnTo>
                    <a:pt x="25" y="129"/>
                  </a:lnTo>
                  <a:lnTo>
                    <a:pt x="25" y="25"/>
                  </a:lnTo>
                  <a:close/>
                  <a:moveTo>
                    <a:pt x="0" y="25"/>
                  </a:moveTo>
                  <a:lnTo>
                    <a:pt x="0" y="283"/>
                  </a:lnTo>
                  <a:lnTo>
                    <a:pt x="0" y="294"/>
                  </a:lnTo>
                  <a:lnTo>
                    <a:pt x="0" y="307"/>
                  </a:lnTo>
                  <a:lnTo>
                    <a:pt x="335" y="307"/>
                  </a:lnTo>
                  <a:lnTo>
                    <a:pt x="360" y="307"/>
                  </a:lnTo>
                  <a:lnTo>
                    <a:pt x="360" y="283"/>
                  </a:lnTo>
                  <a:lnTo>
                    <a:pt x="360" y="25"/>
                  </a:lnTo>
                  <a:lnTo>
                    <a:pt x="360" y="14"/>
                  </a:lnTo>
                  <a:lnTo>
                    <a:pt x="360" y="0"/>
                  </a:lnTo>
                  <a:lnTo>
                    <a:pt x="0" y="0"/>
                  </a:lnTo>
                  <a:lnTo>
                    <a:pt x="0" y="14"/>
                  </a:lnTo>
                  <a:lnTo>
                    <a:pt x="0" y="25"/>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20" name="Freeform 17">
              <a:extLst>
                <a:ext uri="{FF2B5EF4-FFF2-40B4-BE49-F238E27FC236}">
                  <a16:creationId xmlns:a16="http://schemas.microsoft.com/office/drawing/2014/main" id="{00D8DBA6-635C-4293-B546-925213D75F30}"/>
                </a:ext>
              </a:extLst>
            </p:cNvPr>
            <p:cNvSpPr>
              <a:spLocks noEditPoints="1"/>
            </p:cNvSpPr>
            <p:nvPr/>
          </p:nvSpPr>
          <p:spPr bwMode="auto">
            <a:xfrm>
              <a:off x="5794751" y="3262463"/>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21" name="Group 120">
              <a:extLst>
                <a:ext uri="{FF2B5EF4-FFF2-40B4-BE49-F238E27FC236}">
                  <a16:creationId xmlns:a16="http://schemas.microsoft.com/office/drawing/2014/main" id="{7F521ED0-B95F-445C-9A52-3D9F18198CB8}"/>
                </a:ext>
              </a:extLst>
            </p:cNvPr>
            <p:cNvGrpSpPr/>
            <p:nvPr/>
          </p:nvGrpSpPr>
          <p:grpSpPr>
            <a:xfrm>
              <a:off x="5651729" y="2359949"/>
              <a:ext cx="446887" cy="369878"/>
              <a:chOff x="6677026" y="4965700"/>
              <a:chExt cx="1778000" cy="1471612"/>
            </a:xfrm>
            <a:grpFill/>
          </p:grpSpPr>
          <p:sp>
            <p:nvSpPr>
              <p:cNvPr id="181" name="Freeform 107">
                <a:extLst>
                  <a:ext uri="{FF2B5EF4-FFF2-40B4-BE49-F238E27FC236}">
                    <a16:creationId xmlns:a16="http://schemas.microsoft.com/office/drawing/2014/main" id="{1E8974AE-DFDB-4A5E-8C3A-CB1EA58E82C9}"/>
                  </a:ext>
                </a:extLst>
              </p:cNvPr>
              <p:cNvSpPr>
                <a:spLocks noEditPoints="1"/>
              </p:cNvSpPr>
              <p:nvPr/>
            </p:nvSpPr>
            <p:spPr bwMode="auto">
              <a:xfrm>
                <a:off x="7756525" y="4965700"/>
                <a:ext cx="698501" cy="1471612"/>
              </a:xfrm>
              <a:custGeom>
                <a:avLst/>
                <a:gdLst>
                  <a:gd name="T0" fmla="*/ 113 w 164"/>
                  <a:gd name="T1" fmla="*/ 101 h 345"/>
                  <a:gd name="T2" fmla="*/ 119 w 164"/>
                  <a:gd name="T3" fmla="*/ 93 h 345"/>
                  <a:gd name="T4" fmla="*/ 134 w 164"/>
                  <a:gd name="T5" fmla="*/ 78 h 345"/>
                  <a:gd name="T6" fmla="*/ 98 w 164"/>
                  <a:gd name="T7" fmla="*/ 117 h 345"/>
                  <a:gd name="T8" fmla="*/ 134 w 164"/>
                  <a:gd name="T9" fmla="*/ 78 h 345"/>
                  <a:gd name="T10" fmla="*/ 54 w 164"/>
                  <a:gd name="T11" fmla="*/ 93 h 345"/>
                  <a:gd name="T12" fmla="*/ 46 w 164"/>
                  <a:gd name="T13" fmla="*/ 101 h 345"/>
                  <a:gd name="T14" fmla="*/ 31 w 164"/>
                  <a:gd name="T15" fmla="*/ 117 h 345"/>
                  <a:gd name="T16" fmla="*/ 69 w 164"/>
                  <a:gd name="T17" fmla="*/ 78 h 345"/>
                  <a:gd name="T18" fmla="*/ 31 w 164"/>
                  <a:gd name="T19" fmla="*/ 117 h 345"/>
                  <a:gd name="T20" fmla="*/ 113 w 164"/>
                  <a:gd name="T21" fmla="*/ 163 h 345"/>
                  <a:gd name="T22" fmla="*/ 119 w 164"/>
                  <a:gd name="T23" fmla="*/ 155 h 345"/>
                  <a:gd name="T24" fmla="*/ 134 w 164"/>
                  <a:gd name="T25" fmla="*/ 140 h 345"/>
                  <a:gd name="T26" fmla="*/ 98 w 164"/>
                  <a:gd name="T27" fmla="*/ 179 h 345"/>
                  <a:gd name="T28" fmla="*/ 134 w 164"/>
                  <a:gd name="T29" fmla="*/ 140 h 345"/>
                  <a:gd name="T30" fmla="*/ 54 w 164"/>
                  <a:gd name="T31" fmla="*/ 155 h 345"/>
                  <a:gd name="T32" fmla="*/ 46 w 164"/>
                  <a:gd name="T33" fmla="*/ 163 h 345"/>
                  <a:gd name="T34" fmla="*/ 31 w 164"/>
                  <a:gd name="T35" fmla="*/ 179 h 345"/>
                  <a:gd name="T36" fmla="*/ 69 w 164"/>
                  <a:gd name="T37" fmla="*/ 140 h 345"/>
                  <a:gd name="T38" fmla="*/ 31 w 164"/>
                  <a:gd name="T39" fmla="*/ 179 h 345"/>
                  <a:gd name="T40" fmla="*/ 113 w 164"/>
                  <a:gd name="T41" fmla="*/ 225 h 345"/>
                  <a:gd name="T42" fmla="*/ 119 w 164"/>
                  <a:gd name="T43" fmla="*/ 217 h 345"/>
                  <a:gd name="T44" fmla="*/ 134 w 164"/>
                  <a:gd name="T45" fmla="*/ 202 h 345"/>
                  <a:gd name="T46" fmla="*/ 98 w 164"/>
                  <a:gd name="T47" fmla="*/ 241 h 345"/>
                  <a:gd name="T48" fmla="*/ 134 w 164"/>
                  <a:gd name="T49" fmla="*/ 202 h 345"/>
                  <a:gd name="T50" fmla="*/ 54 w 164"/>
                  <a:gd name="T51" fmla="*/ 217 h 345"/>
                  <a:gd name="T52" fmla="*/ 46 w 164"/>
                  <a:gd name="T53" fmla="*/ 225 h 345"/>
                  <a:gd name="T54" fmla="*/ 31 w 164"/>
                  <a:gd name="T55" fmla="*/ 241 h 345"/>
                  <a:gd name="T56" fmla="*/ 69 w 164"/>
                  <a:gd name="T57" fmla="*/ 202 h 345"/>
                  <a:gd name="T58" fmla="*/ 31 w 164"/>
                  <a:gd name="T59" fmla="*/ 241 h 345"/>
                  <a:gd name="T60" fmla="*/ 149 w 164"/>
                  <a:gd name="T61" fmla="*/ 330 h 345"/>
                  <a:gd name="T62" fmla="*/ 109 w 164"/>
                  <a:gd name="T63" fmla="*/ 302 h 345"/>
                  <a:gd name="T64" fmla="*/ 56 w 164"/>
                  <a:gd name="T65" fmla="*/ 302 h 345"/>
                  <a:gd name="T66" fmla="*/ 16 w 164"/>
                  <a:gd name="T67" fmla="*/ 330 h 345"/>
                  <a:gd name="T68" fmla="*/ 21 w 164"/>
                  <a:gd name="T69" fmla="*/ 45 h 345"/>
                  <a:gd name="T70" fmla="*/ 149 w 164"/>
                  <a:gd name="T71" fmla="*/ 45 h 345"/>
                  <a:gd name="T72" fmla="*/ 71 w 164"/>
                  <a:gd name="T73" fmla="*/ 330 h 345"/>
                  <a:gd name="T74" fmla="*/ 82 w 164"/>
                  <a:gd name="T75" fmla="*/ 291 h 345"/>
                  <a:gd name="T76" fmla="*/ 94 w 164"/>
                  <a:gd name="T77" fmla="*/ 330 h 345"/>
                  <a:gd name="T78" fmla="*/ 63 w 164"/>
                  <a:gd name="T79" fmla="*/ 16 h 345"/>
                  <a:gd name="T80" fmla="*/ 37 w 164"/>
                  <a:gd name="T81" fmla="*/ 30 h 345"/>
                  <a:gd name="T82" fmla="*/ 21 w 164"/>
                  <a:gd name="T83" fmla="*/ 0 h 345"/>
                  <a:gd name="T84" fmla="*/ 0 w 164"/>
                  <a:gd name="T85" fmla="*/ 30 h 345"/>
                  <a:gd name="T86" fmla="*/ 164 w 164"/>
                  <a:gd name="T87" fmla="*/ 345 h 345"/>
                  <a:gd name="T88" fmla="*/ 79 w 164"/>
                  <a:gd name="T89" fmla="*/ 30 h 345"/>
                  <a:gd name="T90" fmla="*/ 21 w 164"/>
                  <a:gd name="T9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345">
                    <a:moveTo>
                      <a:pt x="119" y="101"/>
                    </a:moveTo>
                    <a:cubicBezTo>
                      <a:pt x="113" y="101"/>
                      <a:pt x="113" y="101"/>
                      <a:pt x="113" y="101"/>
                    </a:cubicBezTo>
                    <a:cubicBezTo>
                      <a:pt x="113" y="93"/>
                      <a:pt x="113" y="93"/>
                      <a:pt x="113" y="93"/>
                    </a:cubicBezTo>
                    <a:cubicBezTo>
                      <a:pt x="119" y="93"/>
                      <a:pt x="119" y="93"/>
                      <a:pt x="119" y="93"/>
                    </a:cubicBezTo>
                    <a:lnTo>
                      <a:pt x="119" y="101"/>
                    </a:lnTo>
                    <a:close/>
                    <a:moveTo>
                      <a:pt x="134" y="78"/>
                    </a:moveTo>
                    <a:cubicBezTo>
                      <a:pt x="98" y="78"/>
                      <a:pt x="98" y="78"/>
                      <a:pt x="98" y="78"/>
                    </a:cubicBezTo>
                    <a:cubicBezTo>
                      <a:pt x="98" y="117"/>
                      <a:pt x="98" y="117"/>
                      <a:pt x="98" y="117"/>
                    </a:cubicBezTo>
                    <a:cubicBezTo>
                      <a:pt x="134" y="117"/>
                      <a:pt x="134" y="117"/>
                      <a:pt x="134" y="117"/>
                    </a:cubicBezTo>
                    <a:lnTo>
                      <a:pt x="134" y="78"/>
                    </a:lnTo>
                    <a:close/>
                    <a:moveTo>
                      <a:pt x="46" y="93"/>
                    </a:moveTo>
                    <a:cubicBezTo>
                      <a:pt x="54" y="93"/>
                      <a:pt x="54" y="93"/>
                      <a:pt x="54" y="93"/>
                    </a:cubicBezTo>
                    <a:cubicBezTo>
                      <a:pt x="54" y="101"/>
                      <a:pt x="54" y="101"/>
                      <a:pt x="54" y="101"/>
                    </a:cubicBezTo>
                    <a:cubicBezTo>
                      <a:pt x="46" y="101"/>
                      <a:pt x="46" y="101"/>
                      <a:pt x="46" y="101"/>
                    </a:cubicBezTo>
                    <a:lnTo>
                      <a:pt x="46" y="93"/>
                    </a:lnTo>
                    <a:close/>
                    <a:moveTo>
                      <a:pt x="31" y="117"/>
                    </a:moveTo>
                    <a:cubicBezTo>
                      <a:pt x="69" y="117"/>
                      <a:pt x="69" y="117"/>
                      <a:pt x="69" y="117"/>
                    </a:cubicBezTo>
                    <a:cubicBezTo>
                      <a:pt x="69" y="78"/>
                      <a:pt x="69" y="78"/>
                      <a:pt x="69" y="78"/>
                    </a:cubicBezTo>
                    <a:cubicBezTo>
                      <a:pt x="31" y="78"/>
                      <a:pt x="31" y="78"/>
                      <a:pt x="31" y="78"/>
                    </a:cubicBezTo>
                    <a:lnTo>
                      <a:pt x="31" y="117"/>
                    </a:lnTo>
                    <a:close/>
                    <a:moveTo>
                      <a:pt x="119" y="163"/>
                    </a:moveTo>
                    <a:cubicBezTo>
                      <a:pt x="113" y="163"/>
                      <a:pt x="113" y="163"/>
                      <a:pt x="113" y="163"/>
                    </a:cubicBezTo>
                    <a:cubicBezTo>
                      <a:pt x="113" y="155"/>
                      <a:pt x="113" y="155"/>
                      <a:pt x="113" y="155"/>
                    </a:cubicBezTo>
                    <a:cubicBezTo>
                      <a:pt x="119" y="155"/>
                      <a:pt x="119" y="155"/>
                      <a:pt x="119" y="155"/>
                    </a:cubicBezTo>
                    <a:lnTo>
                      <a:pt x="119" y="163"/>
                    </a:lnTo>
                    <a:close/>
                    <a:moveTo>
                      <a:pt x="134" y="140"/>
                    </a:moveTo>
                    <a:cubicBezTo>
                      <a:pt x="98" y="140"/>
                      <a:pt x="98" y="140"/>
                      <a:pt x="98" y="140"/>
                    </a:cubicBezTo>
                    <a:cubicBezTo>
                      <a:pt x="98" y="179"/>
                      <a:pt x="98" y="179"/>
                      <a:pt x="98" y="179"/>
                    </a:cubicBezTo>
                    <a:cubicBezTo>
                      <a:pt x="134" y="179"/>
                      <a:pt x="134" y="179"/>
                      <a:pt x="134" y="179"/>
                    </a:cubicBezTo>
                    <a:lnTo>
                      <a:pt x="134" y="140"/>
                    </a:lnTo>
                    <a:close/>
                    <a:moveTo>
                      <a:pt x="46" y="155"/>
                    </a:moveTo>
                    <a:cubicBezTo>
                      <a:pt x="54" y="155"/>
                      <a:pt x="54" y="155"/>
                      <a:pt x="54" y="155"/>
                    </a:cubicBezTo>
                    <a:cubicBezTo>
                      <a:pt x="54" y="163"/>
                      <a:pt x="54" y="163"/>
                      <a:pt x="54" y="163"/>
                    </a:cubicBezTo>
                    <a:cubicBezTo>
                      <a:pt x="46" y="163"/>
                      <a:pt x="46" y="163"/>
                      <a:pt x="46" y="163"/>
                    </a:cubicBezTo>
                    <a:lnTo>
                      <a:pt x="46" y="155"/>
                    </a:lnTo>
                    <a:close/>
                    <a:moveTo>
                      <a:pt x="31" y="179"/>
                    </a:moveTo>
                    <a:cubicBezTo>
                      <a:pt x="69" y="179"/>
                      <a:pt x="69" y="179"/>
                      <a:pt x="69" y="179"/>
                    </a:cubicBezTo>
                    <a:cubicBezTo>
                      <a:pt x="69" y="140"/>
                      <a:pt x="69" y="140"/>
                      <a:pt x="69" y="140"/>
                    </a:cubicBezTo>
                    <a:cubicBezTo>
                      <a:pt x="31" y="140"/>
                      <a:pt x="31" y="140"/>
                      <a:pt x="31" y="140"/>
                    </a:cubicBezTo>
                    <a:lnTo>
                      <a:pt x="31" y="179"/>
                    </a:lnTo>
                    <a:close/>
                    <a:moveTo>
                      <a:pt x="119" y="225"/>
                    </a:moveTo>
                    <a:cubicBezTo>
                      <a:pt x="113" y="225"/>
                      <a:pt x="113" y="225"/>
                      <a:pt x="113" y="225"/>
                    </a:cubicBezTo>
                    <a:cubicBezTo>
                      <a:pt x="113" y="217"/>
                      <a:pt x="113" y="217"/>
                      <a:pt x="113" y="217"/>
                    </a:cubicBezTo>
                    <a:cubicBezTo>
                      <a:pt x="119" y="217"/>
                      <a:pt x="119" y="217"/>
                      <a:pt x="119" y="217"/>
                    </a:cubicBezTo>
                    <a:lnTo>
                      <a:pt x="119" y="225"/>
                    </a:lnTo>
                    <a:close/>
                    <a:moveTo>
                      <a:pt x="134" y="202"/>
                    </a:moveTo>
                    <a:cubicBezTo>
                      <a:pt x="98" y="202"/>
                      <a:pt x="98" y="202"/>
                      <a:pt x="98" y="202"/>
                    </a:cubicBezTo>
                    <a:cubicBezTo>
                      <a:pt x="98" y="241"/>
                      <a:pt x="98" y="241"/>
                      <a:pt x="98" y="241"/>
                    </a:cubicBezTo>
                    <a:cubicBezTo>
                      <a:pt x="134" y="241"/>
                      <a:pt x="134" y="241"/>
                      <a:pt x="134" y="241"/>
                    </a:cubicBezTo>
                    <a:lnTo>
                      <a:pt x="134" y="202"/>
                    </a:lnTo>
                    <a:close/>
                    <a:moveTo>
                      <a:pt x="46" y="217"/>
                    </a:moveTo>
                    <a:cubicBezTo>
                      <a:pt x="54" y="217"/>
                      <a:pt x="54" y="217"/>
                      <a:pt x="54" y="217"/>
                    </a:cubicBezTo>
                    <a:cubicBezTo>
                      <a:pt x="54" y="225"/>
                      <a:pt x="54" y="225"/>
                      <a:pt x="54" y="225"/>
                    </a:cubicBezTo>
                    <a:cubicBezTo>
                      <a:pt x="46" y="225"/>
                      <a:pt x="46" y="225"/>
                      <a:pt x="46" y="225"/>
                    </a:cubicBezTo>
                    <a:lnTo>
                      <a:pt x="46" y="217"/>
                    </a:lnTo>
                    <a:close/>
                    <a:moveTo>
                      <a:pt x="31" y="241"/>
                    </a:moveTo>
                    <a:cubicBezTo>
                      <a:pt x="69" y="241"/>
                      <a:pt x="69" y="241"/>
                      <a:pt x="69" y="241"/>
                    </a:cubicBezTo>
                    <a:cubicBezTo>
                      <a:pt x="69" y="202"/>
                      <a:pt x="69" y="202"/>
                      <a:pt x="69" y="202"/>
                    </a:cubicBezTo>
                    <a:cubicBezTo>
                      <a:pt x="31" y="202"/>
                      <a:pt x="31" y="202"/>
                      <a:pt x="31" y="202"/>
                    </a:cubicBezTo>
                    <a:lnTo>
                      <a:pt x="31" y="241"/>
                    </a:lnTo>
                    <a:close/>
                    <a:moveTo>
                      <a:pt x="149" y="45"/>
                    </a:moveTo>
                    <a:cubicBezTo>
                      <a:pt x="149" y="330"/>
                      <a:pt x="149" y="330"/>
                      <a:pt x="149" y="330"/>
                    </a:cubicBezTo>
                    <a:cubicBezTo>
                      <a:pt x="109" y="330"/>
                      <a:pt x="109" y="330"/>
                      <a:pt x="109" y="330"/>
                    </a:cubicBezTo>
                    <a:cubicBezTo>
                      <a:pt x="109" y="302"/>
                      <a:pt x="109" y="302"/>
                      <a:pt x="109" y="302"/>
                    </a:cubicBezTo>
                    <a:cubicBezTo>
                      <a:pt x="109" y="287"/>
                      <a:pt x="98" y="275"/>
                      <a:pt x="82" y="275"/>
                    </a:cubicBezTo>
                    <a:cubicBezTo>
                      <a:pt x="67" y="275"/>
                      <a:pt x="56" y="287"/>
                      <a:pt x="56" y="302"/>
                    </a:cubicBezTo>
                    <a:cubicBezTo>
                      <a:pt x="56" y="330"/>
                      <a:pt x="56" y="330"/>
                      <a:pt x="56" y="330"/>
                    </a:cubicBezTo>
                    <a:cubicBezTo>
                      <a:pt x="16" y="330"/>
                      <a:pt x="16" y="330"/>
                      <a:pt x="16" y="330"/>
                    </a:cubicBezTo>
                    <a:cubicBezTo>
                      <a:pt x="16" y="45"/>
                      <a:pt x="16" y="45"/>
                      <a:pt x="16" y="45"/>
                    </a:cubicBezTo>
                    <a:cubicBezTo>
                      <a:pt x="21" y="45"/>
                      <a:pt x="21" y="45"/>
                      <a:pt x="21" y="45"/>
                    </a:cubicBezTo>
                    <a:cubicBezTo>
                      <a:pt x="79" y="45"/>
                      <a:pt x="79" y="45"/>
                      <a:pt x="79" y="45"/>
                    </a:cubicBezTo>
                    <a:lnTo>
                      <a:pt x="149" y="45"/>
                    </a:lnTo>
                    <a:close/>
                    <a:moveTo>
                      <a:pt x="94" y="330"/>
                    </a:moveTo>
                    <a:cubicBezTo>
                      <a:pt x="71" y="330"/>
                      <a:pt x="71" y="330"/>
                      <a:pt x="71" y="330"/>
                    </a:cubicBezTo>
                    <a:cubicBezTo>
                      <a:pt x="71" y="302"/>
                      <a:pt x="71" y="302"/>
                      <a:pt x="71" y="302"/>
                    </a:cubicBezTo>
                    <a:cubicBezTo>
                      <a:pt x="71" y="295"/>
                      <a:pt x="77" y="291"/>
                      <a:pt x="82" y="291"/>
                    </a:cubicBezTo>
                    <a:cubicBezTo>
                      <a:pt x="88" y="291"/>
                      <a:pt x="94" y="295"/>
                      <a:pt x="94" y="302"/>
                    </a:cubicBezTo>
                    <a:lnTo>
                      <a:pt x="94" y="330"/>
                    </a:lnTo>
                    <a:close/>
                    <a:moveTo>
                      <a:pt x="37" y="16"/>
                    </a:moveTo>
                    <a:cubicBezTo>
                      <a:pt x="63" y="16"/>
                      <a:pt x="63" y="16"/>
                      <a:pt x="63" y="16"/>
                    </a:cubicBezTo>
                    <a:cubicBezTo>
                      <a:pt x="63" y="30"/>
                      <a:pt x="63" y="30"/>
                      <a:pt x="63" y="30"/>
                    </a:cubicBezTo>
                    <a:cubicBezTo>
                      <a:pt x="37" y="30"/>
                      <a:pt x="37" y="30"/>
                      <a:pt x="37" y="30"/>
                    </a:cubicBezTo>
                    <a:lnTo>
                      <a:pt x="37" y="16"/>
                    </a:lnTo>
                    <a:close/>
                    <a:moveTo>
                      <a:pt x="21" y="0"/>
                    </a:moveTo>
                    <a:cubicBezTo>
                      <a:pt x="21" y="30"/>
                      <a:pt x="21" y="30"/>
                      <a:pt x="21" y="30"/>
                    </a:cubicBezTo>
                    <a:cubicBezTo>
                      <a:pt x="0" y="30"/>
                      <a:pt x="0" y="30"/>
                      <a:pt x="0" y="30"/>
                    </a:cubicBezTo>
                    <a:cubicBezTo>
                      <a:pt x="0" y="345"/>
                      <a:pt x="0" y="345"/>
                      <a:pt x="0" y="345"/>
                    </a:cubicBezTo>
                    <a:cubicBezTo>
                      <a:pt x="164" y="345"/>
                      <a:pt x="164" y="345"/>
                      <a:pt x="164" y="345"/>
                    </a:cubicBezTo>
                    <a:cubicBezTo>
                      <a:pt x="164" y="30"/>
                      <a:pt x="164" y="30"/>
                      <a:pt x="164" y="30"/>
                    </a:cubicBezTo>
                    <a:cubicBezTo>
                      <a:pt x="79" y="30"/>
                      <a:pt x="79" y="30"/>
                      <a:pt x="79" y="30"/>
                    </a:cubicBezTo>
                    <a:cubicBezTo>
                      <a:pt x="79" y="0"/>
                      <a:pt x="79" y="0"/>
                      <a:pt x="79"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2" name="Freeform 108">
                <a:extLst>
                  <a:ext uri="{FF2B5EF4-FFF2-40B4-BE49-F238E27FC236}">
                    <a16:creationId xmlns:a16="http://schemas.microsoft.com/office/drawing/2014/main" id="{F2B555AD-DAB7-4D96-8B03-075D9552571D}"/>
                  </a:ext>
                </a:extLst>
              </p:cNvPr>
              <p:cNvSpPr>
                <a:spLocks noEditPoints="1"/>
              </p:cNvSpPr>
              <p:nvPr/>
            </p:nvSpPr>
            <p:spPr bwMode="auto">
              <a:xfrm>
                <a:off x="6677026" y="5613399"/>
                <a:ext cx="1019175" cy="823913"/>
              </a:xfrm>
              <a:custGeom>
                <a:avLst/>
                <a:gdLst>
                  <a:gd name="T0" fmla="*/ 193 w 239"/>
                  <a:gd name="T1" fmla="*/ 73 h 193"/>
                  <a:gd name="T2" fmla="*/ 46 w 239"/>
                  <a:gd name="T3" fmla="*/ 73 h 193"/>
                  <a:gd name="T4" fmla="*/ 120 w 239"/>
                  <a:gd name="T5" fmla="*/ 18 h 193"/>
                  <a:gd name="T6" fmla="*/ 193 w 239"/>
                  <a:gd name="T7" fmla="*/ 73 h 193"/>
                  <a:gd name="T8" fmla="*/ 186 w 239"/>
                  <a:gd name="T9" fmla="*/ 178 h 193"/>
                  <a:gd name="T10" fmla="*/ 146 w 239"/>
                  <a:gd name="T11" fmla="*/ 178 h 193"/>
                  <a:gd name="T12" fmla="*/ 146 w 239"/>
                  <a:gd name="T13" fmla="*/ 152 h 193"/>
                  <a:gd name="T14" fmla="*/ 120 w 239"/>
                  <a:gd name="T15" fmla="*/ 125 h 193"/>
                  <a:gd name="T16" fmla="*/ 93 w 239"/>
                  <a:gd name="T17" fmla="*/ 152 h 193"/>
                  <a:gd name="T18" fmla="*/ 93 w 239"/>
                  <a:gd name="T19" fmla="*/ 178 h 193"/>
                  <a:gd name="T20" fmla="*/ 53 w 239"/>
                  <a:gd name="T21" fmla="*/ 178 h 193"/>
                  <a:gd name="T22" fmla="*/ 53 w 239"/>
                  <a:gd name="T23" fmla="*/ 88 h 193"/>
                  <a:gd name="T24" fmla="*/ 186 w 239"/>
                  <a:gd name="T25" fmla="*/ 88 h 193"/>
                  <a:gd name="T26" fmla="*/ 186 w 239"/>
                  <a:gd name="T27" fmla="*/ 178 h 193"/>
                  <a:gd name="T28" fmla="*/ 131 w 239"/>
                  <a:gd name="T29" fmla="*/ 178 h 193"/>
                  <a:gd name="T30" fmla="*/ 108 w 239"/>
                  <a:gd name="T31" fmla="*/ 178 h 193"/>
                  <a:gd name="T32" fmla="*/ 108 w 239"/>
                  <a:gd name="T33" fmla="*/ 152 h 193"/>
                  <a:gd name="T34" fmla="*/ 120 w 239"/>
                  <a:gd name="T35" fmla="*/ 140 h 193"/>
                  <a:gd name="T36" fmla="*/ 131 w 239"/>
                  <a:gd name="T37" fmla="*/ 152 h 193"/>
                  <a:gd name="T38" fmla="*/ 131 w 239"/>
                  <a:gd name="T39" fmla="*/ 178 h 193"/>
                  <a:gd name="T40" fmla="*/ 165 w 239"/>
                  <a:gd name="T41" fmla="*/ 17 h 193"/>
                  <a:gd name="T42" fmla="*/ 173 w 239"/>
                  <a:gd name="T43" fmla="*/ 17 h 193"/>
                  <a:gd name="T44" fmla="*/ 173 w 239"/>
                  <a:gd name="T45" fmla="*/ 39 h 193"/>
                  <a:gd name="T46" fmla="*/ 165 w 239"/>
                  <a:gd name="T47" fmla="*/ 33 h 193"/>
                  <a:gd name="T48" fmla="*/ 165 w 239"/>
                  <a:gd name="T49" fmla="*/ 17 h 193"/>
                  <a:gd name="T50" fmla="*/ 150 w 239"/>
                  <a:gd name="T51" fmla="*/ 2 h 193"/>
                  <a:gd name="T52" fmla="*/ 150 w 239"/>
                  <a:gd name="T53" fmla="*/ 22 h 193"/>
                  <a:gd name="T54" fmla="*/ 120 w 239"/>
                  <a:gd name="T55" fmla="*/ 0 h 193"/>
                  <a:gd name="T56" fmla="*/ 0 w 239"/>
                  <a:gd name="T57" fmla="*/ 88 h 193"/>
                  <a:gd name="T58" fmla="*/ 38 w 239"/>
                  <a:gd name="T59" fmla="*/ 88 h 193"/>
                  <a:gd name="T60" fmla="*/ 38 w 239"/>
                  <a:gd name="T61" fmla="*/ 193 h 193"/>
                  <a:gd name="T62" fmla="*/ 201 w 239"/>
                  <a:gd name="T63" fmla="*/ 193 h 193"/>
                  <a:gd name="T64" fmla="*/ 201 w 239"/>
                  <a:gd name="T65" fmla="*/ 88 h 193"/>
                  <a:gd name="T66" fmla="*/ 239 w 239"/>
                  <a:gd name="T67" fmla="*/ 88 h 193"/>
                  <a:gd name="T68" fmla="*/ 188 w 239"/>
                  <a:gd name="T69" fmla="*/ 50 h 193"/>
                  <a:gd name="T70" fmla="*/ 188 w 239"/>
                  <a:gd name="T71" fmla="*/ 2 h 193"/>
                  <a:gd name="T72" fmla="*/ 150 w 239"/>
                  <a:gd name="T7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193">
                    <a:moveTo>
                      <a:pt x="193" y="73"/>
                    </a:moveTo>
                    <a:cubicBezTo>
                      <a:pt x="46" y="73"/>
                      <a:pt x="46" y="73"/>
                      <a:pt x="46" y="73"/>
                    </a:cubicBezTo>
                    <a:cubicBezTo>
                      <a:pt x="120" y="18"/>
                      <a:pt x="120" y="18"/>
                      <a:pt x="120" y="18"/>
                    </a:cubicBezTo>
                    <a:lnTo>
                      <a:pt x="193" y="73"/>
                    </a:lnTo>
                    <a:close/>
                    <a:moveTo>
                      <a:pt x="186" y="178"/>
                    </a:moveTo>
                    <a:cubicBezTo>
                      <a:pt x="146" y="178"/>
                      <a:pt x="146" y="178"/>
                      <a:pt x="146" y="178"/>
                    </a:cubicBezTo>
                    <a:cubicBezTo>
                      <a:pt x="146" y="152"/>
                      <a:pt x="146" y="152"/>
                      <a:pt x="146" y="152"/>
                    </a:cubicBezTo>
                    <a:cubicBezTo>
                      <a:pt x="146" y="137"/>
                      <a:pt x="135" y="125"/>
                      <a:pt x="120" y="125"/>
                    </a:cubicBezTo>
                    <a:cubicBezTo>
                      <a:pt x="106" y="125"/>
                      <a:pt x="93" y="137"/>
                      <a:pt x="93" y="152"/>
                    </a:cubicBezTo>
                    <a:cubicBezTo>
                      <a:pt x="93" y="178"/>
                      <a:pt x="93" y="178"/>
                      <a:pt x="93" y="178"/>
                    </a:cubicBezTo>
                    <a:cubicBezTo>
                      <a:pt x="53" y="178"/>
                      <a:pt x="53" y="178"/>
                      <a:pt x="53" y="178"/>
                    </a:cubicBezTo>
                    <a:cubicBezTo>
                      <a:pt x="53" y="88"/>
                      <a:pt x="53" y="88"/>
                      <a:pt x="53" y="88"/>
                    </a:cubicBezTo>
                    <a:cubicBezTo>
                      <a:pt x="186" y="88"/>
                      <a:pt x="186" y="88"/>
                      <a:pt x="186" y="88"/>
                    </a:cubicBezTo>
                    <a:lnTo>
                      <a:pt x="186" y="178"/>
                    </a:lnTo>
                    <a:close/>
                    <a:moveTo>
                      <a:pt x="131" y="178"/>
                    </a:moveTo>
                    <a:cubicBezTo>
                      <a:pt x="108" y="178"/>
                      <a:pt x="108" y="178"/>
                      <a:pt x="108" y="178"/>
                    </a:cubicBezTo>
                    <a:cubicBezTo>
                      <a:pt x="108" y="152"/>
                      <a:pt x="108" y="152"/>
                      <a:pt x="108" y="152"/>
                    </a:cubicBezTo>
                    <a:cubicBezTo>
                      <a:pt x="108" y="144"/>
                      <a:pt x="114" y="140"/>
                      <a:pt x="120" y="140"/>
                    </a:cubicBezTo>
                    <a:cubicBezTo>
                      <a:pt x="125" y="140"/>
                      <a:pt x="131" y="144"/>
                      <a:pt x="131" y="152"/>
                    </a:cubicBezTo>
                    <a:lnTo>
                      <a:pt x="131" y="178"/>
                    </a:lnTo>
                    <a:close/>
                    <a:moveTo>
                      <a:pt x="165" y="17"/>
                    </a:moveTo>
                    <a:cubicBezTo>
                      <a:pt x="173" y="17"/>
                      <a:pt x="173" y="17"/>
                      <a:pt x="173" y="17"/>
                    </a:cubicBezTo>
                    <a:cubicBezTo>
                      <a:pt x="173" y="39"/>
                      <a:pt x="173" y="39"/>
                      <a:pt x="173" y="39"/>
                    </a:cubicBezTo>
                    <a:cubicBezTo>
                      <a:pt x="165" y="33"/>
                      <a:pt x="165" y="33"/>
                      <a:pt x="165" y="33"/>
                    </a:cubicBezTo>
                    <a:lnTo>
                      <a:pt x="165" y="17"/>
                    </a:lnTo>
                    <a:close/>
                    <a:moveTo>
                      <a:pt x="150" y="2"/>
                    </a:moveTo>
                    <a:cubicBezTo>
                      <a:pt x="150" y="22"/>
                      <a:pt x="150" y="22"/>
                      <a:pt x="150" y="22"/>
                    </a:cubicBezTo>
                    <a:cubicBezTo>
                      <a:pt x="120" y="0"/>
                      <a:pt x="120" y="0"/>
                      <a:pt x="120" y="0"/>
                    </a:cubicBezTo>
                    <a:cubicBezTo>
                      <a:pt x="0" y="88"/>
                      <a:pt x="0" y="88"/>
                      <a:pt x="0" y="88"/>
                    </a:cubicBezTo>
                    <a:cubicBezTo>
                      <a:pt x="38" y="88"/>
                      <a:pt x="38" y="88"/>
                      <a:pt x="38" y="88"/>
                    </a:cubicBezTo>
                    <a:cubicBezTo>
                      <a:pt x="38" y="193"/>
                      <a:pt x="38" y="193"/>
                      <a:pt x="38" y="193"/>
                    </a:cubicBezTo>
                    <a:cubicBezTo>
                      <a:pt x="201" y="193"/>
                      <a:pt x="201" y="193"/>
                      <a:pt x="201" y="193"/>
                    </a:cubicBezTo>
                    <a:cubicBezTo>
                      <a:pt x="201" y="88"/>
                      <a:pt x="201" y="88"/>
                      <a:pt x="201" y="88"/>
                    </a:cubicBezTo>
                    <a:cubicBezTo>
                      <a:pt x="239" y="88"/>
                      <a:pt x="239" y="88"/>
                      <a:pt x="239" y="88"/>
                    </a:cubicBezTo>
                    <a:cubicBezTo>
                      <a:pt x="188" y="50"/>
                      <a:pt x="188" y="50"/>
                      <a:pt x="188" y="50"/>
                    </a:cubicBezTo>
                    <a:cubicBezTo>
                      <a:pt x="188" y="2"/>
                      <a:pt x="188" y="2"/>
                      <a:pt x="188" y="2"/>
                    </a:cubicBezTo>
                    <a:lnTo>
                      <a:pt x="15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22" name="Freeform 116">
              <a:extLst>
                <a:ext uri="{FF2B5EF4-FFF2-40B4-BE49-F238E27FC236}">
                  <a16:creationId xmlns:a16="http://schemas.microsoft.com/office/drawing/2014/main" id="{A1A9AE09-9857-4270-B372-C8B23A4453CB}"/>
                </a:ext>
              </a:extLst>
            </p:cNvPr>
            <p:cNvSpPr>
              <a:spLocks noEditPoints="1"/>
            </p:cNvSpPr>
            <p:nvPr/>
          </p:nvSpPr>
          <p:spPr bwMode="auto">
            <a:xfrm>
              <a:off x="4168962" y="3993239"/>
              <a:ext cx="254789" cy="368326"/>
            </a:xfrm>
            <a:custGeom>
              <a:avLst/>
              <a:gdLst>
                <a:gd name="T0" fmla="*/ 233 w 285"/>
                <a:gd name="T1" fmla="*/ 130 h 412"/>
                <a:gd name="T2" fmla="*/ 208 w 285"/>
                <a:gd name="T3" fmla="*/ 154 h 412"/>
                <a:gd name="T4" fmla="*/ 208 w 285"/>
                <a:gd name="T5" fmla="*/ 130 h 412"/>
                <a:gd name="T6" fmla="*/ 181 w 285"/>
                <a:gd name="T7" fmla="*/ 103 h 412"/>
                <a:gd name="T8" fmla="*/ 208 w 285"/>
                <a:gd name="T9" fmla="*/ 130 h 412"/>
                <a:gd name="T10" fmla="*/ 208 w 285"/>
                <a:gd name="T11" fmla="*/ 78 h 412"/>
                <a:gd name="T12" fmla="*/ 233 w 285"/>
                <a:gd name="T13" fmla="*/ 103 h 412"/>
                <a:gd name="T14" fmla="*/ 79 w 285"/>
                <a:gd name="T15" fmla="*/ 103 h 412"/>
                <a:gd name="T16" fmla="*/ 104 w 285"/>
                <a:gd name="T17" fmla="*/ 130 h 412"/>
                <a:gd name="T18" fmla="*/ 79 w 285"/>
                <a:gd name="T19" fmla="*/ 103 h 412"/>
                <a:gd name="T20" fmla="*/ 52 w 285"/>
                <a:gd name="T21" fmla="*/ 103 h 412"/>
                <a:gd name="T22" fmla="*/ 79 w 285"/>
                <a:gd name="T23" fmla="*/ 78 h 412"/>
                <a:gd name="T24" fmla="*/ 79 w 285"/>
                <a:gd name="T25" fmla="*/ 78 h 412"/>
                <a:gd name="T26" fmla="*/ 104 w 285"/>
                <a:gd name="T27" fmla="*/ 51 h 412"/>
                <a:gd name="T28" fmla="*/ 79 w 285"/>
                <a:gd name="T29" fmla="*/ 78 h 412"/>
                <a:gd name="T30" fmla="*/ 52 w 285"/>
                <a:gd name="T31" fmla="*/ 130 h 412"/>
                <a:gd name="T32" fmla="*/ 27 w 285"/>
                <a:gd name="T33" fmla="*/ 103 h 412"/>
                <a:gd name="T34" fmla="*/ 52 w 285"/>
                <a:gd name="T35" fmla="*/ 78 h 412"/>
                <a:gd name="T36" fmla="*/ 27 w 285"/>
                <a:gd name="T37" fmla="*/ 51 h 412"/>
                <a:gd name="T38" fmla="*/ 52 w 285"/>
                <a:gd name="T39" fmla="*/ 27 h 412"/>
                <a:gd name="T40" fmla="*/ 79 w 285"/>
                <a:gd name="T41" fmla="*/ 51 h 412"/>
                <a:gd name="T42" fmla="*/ 104 w 285"/>
                <a:gd name="T43" fmla="*/ 27 h 412"/>
                <a:gd name="T44" fmla="*/ 129 w 285"/>
                <a:gd name="T45" fmla="*/ 51 h 412"/>
                <a:gd name="T46" fmla="*/ 104 w 285"/>
                <a:gd name="T47" fmla="*/ 78 h 412"/>
                <a:gd name="T48" fmla="*/ 129 w 285"/>
                <a:gd name="T49" fmla="*/ 103 h 412"/>
                <a:gd name="T50" fmla="*/ 104 w 285"/>
                <a:gd name="T51" fmla="*/ 130 h 412"/>
                <a:gd name="T52" fmla="*/ 79 w 285"/>
                <a:gd name="T53" fmla="*/ 154 h 412"/>
                <a:gd name="T54" fmla="*/ 52 w 285"/>
                <a:gd name="T55" fmla="*/ 130 h 412"/>
                <a:gd name="T56" fmla="*/ 27 w 285"/>
                <a:gd name="T57" fmla="*/ 154 h 412"/>
                <a:gd name="T58" fmla="*/ 156 w 285"/>
                <a:gd name="T59" fmla="*/ 154 h 412"/>
                <a:gd name="T60" fmla="*/ 181 w 285"/>
                <a:gd name="T61" fmla="*/ 130 h 412"/>
                <a:gd name="T62" fmla="*/ 156 w 285"/>
                <a:gd name="T63" fmla="*/ 103 h 412"/>
                <a:gd name="T64" fmla="*/ 181 w 285"/>
                <a:gd name="T65" fmla="*/ 78 h 412"/>
                <a:gd name="T66" fmla="*/ 156 w 285"/>
                <a:gd name="T67" fmla="*/ 51 h 412"/>
                <a:gd name="T68" fmla="*/ 181 w 285"/>
                <a:gd name="T69" fmla="*/ 78 h 412"/>
                <a:gd name="T70" fmla="*/ 208 w 285"/>
                <a:gd name="T71" fmla="*/ 51 h 412"/>
                <a:gd name="T72" fmla="*/ 233 w 285"/>
                <a:gd name="T73" fmla="*/ 78 h 412"/>
                <a:gd name="T74" fmla="*/ 260 w 285"/>
                <a:gd name="T75" fmla="*/ 103 h 412"/>
                <a:gd name="T76" fmla="*/ 233 w 285"/>
                <a:gd name="T77" fmla="*/ 130 h 412"/>
                <a:gd name="T78" fmla="*/ 260 w 285"/>
                <a:gd name="T79" fmla="*/ 154 h 412"/>
                <a:gd name="T80" fmla="*/ 233 w 285"/>
                <a:gd name="T81" fmla="*/ 182 h 412"/>
                <a:gd name="T82" fmla="*/ 208 w 285"/>
                <a:gd name="T83" fmla="*/ 154 h 412"/>
                <a:gd name="T84" fmla="*/ 181 w 285"/>
                <a:gd name="T85" fmla="*/ 182 h 412"/>
                <a:gd name="T86" fmla="*/ 156 w 285"/>
                <a:gd name="T87" fmla="*/ 154 h 412"/>
                <a:gd name="T88" fmla="*/ 27 w 285"/>
                <a:gd name="T89" fmla="*/ 412 h 412"/>
                <a:gd name="T90" fmla="*/ 129 w 285"/>
                <a:gd name="T91" fmla="*/ 182 h 412"/>
                <a:gd name="T92" fmla="*/ 129 w 285"/>
                <a:gd name="T93" fmla="*/ 206 h 412"/>
                <a:gd name="T94" fmla="*/ 285 w 285"/>
                <a:gd name="T95" fmla="*/ 182 h 412"/>
                <a:gd name="T96" fmla="*/ 260 w 285"/>
                <a:gd name="T97" fmla="*/ 27 h 412"/>
                <a:gd name="T98" fmla="*/ 156 w 285"/>
                <a:gd name="T99" fmla="*/ 0 h 412"/>
                <a:gd name="T100" fmla="*/ 129 w 285"/>
                <a:gd name="T101" fmla="*/ 0 h 412"/>
                <a:gd name="T102" fmla="*/ 13 w 285"/>
                <a:gd name="T103" fmla="*/ 0 h 412"/>
                <a:gd name="T104" fmla="*/ 0 w 285"/>
                <a:gd name="T10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12">
                  <a:moveTo>
                    <a:pt x="208" y="130"/>
                  </a:moveTo>
                  <a:lnTo>
                    <a:pt x="233" y="130"/>
                  </a:lnTo>
                  <a:lnTo>
                    <a:pt x="233" y="154"/>
                  </a:lnTo>
                  <a:lnTo>
                    <a:pt x="208" y="154"/>
                  </a:lnTo>
                  <a:lnTo>
                    <a:pt x="208" y="130"/>
                  </a:lnTo>
                  <a:close/>
                  <a:moveTo>
                    <a:pt x="208" y="130"/>
                  </a:moveTo>
                  <a:lnTo>
                    <a:pt x="181" y="130"/>
                  </a:lnTo>
                  <a:lnTo>
                    <a:pt x="181" y="103"/>
                  </a:lnTo>
                  <a:lnTo>
                    <a:pt x="208" y="103"/>
                  </a:lnTo>
                  <a:lnTo>
                    <a:pt x="208" y="130"/>
                  </a:lnTo>
                  <a:close/>
                  <a:moveTo>
                    <a:pt x="208" y="103"/>
                  </a:moveTo>
                  <a:lnTo>
                    <a:pt x="208" y="78"/>
                  </a:lnTo>
                  <a:lnTo>
                    <a:pt x="233" y="78"/>
                  </a:lnTo>
                  <a:lnTo>
                    <a:pt x="233" y="103"/>
                  </a:lnTo>
                  <a:lnTo>
                    <a:pt x="208" y="103"/>
                  </a:lnTo>
                  <a:close/>
                  <a:moveTo>
                    <a:pt x="79" y="103"/>
                  </a:moveTo>
                  <a:lnTo>
                    <a:pt x="104" y="103"/>
                  </a:lnTo>
                  <a:lnTo>
                    <a:pt x="104" y="130"/>
                  </a:lnTo>
                  <a:lnTo>
                    <a:pt x="79" y="130"/>
                  </a:lnTo>
                  <a:lnTo>
                    <a:pt x="79" y="103"/>
                  </a:lnTo>
                  <a:close/>
                  <a:moveTo>
                    <a:pt x="79" y="103"/>
                  </a:moveTo>
                  <a:lnTo>
                    <a:pt x="52" y="103"/>
                  </a:lnTo>
                  <a:lnTo>
                    <a:pt x="52" y="78"/>
                  </a:lnTo>
                  <a:lnTo>
                    <a:pt x="79" y="78"/>
                  </a:lnTo>
                  <a:lnTo>
                    <a:pt x="79" y="103"/>
                  </a:lnTo>
                  <a:close/>
                  <a:moveTo>
                    <a:pt x="79" y="78"/>
                  </a:moveTo>
                  <a:lnTo>
                    <a:pt x="79" y="51"/>
                  </a:lnTo>
                  <a:lnTo>
                    <a:pt x="104" y="51"/>
                  </a:lnTo>
                  <a:lnTo>
                    <a:pt x="104" y="78"/>
                  </a:lnTo>
                  <a:lnTo>
                    <a:pt x="79" y="78"/>
                  </a:lnTo>
                  <a:close/>
                  <a:moveTo>
                    <a:pt x="27" y="130"/>
                  </a:moveTo>
                  <a:lnTo>
                    <a:pt x="52" y="130"/>
                  </a:lnTo>
                  <a:lnTo>
                    <a:pt x="52" y="103"/>
                  </a:lnTo>
                  <a:lnTo>
                    <a:pt x="27" y="103"/>
                  </a:lnTo>
                  <a:lnTo>
                    <a:pt x="27" y="78"/>
                  </a:lnTo>
                  <a:lnTo>
                    <a:pt x="52" y="78"/>
                  </a:lnTo>
                  <a:lnTo>
                    <a:pt x="52" y="51"/>
                  </a:lnTo>
                  <a:lnTo>
                    <a:pt x="27" y="51"/>
                  </a:lnTo>
                  <a:lnTo>
                    <a:pt x="27" y="27"/>
                  </a:lnTo>
                  <a:lnTo>
                    <a:pt x="52" y="27"/>
                  </a:lnTo>
                  <a:lnTo>
                    <a:pt x="52" y="51"/>
                  </a:lnTo>
                  <a:lnTo>
                    <a:pt x="79" y="51"/>
                  </a:lnTo>
                  <a:lnTo>
                    <a:pt x="79" y="27"/>
                  </a:lnTo>
                  <a:lnTo>
                    <a:pt x="104" y="27"/>
                  </a:lnTo>
                  <a:lnTo>
                    <a:pt x="104" y="51"/>
                  </a:lnTo>
                  <a:lnTo>
                    <a:pt x="129" y="51"/>
                  </a:lnTo>
                  <a:lnTo>
                    <a:pt x="129" y="78"/>
                  </a:lnTo>
                  <a:lnTo>
                    <a:pt x="104" y="78"/>
                  </a:lnTo>
                  <a:lnTo>
                    <a:pt x="104" y="103"/>
                  </a:lnTo>
                  <a:lnTo>
                    <a:pt x="129" y="103"/>
                  </a:lnTo>
                  <a:lnTo>
                    <a:pt x="129" y="130"/>
                  </a:lnTo>
                  <a:lnTo>
                    <a:pt x="104" y="130"/>
                  </a:lnTo>
                  <a:lnTo>
                    <a:pt x="104" y="154"/>
                  </a:lnTo>
                  <a:lnTo>
                    <a:pt x="79" y="154"/>
                  </a:lnTo>
                  <a:lnTo>
                    <a:pt x="79" y="130"/>
                  </a:lnTo>
                  <a:lnTo>
                    <a:pt x="52" y="130"/>
                  </a:lnTo>
                  <a:lnTo>
                    <a:pt x="52" y="154"/>
                  </a:lnTo>
                  <a:lnTo>
                    <a:pt x="27" y="154"/>
                  </a:lnTo>
                  <a:lnTo>
                    <a:pt x="27" y="130"/>
                  </a:lnTo>
                  <a:close/>
                  <a:moveTo>
                    <a:pt x="156" y="154"/>
                  </a:moveTo>
                  <a:lnTo>
                    <a:pt x="181" y="154"/>
                  </a:lnTo>
                  <a:lnTo>
                    <a:pt x="181" y="130"/>
                  </a:lnTo>
                  <a:lnTo>
                    <a:pt x="156" y="130"/>
                  </a:lnTo>
                  <a:lnTo>
                    <a:pt x="156" y="103"/>
                  </a:lnTo>
                  <a:lnTo>
                    <a:pt x="181" y="103"/>
                  </a:lnTo>
                  <a:lnTo>
                    <a:pt x="181" y="78"/>
                  </a:lnTo>
                  <a:lnTo>
                    <a:pt x="156" y="78"/>
                  </a:lnTo>
                  <a:lnTo>
                    <a:pt x="156" y="51"/>
                  </a:lnTo>
                  <a:lnTo>
                    <a:pt x="181" y="51"/>
                  </a:lnTo>
                  <a:lnTo>
                    <a:pt x="181" y="78"/>
                  </a:lnTo>
                  <a:lnTo>
                    <a:pt x="208" y="78"/>
                  </a:lnTo>
                  <a:lnTo>
                    <a:pt x="208" y="51"/>
                  </a:lnTo>
                  <a:lnTo>
                    <a:pt x="233" y="51"/>
                  </a:lnTo>
                  <a:lnTo>
                    <a:pt x="233" y="78"/>
                  </a:lnTo>
                  <a:lnTo>
                    <a:pt x="260" y="78"/>
                  </a:lnTo>
                  <a:lnTo>
                    <a:pt x="260" y="103"/>
                  </a:lnTo>
                  <a:lnTo>
                    <a:pt x="233" y="103"/>
                  </a:lnTo>
                  <a:lnTo>
                    <a:pt x="233" y="130"/>
                  </a:lnTo>
                  <a:lnTo>
                    <a:pt x="260" y="130"/>
                  </a:lnTo>
                  <a:lnTo>
                    <a:pt x="260" y="154"/>
                  </a:lnTo>
                  <a:lnTo>
                    <a:pt x="233" y="154"/>
                  </a:lnTo>
                  <a:lnTo>
                    <a:pt x="233" y="182"/>
                  </a:lnTo>
                  <a:lnTo>
                    <a:pt x="208" y="182"/>
                  </a:lnTo>
                  <a:lnTo>
                    <a:pt x="208" y="154"/>
                  </a:lnTo>
                  <a:lnTo>
                    <a:pt x="181" y="154"/>
                  </a:lnTo>
                  <a:lnTo>
                    <a:pt x="181" y="182"/>
                  </a:lnTo>
                  <a:lnTo>
                    <a:pt x="156" y="182"/>
                  </a:lnTo>
                  <a:lnTo>
                    <a:pt x="156" y="154"/>
                  </a:lnTo>
                  <a:close/>
                  <a:moveTo>
                    <a:pt x="0" y="412"/>
                  </a:moveTo>
                  <a:lnTo>
                    <a:pt x="27" y="412"/>
                  </a:lnTo>
                  <a:lnTo>
                    <a:pt x="27" y="182"/>
                  </a:lnTo>
                  <a:lnTo>
                    <a:pt x="129" y="182"/>
                  </a:lnTo>
                  <a:lnTo>
                    <a:pt x="129" y="192"/>
                  </a:lnTo>
                  <a:lnTo>
                    <a:pt x="129" y="206"/>
                  </a:lnTo>
                  <a:lnTo>
                    <a:pt x="285" y="206"/>
                  </a:lnTo>
                  <a:lnTo>
                    <a:pt x="285" y="182"/>
                  </a:lnTo>
                  <a:lnTo>
                    <a:pt x="285" y="27"/>
                  </a:lnTo>
                  <a:lnTo>
                    <a:pt x="260" y="27"/>
                  </a:lnTo>
                  <a:lnTo>
                    <a:pt x="156" y="27"/>
                  </a:lnTo>
                  <a:lnTo>
                    <a:pt x="156" y="0"/>
                  </a:lnTo>
                  <a:lnTo>
                    <a:pt x="142" y="0"/>
                  </a:lnTo>
                  <a:lnTo>
                    <a:pt x="129" y="0"/>
                  </a:lnTo>
                  <a:lnTo>
                    <a:pt x="27" y="0"/>
                  </a:lnTo>
                  <a:lnTo>
                    <a:pt x="13" y="0"/>
                  </a:lnTo>
                  <a:lnTo>
                    <a:pt x="0" y="0"/>
                  </a:lnTo>
                  <a:lnTo>
                    <a:pt x="0" y="412"/>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23" name="Group 122">
              <a:extLst>
                <a:ext uri="{FF2B5EF4-FFF2-40B4-BE49-F238E27FC236}">
                  <a16:creationId xmlns:a16="http://schemas.microsoft.com/office/drawing/2014/main" id="{5FE6349E-B890-4874-9065-7247FADD76B4}"/>
                </a:ext>
              </a:extLst>
            </p:cNvPr>
            <p:cNvGrpSpPr/>
            <p:nvPr/>
          </p:nvGrpSpPr>
          <p:grpSpPr>
            <a:xfrm>
              <a:off x="3790227" y="3147967"/>
              <a:ext cx="236365" cy="222234"/>
              <a:chOff x="3563715" y="3317372"/>
              <a:chExt cx="183054" cy="172110"/>
            </a:xfrm>
            <a:grpFill/>
          </p:grpSpPr>
          <p:sp>
            <p:nvSpPr>
              <p:cNvPr id="179" name="Freeform 76">
                <a:extLst>
                  <a:ext uri="{FF2B5EF4-FFF2-40B4-BE49-F238E27FC236}">
                    <a16:creationId xmlns:a16="http://schemas.microsoft.com/office/drawing/2014/main" id="{7E5D64FD-C9C3-41DA-8CA7-7BDAA8C5D014}"/>
                  </a:ext>
                </a:extLst>
              </p:cNvPr>
              <p:cNvSpPr>
                <a:spLocks noEditPoints="1"/>
              </p:cNvSpPr>
              <p:nvPr/>
            </p:nvSpPr>
            <p:spPr bwMode="auto">
              <a:xfrm>
                <a:off x="3628388" y="3332855"/>
                <a:ext cx="118381" cy="156627"/>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80" name="Freeform 77">
                <a:extLst>
                  <a:ext uri="{FF2B5EF4-FFF2-40B4-BE49-F238E27FC236}">
                    <a16:creationId xmlns:a16="http://schemas.microsoft.com/office/drawing/2014/main" id="{0E0B310A-A682-4998-99D8-B311EF090129}"/>
                  </a:ext>
                </a:extLst>
              </p:cNvPr>
              <p:cNvSpPr>
                <a:spLocks noEditPoints="1"/>
              </p:cNvSpPr>
              <p:nvPr/>
            </p:nvSpPr>
            <p:spPr bwMode="auto">
              <a:xfrm>
                <a:off x="3563715" y="3317372"/>
                <a:ext cx="67386" cy="9015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grpSp>
          <p:nvGrpSpPr>
            <p:cNvPr id="124" name="Group 123">
              <a:extLst>
                <a:ext uri="{FF2B5EF4-FFF2-40B4-BE49-F238E27FC236}">
                  <a16:creationId xmlns:a16="http://schemas.microsoft.com/office/drawing/2014/main" id="{E5C44C75-3520-43D0-A2F1-9E96CFA0861D}"/>
                </a:ext>
              </a:extLst>
            </p:cNvPr>
            <p:cNvGrpSpPr/>
            <p:nvPr/>
          </p:nvGrpSpPr>
          <p:grpSpPr>
            <a:xfrm>
              <a:off x="4834907" y="4885749"/>
              <a:ext cx="456489" cy="282717"/>
              <a:chOff x="4416429" y="2255828"/>
              <a:chExt cx="838199" cy="519119"/>
            </a:xfrm>
            <a:grpFill/>
          </p:grpSpPr>
          <p:sp>
            <p:nvSpPr>
              <p:cNvPr id="174" name="Freeform 25">
                <a:extLst>
                  <a:ext uri="{FF2B5EF4-FFF2-40B4-BE49-F238E27FC236}">
                    <a16:creationId xmlns:a16="http://schemas.microsoft.com/office/drawing/2014/main" id="{905E2DD2-D15E-4702-825A-3704DF7A4FD1}"/>
                  </a:ext>
                </a:extLst>
              </p:cNvPr>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5" name="Freeform 26">
                <a:extLst>
                  <a:ext uri="{FF2B5EF4-FFF2-40B4-BE49-F238E27FC236}">
                    <a16:creationId xmlns:a16="http://schemas.microsoft.com/office/drawing/2014/main" id="{E39D0756-5EBB-4212-81B3-460ADD3C3B77}"/>
                  </a:ext>
                </a:extLst>
              </p:cNvPr>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6" name="Freeform 27">
                <a:extLst>
                  <a:ext uri="{FF2B5EF4-FFF2-40B4-BE49-F238E27FC236}">
                    <a16:creationId xmlns:a16="http://schemas.microsoft.com/office/drawing/2014/main" id="{6457E54F-678A-427B-84C1-E8B5AC950BBC}"/>
                  </a:ext>
                </a:extLst>
              </p:cNvPr>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7" name="Freeform 28">
                <a:extLst>
                  <a:ext uri="{FF2B5EF4-FFF2-40B4-BE49-F238E27FC236}">
                    <a16:creationId xmlns:a16="http://schemas.microsoft.com/office/drawing/2014/main" id="{493E6C49-9C56-41B5-8321-B033DDD33460}"/>
                  </a:ext>
                </a:extLst>
              </p:cNvPr>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8" name="Freeform 29">
                <a:extLst>
                  <a:ext uri="{FF2B5EF4-FFF2-40B4-BE49-F238E27FC236}">
                    <a16:creationId xmlns:a16="http://schemas.microsoft.com/office/drawing/2014/main" id="{C26BDC14-BF14-4802-9A6C-99DF6402B0E7}"/>
                  </a:ext>
                </a:extLst>
              </p:cNvPr>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25" name="Freeform 120">
              <a:extLst>
                <a:ext uri="{FF2B5EF4-FFF2-40B4-BE49-F238E27FC236}">
                  <a16:creationId xmlns:a16="http://schemas.microsoft.com/office/drawing/2014/main" id="{98BABF50-3D3B-403C-89E2-B34C11980C1D}"/>
                </a:ext>
              </a:extLst>
            </p:cNvPr>
            <p:cNvSpPr>
              <a:spLocks noEditPoints="1"/>
            </p:cNvSpPr>
            <p:nvPr/>
          </p:nvSpPr>
          <p:spPr bwMode="auto">
            <a:xfrm>
              <a:off x="4636763" y="2243145"/>
              <a:ext cx="216928" cy="408855"/>
            </a:xfrm>
            <a:custGeom>
              <a:avLst/>
              <a:gdLst>
                <a:gd name="T0" fmla="*/ 0 w 269"/>
                <a:gd name="T1" fmla="*/ 396 h 507"/>
                <a:gd name="T2" fmla="*/ 0 w 269"/>
                <a:gd name="T3" fmla="*/ 491 h 507"/>
                <a:gd name="T4" fmla="*/ 22 w 269"/>
                <a:gd name="T5" fmla="*/ 507 h 507"/>
                <a:gd name="T6" fmla="*/ 44 w 269"/>
                <a:gd name="T7" fmla="*/ 491 h 507"/>
                <a:gd name="T8" fmla="*/ 228 w 269"/>
                <a:gd name="T9" fmla="*/ 507 h 507"/>
                <a:gd name="T10" fmla="*/ 250 w 269"/>
                <a:gd name="T11" fmla="*/ 491 h 507"/>
                <a:gd name="T12" fmla="*/ 269 w 269"/>
                <a:gd name="T13" fmla="*/ 418 h 507"/>
                <a:gd name="T14" fmla="*/ 269 w 269"/>
                <a:gd name="T15" fmla="*/ 0 h 507"/>
                <a:gd name="T16" fmla="*/ 247 w 269"/>
                <a:gd name="T17" fmla="*/ 469 h 507"/>
                <a:gd name="T18" fmla="*/ 22 w 269"/>
                <a:gd name="T19" fmla="*/ 418 h 507"/>
                <a:gd name="T20" fmla="*/ 247 w 269"/>
                <a:gd name="T21" fmla="*/ 469 h 507"/>
                <a:gd name="T22" fmla="*/ 22 w 269"/>
                <a:gd name="T23" fmla="*/ 22 h 507"/>
                <a:gd name="T24" fmla="*/ 247 w 269"/>
                <a:gd name="T25" fmla="*/ 114 h 507"/>
                <a:gd name="T26" fmla="*/ 225 w 269"/>
                <a:gd name="T27" fmla="*/ 60 h 507"/>
                <a:gd name="T28" fmla="*/ 195 w 269"/>
                <a:gd name="T29" fmla="*/ 114 h 507"/>
                <a:gd name="T30" fmla="*/ 175 w 269"/>
                <a:gd name="T31" fmla="*/ 60 h 507"/>
                <a:gd name="T32" fmla="*/ 145 w 269"/>
                <a:gd name="T33" fmla="*/ 114 h 507"/>
                <a:gd name="T34" fmla="*/ 126 w 269"/>
                <a:gd name="T35" fmla="*/ 60 h 507"/>
                <a:gd name="T36" fmla="*/ 96 w 269"/>
                <a:gd name="T37" fmla="*/ 114 h 507"/>
                <a:gd name="T38" fmla="*/ 68 w 269"/>
                <a:gd name="T39" fmla="*/ 136 h 507"/>
                <a:gd name="T40" fmla="*/ 126 w 269"/>
                <a:gd name="T41" fmla="*/ 136 h 507"/>
                <a:gd name="T42" fmla="*/ 175 w 269"/>
                <a:gd name="T43" fmla="*/ 136 h 507"/>
                <a:gd name="T44" fmla="*/ 225 w 269"/>
                <a:gd name="T45" fmla="*/ 136 h 507"/>
                <a:gd name="T46" fmla="*/ 247 w 269"/>
                <a:gd name="T47" fmla="*/ 225 h 507"/>
                <a:gd name="T48" fmla="*/ 225 w 269"/>
                <a:gd name="T49" fmla="*/ 168 h 507"/>
                <a:gd name="T50" fmla="*/ 195 w 269"/>
                <a:gd name="T51" fmla="*/ 225 h 507"/>
                <a:gd name="T52" fmla="*/ 175 w 269"/>
                <a:gd name="T53" fmla="*/ 168 h 507"/>
                <a:gd name="T54" fmla="*/ 145 w 269"/>
                <a:gd name="T55" fmla="*/ 225 h 507"/>
                <a:gd name="T56" fmla="*/ 126 w 269"/>
                <a:gd name="T57" fmla="*/ 168 h 507"/>
                <a:gd name="T58" fmla="*/ 96 w 269"/>
                <a:gd name="T59" fmla="*/ 225 h 507"/>
                <a:gd name="T60" fmla="*/ 68 w 269"/>
                <a:gd name="T61" fmla="*/ 247 h 507"/>
                <a:gd name="T62" fmla="*/ 126 w 269"/>
                <a:gd name="T63" fmla="*/ 247 h 507"/>
                <a:gd name="T64" fmla="*/ 175 w 269"/>
                <a:gd name="T65" fmla="*/ 247 h 507"/>
                <a:gd name="T66" fmla="*/ 225 w 269"/>
                <a:gd name="T67" fmla="*/ 247 h 507"/>
                <a:gd name="T68" fmla="*/ 247 w 269"/>
                <a:gd name="T69" fmla="*/ 334 h 507"/>
                <a:gd name="T70" fmla="*/ 225 w 269"/>
                <a:gd name="T71" fmla="*/ 279 h 507"/>
                <a:gd name="T72" fmla="*/ 195 w 269"/>
                <a:gd name="T73" fmla="*/ 334 h 507"/>
                <a:gd name="T74" fmla="*/ 175 w 269"/>
                <a:gd name="T75" fmla="*/ 279 h 507"/>
                <a:gd name="T76" fmla="*/ 145 w 269"/>
                <a:gd name="T77" fmla="*/ 334 h 507"/>
                <a:gd name="T78" fmla="*/ 126 w 269"/>
                <a:gd name="T79" fmla="*/ 279 h 507"/>
                <a:gd name="T80" fmla="*/ 96 w 269"/>
                <a:gd name="T81" fmla="*/ 334 h 507"/>
                <a:gd name="T82" fmla="*/ 68 w 269"/>
                <a:gd name="T83" fmla="*/ 355 h 507"/>
                <a:gd name="T84" fmla="*/ 126 w 269"/>
                <a:gd name="T85" fmla="*/ 355 h 507"/>
                <a:gd name="T86" fmla="*/ 175 w 269"/>
                <a:gd name="T87" fmla="*/ 355 h 507"/>
                <a:gd name="T88" fmla="*/ 225 w 269"/>
                <a:gd name="T89" fmla="*/ 355 h 507"/>
                <a:gd name="T90" fmla="*/ 247 w 269"/>
                <a:gd name="T91"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 h="507">
                  <a:moveTo>
                    <a:pt x="0" y="0"/>
                  </a:moveTo>
                  <a:lnTo>
                    <a:pt x="0" y="396"/>
                  </a:lnTo>
                  <a:lnTo>
                    <a:pt x="0" y="418"/>
                  </a:lnTo>
                  <a:lnTo>
                    <a:pt x="0" y="491"/>
                  </a:lnTo>
                  <a:lnTo>
                    <a:pt x="22" y="491"/>
                  </a:lnTo>
                  <a:lnTo>
                    <a:pt x="22" y="507"/>
                  </a:lnTo>
                  <a:lnTo>
                    <a:pt x="44" y="507"/>
                  </a:lnTo>
                  <a:lnTo>
                    <a:pt x="44" y="491"/>
                  </a:lnTo>
                  <a:lnTo>
                    <a:pt x="228" y="491"/>
                  </a:lnTo>
                  <a:lnTo>
                    <a:pt x="228" y="507"/>
                  </a:lnTo>
                  <a:lnTo>
                    <a:pt x="250" y="507"/>
                  </a:lnTo>
                  <a:lnTo>
                    <a:pt x="250" y="491"/>
                  </a:lnTo>
                  <a:lnTo>
                    <a:pt x="269" y="491"/>
                  </a:lnTo>
                  <a:lnTo>
                    <a:pt x="269" y="418"/>
                  </a:lnTo>
                  <a:lnTo>
                    <a:pt x="269" y="396"/>
                  </a:lnTo>
                  <a:lnTo>
                    <a:pt x="269" y="0"/>
                  </a:lnTo>
                  <a:lnTo>
                    <a:pt x="0" y="0"/>
                  </a:lnTo>
                  <a:close/>
                  <a:moveTo>
                    <a:pt x="247" y="469"/>
                  </a:moveTo>
                  <a:lnTo>
                    <a:pt x="22" y="469"/>
                  </a:lnTo>
                  <a:lnTo>
                    <a:pt x="22" y="418"/>
                  </a:lnTo>
                  <a:lnTo>
                    <a:pt x="247" y="418"/>
                  </a:lnTo>
                  <a:lnTo>
                    <a:pt x="247" y="469"/>
                  </a:lnTo>
                  <a:close/>
                  <a:moveTo>
                    <a:pt x="22" y="396"/>
                  </a:moveTo>
                  <a:lnTo>
                    <a:pt x="22" y="22"/>
                  </a:lnTo>
                  <a:lnTo>
                    <a:pt x="247" y="22"/>
                  </a:lnTo>
                  <a:lnTo>
                    <a:pt x="247" y="114"/>
                  </a:lnTo>
                  <a:lnTo>
                    <a:pt x="225" y="114"/>
                  </a:lnTo>
                  <a:lnTo>
                    <a:pt x="225" y="60"/>
                  </a:lnTo>
                  <a:lnTo>
                    <a:pt x="195" y="60"/>
                  </a:lnTo>
                  <a:lnTo>
                    <a:pt x="195" y="114"/>
                  </a:lnTo>
                  <a:lnTo>
                    <a:pt x="175" y="114"/>
                  </a:lnTo>
                  <a:lnTo>
                    <a:pt x="175" y="60"/>
                  </a:lnTo>
                  <a:lnTo>
                    <a:pt x="145" y="60"/>
                  </a:lnTo>
                  <a:lnTo>
                    <a:pt x="145" y="114"/>
                  </a:lnTo>
                  <a:lnTo>
                    <a:pt x="126" y="114"/>
                  </a:lnTo>
                  <a:lnTo>
                    <a:pt x="126" y="60"/>
                  </a:lnTo>
                  <a:lnTo>
                    <a:pt x="96" y="60"/>
                  </a:lnTo>
                  <a:lnTo>
                    <a:pt x="96" y="114"/>
                  </a:lnTo>
                  <a:lnTo>
                    <a:pt x="68" y="114"/>
                  </a:lnTo>
                  <a:lnTo>
                    <a:pt x="68" y="136"/>
                  </a:lnTo>
                  <a:lnTo>
                    <a:pt x="96" y="136"/>
                  </a:lnTo>
                  <a:lnTo>
                    <a:pt x="126" y="136"/>
                  </a:lnTo>
                  <a:lnTo>
                    <a:pt x="145" y="136"/>
                  </a:lnTo>
                  <a:lnTo>
                    <a:pt x="175" y="136"/>
                  </a:lnTo>
                  <a:lnTo>
                    <a:pt x="195" y="136"/>
                  </a:lnTo>
                  <a:lnTo>
                    <a:pt x="225" y="136"/>
                  </a:lnTo>
                  <a:lnTo>
                    <a:pt x="247" y="136"/>
                  </a:lnTo>
                  <a:lnTo>
                    <a:pt x="247" y="225"/>
                  </a:lnTo>
                  <a:lnTo>
                    <a:pt x="225" y="225"/>
                  </a:lnTo>
                  <a:lnTo>
                    <a:pt x="225" y="168"/>
                  </a:lnTo>
                  <a:lnTo>
                    <a:pt x="195" y="168"/>
                  </a:lnTo>
                  <a:lnTo>
                    <a:pt x="195" y="225"/>
                  </a:lnTo>
                  <a:lnTo>
                    <a:pt x="175" y="225"/>
                  </a:lnTo>
                  <a:lnTo>
                    <a:pt x="175" y="168"/>
                  </a:lnTo>
                  <a:lnTo>
                    <a:pt x="145" y="168"/>
                  </a:lnTo>
                  <a:lnTo>
                    <a:pt x="145" y="225"/>
                  </a:lnTo>
                  <a:lnTo>
                    <a:pt x="126" y="225"/>
                  </a:lnTo>
                  <a:lnTo>
                    <a:pt x="126" y="168"/>
                  </a:lnTo>
                  <a:lnTo>
                    <a:pt x="96" y="168"/>
                  </a:lnTo>
                  <a:lnTo>
                    <a:pt x="96" y="225"/>
                  </a:lnTo>
                  <a:lnTo>
                    <a:pt x="68" y="225"/>
                  </a:lnTo>
                  <a:lnTo>
                    <a:pt x="68" y="247"/>
                  </a:lnTo>
                  <a:lnTo>
                    <a:pt x="96" y="247"/>
                  </a:lnTo>
                  <a:lnTo>
                    <a:pt x="126" y="247"/>
                  </a:lnTo>
                  <a:lnTo>
                    <a:pt x="145" y="247"/>
                  </a:lnTo>
                  <a:lnTo>
                    <a:pt x="175" y="247"/>
                  </a:lnTo>
                  <a:lnTo>
                    <a:pt x="195" y="247"/>
                  </a:lnTo>
                  <a:lnTo>
                    <a:pt x="225" y="247"/>
                  </a:lnTo>
                  <a:lnTo>
                    <a:pt x="247" y="247"/>
                  </a:lnTo>
                  <a:lnTo>
                    <a:pt x="247" y="334"/>
                  </a:lnTo>
                  <a:lnTo>
                    <a:pt x="225" y="334"/>
                  </a:lnTo>
                  <a:lnTo>
                    <a:pt x="225" y="279"/>
                  </a:lnTo>
                  <a:lnTo>
                    <a:pt x="195" y="279"/>
                  </a:lnTo>
                  <a:lnTo>
                    <a:pt x="195" y="334"/>
                  </a:lnTo>
                  <a:lnTo>
                    <a:pt x="175" y="334"/>
                  </a:lnTo>
                  <a:lnTo>
                    <a:pt x="175" y="279"/>
                  </a:lnTo>
                  <a:lnTo>
                    <a:pt x="145" y="279"/>
                  </a:lnTo>
                  <a:lnTo>
                    <a:pt x="145" y="334"/>
                  </a:lnTo>
                  <a:lnTo>
                    <a:pt x="126" y="334"/>
                  </a:lnTo>
                  <a:lnTo>
                    <a:pt x="126" y="279"/>
                  </a:lnTo>
                  <a:lnTo>
                    <a:pt x="96" y="279"/>
                  </a:lnTo>
                  <a:lnTo>
                    <a:pt x="96" y="334"/>
                  </a:lnTo>
                  <a:lnTo>
                    <a:pt x="68" y="334"/>
                  </a:lnTo>
                  <a:lnTo>
                    <a:pt x="68" y="355"/>
                  </a:lnTo>
                  <a:lnTo>
                    <a:pt x="96" y="355"/>
                  </a:lnTo>
                  <a:lnTo>
                    <a:pt x="126" y="355"/>
                  </a:lnTo>
                  <a:lnTo>
                    <a:pt x="145" y="355"/>
                  </a:lnTo>
                  <a:lnTo>
                    <a:pt x="175" y="355"/>
                  </a:lnTo>
                  <a:lnTo>
                    <a:pt x="195" y="355"/>
                  </a:lnTo>
                  <a:lnTo>
                    <a:pt x="225" y="355"/>
                  </a:lnTo>
                  <a:lnTo>
                    <a:pt x="247" y="355"/>
                  </a:lnTo>
                  <a:lnTo>
                    <a:pt x="247" y="396"/>
                  </a:lnTo>
                  <a:lnTo>
                    <a:pt x="22" y="396"/>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26" name="Group 125">
              <a:extLst>
                <a:ext uri="{FF2B5EF4-FFF2-40B4-BE49-F238E27FC236}">
                  <a16:creationId xmlns:a16="http://schemas.microsoft.com/office/drawing/2014/main" id="{98639F11-E555-493C-B752-6744C67B2426}"/>
                </a:ext>
              </a:extLst>
            </p:cNvPr>
            <p:cNvGrpSpPr/>
            <p:nvPr/>
          </p:nvGrpSpPr>
          <p:grpSpPr>
            <a:xfrm>
              <a:off x="4945156" y="3461954"/>
              <a:ext cx="318526" cy="389202"/>
              <a:chOff x="6662738" y="3182940"/>
              <a:chExt cx="522288" cy="638176"/>
            </a:xfrm>
            <a:grpFill/>
          </p:grpSpPr>
          <p:sp>
            <p:nvSpPr>
              <p:cNvPr id="172" name="Freeform 124">
                <a:extLst>
                  <a:ext uri="{FF2B5EF4-FFF2-40B4-BE49-F238E27FC236}">
                    <a16:creationId xmlns:a16="http://schemas.microsoft.com/office/drawing/2014/main" id="{3B94B83F-9064-4344-ABA6-E96F1610F18A}"/>
                  </a:ext>
                </a:extLst>
              </p:cNvPr>
              <p:cNvSpPr>
                <a:spLocks/>
              </p:cNvSpPr>
              <p:nvPr/>
            </p:nvSpPr>
            <p:spPr bwMode="auto">
              <a:xfrm>
                <a:off x="6775450" y="3567116"/>
                <a:ext cx="133350" cy="163513"/>
              </a:xfrm>
              <a:custGeom>
                <a:avLst/>
                <a:gdLst>
                  <a:gd name="T0" fmla="*/ 30 w 84"/>
                  <a:gd name="T1" fmla="*/ 0 h 103"/>
                  <a:gd name="T2" fmla="*/ 0 w 84"/>
                  <a:gd name="T3" fmla="*/ 46 h 103"/>
                  <a:gd name="T4" fmla="*/ 30 w 84"/>
                  <a:gd name="T5" fmla="*/ 46 h 103"/>
                  <a:gd name="T6" fmla="*/ 2 w 84"/>
                  <a:gd name="T7" fmla="*/ 103 h 103"/>
                  <a:gd name="T8" fmla="*/ 73 w 84"/>
                  <a:gd name="T9" fmla="*/ 38 h 103"/>
                  <a:gd name="T10" fmla="*/ 49 w 84"/>
                  <a:gd name="T11" fmla="*/ 35 h 103"/>
                  <a:gd name="T12" fmla="*/ 84 w 84"/>
                  <a:gd name="T13" fmla="*/ 0 h 103"/>
                  <a:gd name="T14" fmla="*/ 30 w 84"/>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3">
                    <a:moveTo>
                      <a:pt x="30" y="0"/>
                    </a:moveTo>
                    <a:lnTo>
                      <a:pt x="0" y="46"/>
                    </a:lnTo>
                    <a:lnTo>
                      <a:pt x="30" y="46"/>
                    </a:lnTo>
                    <a:lnTo>
                      <a:pt x="2" y="103"/>
                    </a:lnTo>
                    <a:lnTo>
                      <a:pt x="73" y="38"/>
                    </a:lnTo>
                    <a:lnTo>
                      <a:pt x="49" y="35"/>
                    </a:lnTo>
                    <a:lnTo>
                      <a:pt x="84"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3" name="Freeform 125">
                <a:extLst>
                  <a:ext uri="{FF2B5EF4-FFF2-40B4-BE49-F238E27FC236}">
                    <a16:creationId xmlns:a16="http://schemas.microsoft.com/office/drawing/2014/main" id="{C8301764-814B-4A70-8F5F-E0B2371FD71C}"/>
                  </a:ext>
                </a:extLst>
              </p:cNvPr>
              <p:cNvSpPr>
                <a:spLocks noEditPoints="1"/>
              </p:cNvSpPr>
              <p:nvPr/>
            </p:nvSpPr>
            <p:spPr bwMode="auto">
              <a:xfrm>
                <a:off x="6662738" y="3182940"/>
                <a:ext cx="522288" cy="638176"/>
              </a:xfrm>
              <a:custGeom>
                <a:avLst/>
                <a:gdLst>
                  <a:gd name="T0" fmla="*/ 329 w 329"/>
                  <a:gd name="T1" fmla="*/ 57 h 402"/>
                  <a:gd name="T2" fmla="*/ 305 w 329"/>
                  <a:gd name="T3" fmla="*/ 57 h 402"/>
                  <a:gd name="T4" fmla="*/ 305 w 329"/>
                  <a:gd name="T5" fmla="*/ 0 h 402"/>
                  <a:gd name="T6" fmla="*/ 283 w 329"/>
                  <a:gd name="T7" fmla="*/ 0 h 402"/>
                  <a:gd name="T8" fmla="*/ 283 w 329"/>
                  <a:gd name="T9" fmla="*/ 57 h 402"/>
                  <a:gd name="T10" fmla="*/ 256 w 329"/>
                  <a:gd name="T11" fmla="*/ 57 h 402"/>
                  <a:gd name="T12" fmla="*/ 256 w 329"/>
                  <a:gd name="T13" fmla="*/ 131 h 402"/>
                  <a:gd name="T14" fmla="*/ 283 w 329"/>
                  <a:gd name="T15" fmla="*/ 131 h 402"/>
                  <a:gd name="T16" fmla="*/ 283 w 329"/>
                  <a:gd name="T17" fmla="*/ 334 h 402"/>
                  <a:gd name="T18" fmla="*/ 261 w 329"/>
                  <a:gd name="T19" fmla="*/ 334 h 402"/>
                  <a:gd name="T20" fmla="*/ 261 w 329"/>
                  <a:gd name="T21" fmla="*/ 204 h 402"/>
                  <a:gd name="T22" fmla="*/ 218 w 329"/>
                  <a:gd name="T23" fmla="*/ 204 h 402"/>
                  <a:gd name="T24" fmla="*/ 218 w 329"/>
                  <a:gd name="T25" fmla="*/ 27 h 402"/>
                  <a:gd name="T26" fmla="*/ 0 w 329"/>
                  <a:gd name="T27" fmla="*/ 27 h 402"/>
                  <a:gd name="T28" fmla="*/ 0 w 329"/>
                  <a:gd name="T29" fmla="*/ 402 h 402"/>
                  <a:gd name="T30" fmla="*/ 218 w 329"/>
                  <a:gd name="T31" fmla="*/ 402 h 402"/>
                  <a:gd name="T32" fmla="*/ 218 w 329"/>
                  <a:gd name="T33" fmla="*/ 226 h 402"/>
                  <a:gd name="T34" fmla="*/ 239 w 329"/>
                  <a:gd name="T35" fmla="*/ 226 h 402"/>
                  <a:gd name="T36" fmla="*/ 239 w 329"/>
                  <a:gd name="T37" fmla="*/ 356 h 402"/>
                  <a:gd name="T38" fmla="*/ 305 w 329"/>
                  <a:gd name="T39" fmla="*/ 356 h 402"/>
                  <a:gd name="T40" fmla="*/ 305 w 329"/>
                  <a:gd name="T41" fmla="*/ 131 h 402"/>
                  <a:gd name="T42" fmla="*/ 329 w 329"/>
                  <a:gd name="T43" fmla="*/ 131 h 402"/>
                  <a:gd name="T44" fmla="*/ 329 w 329"/>
                  <a:gd name="T45" fmla="*/ 57 h 402"/>
                  <a:gd name="T46" fmla="*/ 196 w 329"/>
                  <a:gd name="T47" fmla="*/ 49 h 402"/>
                  <a:gd name="T48" fmla="*/ 196 w 329"/>
                  <a:gd name="T49" fmla="*/ 150 h 402"/>
                  <a:gd name="T50" fmla="*/ 22 w 329"/>
                  <a:gd name="T51" fmla="*/ 150 h 402"/>
                  <a:gd name="T52" fmla="*/ 22 w 329"/>
                  <a:gd name="T53" fmla="*/ 49 h 402"/>
                  <a:gd name="T54" fmla="*/ 196 w 329"/>
                  <a:gd name="T55" fmla="*/ 49 h 402"/>
                  <a:gd name="T56" fmla="*/ 22 w 329"/>
                  <a:gd name="T57" fmla="*/ 380 h 402"/>
                  <a:gd name="T58" fmla="*/ 22 w 329"/>
                  <a:gd name="T59" fmla="*/ 171 h 402"/>
                  <a:gd name="T60" fmla="*/ 196 w 329"/>
                  <a:gd name="T61" fmla="*/ 171 h 402"/>
                  <a:gd name="T62" fmla="*/ 196 w 329"/>
                  <a:gd name="T63" fmla="*/ 380 h 402"/>
                  <a:gd name="T64" fmla="*/ 22 w 329"/>
                  <a:gd name="T65" fmla="*/ 380 h 402"/>
                  <a:gd name="T66" fmla="*/ 307 w 329"/>
                  <a:gd name="T67" fmla="*/ 109 h 402"/>
                  <a:gd name="T68" fmla="*/ 277 w 329"/>
                  <a:gd name="T69" fmla="*/ 109 h 402"/>
                  <a:gd name="T70" fmla="*/ 277 w 329"/>
                  <a:gd name="T71" fmla="*/ 79 h 402"/>
                  <a:gd name="T72" fmla="*/ 307 w 329"/>
                  <a:gd name="T73" fmla="*/ 79 h 402"/>
                  <a:gd name="T74" fmla="*/ 307 w 329"/>
                  <a:gd name="T75" fmla="*/ 1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402">
                    <a:moveTo>
                      <a:pt x="329" y="57"/>
                    </a:moveTo>
                    <a:lnTo>
                      <a:pt x="305" y="57"/>
                    </a:lnTo>
                    <a:lnTo>
                      <a:pt x="305" y="0"/>
                    </a:lnTo>
                    <a:lnTo>
                      <a:pt x="283" y="0"/>
                    </a:lnTo>
                    <a:lnTo>
                      <a:pt x="283" y="57"/>
                    </a:lnTo>
                    <a:lnTo>
                      <a:pt x="256" y="57"/>
                    </a:lnTo>
                    <a:lnTo>
                      <a:pt x="256" y="131"/>
                    </a:lnTo>
                    <a:lnTo>
                      <a:pt x="283" y="131"/>
                    </a:lnTo>
                    <a:lnTo>
                      <a:pt x="283" y="334"/>
                    </a:lnTo>
                    <a:lnTo>
                      <a:pt x="261" y="334"/>
                    </a:lnTo>
                    <a:lnTo>
                      <a:pt x="261" y="204"/>
                    </a:lnTo>
                    <a:lnTo>
                      <a:pt x="218" y="204"/>
                    </a:lnTo>
                    <a:lnTo>
                      <a:pt x="218" y="27"/>
                    </a:lnTo>
                    <a:lnTo>
                      <a:pt x="0" y="27"/>
                    </a:lnTo>
                    <a:lnTo>
                      <a:pt x="0" y="402"/>
                    </a:lnTo>
                    <a:lnTo>
                      <a:pt x="218" y="402"/>
                    </a:lnTo>
                    <a:lnTo>
                      <a:pt x="218" y="226"/>
                    </a:lnTo>
                    <a:lnTo>
                      <a:pt x="239" y="226"/>
                    </a:lnTo>
                    <a:lnTo>
                      <a:pt x="239" y="356"/>
                    </a:lnTo>
                    <a:lnTo>
                      <a:pt x="305" y="356"/>
                    </a:lnTo>
                    <a:lnTo>
                      <a:pt x="305" y="131"/>
                    </a:lnTo>
                    <a:lnTo>
                      <a:pt x="329" y="131"/>
                    </a:lnTo>
                    <a:lnTo>
                      <a:pt x="329" y="57"/>
                    </a:lnTo>
                    <a:close/>
                    <a:moveTo>
                      <a:pt x="196" y="49"/>
                    </a:moveTo>
                    <a:lnTo>
                      <a:pt x="196" y="150"/>
                    </a:lnTo>
                    <a:lnTo>
                      <a:pt x="22" y="150"/>
                    </a:lnTo>
                    <a:lnTo>
                      <a:pt x="22" y="49"/>
                    </a:lnTo>
                    <a:lnTo>
                      <a:pt x="196" y="49"/>
                    </a:lnTo>
                    <a:close/>
                    <a:moveTo>
                      <a:pt x="22" y="380"/>
                    </a:moveTo>
                    <a:lnTo>
                      <a:pt x="22" y="171"/>
                    </a:lnTo>
                    <a:lnTo>
                      <a:pt x="196" y="171"/>
                    </a:lnTo>
                    <a:lnTo>
                      <a:pt x="196" y="380"/>
                    </a:lnTo>
                    <a:lnTo>
                      <a:pt x="22" y="380"/>
                    </a:lnTo>
                    <a:close/>
                    <a:moveTo>
                      <a:pt x="307" y="109"/>
                    </a:moveTo>
                    <a:lnTo>
                      <a:pt x="277" y="109"/>
                    </a:lnTo>
                    <a:lnTo>
                      <a:pt x="277" y="79"/>
                    </a:lnTo>
                    <a:lnTo>
                      <a:pt x="307" y="79"/>
                    </a:lnTo>
                    <a:lnTo>
                      <a:pt x="307"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27" name="Freeform 129">
              <a:extLst>
                <a:ext uri="{FF2B5EF4-FFF2-40B4-BE49-F238E27FC236}">
                  <a16:creationId xmlns:a16="http://schemas.microsoft.com/office/drawing/2014/main" id="{E933FA5F-E43C-48E3-92B0-F195A635DC85}"/>
                </a:ext>
              </a:extLst>
            </p:cNvPr>
            <p:cNvSpPr>
              <a:spLocks noEditPoints="1"/>
            </p:cNvSpPr>
            <p:nvPr/>
          </p:nvSpPr>
          <p:spPr bwMode="auto">
            <a:xfrm>
              <a:off x="4188357" y="5674249"/>
              <a:ext cx="316824" cy="273177"/>
            </a:xfrm>
            <a:custGeom>
              <a:avLst/>
              <a:gdLst>
                <a:gd name="T0" fmla="*/ 23 w 144"/>
                <a:gd name="T1" fmla="*/ 95 h 124"/>
                <a:gd name="T2" fmla="*/ 40 w 144"/>
                <a:gd name="T3" fmla="*/ 95 h 124"/>
                <a:gd name="T4" fmla="*/ 35 w 144"/>
                <a:gd name="T5" fmla="*/ 114 h 124"/>
                <a:gd name="T6" fmla="*/ 15 w 144"/>
                <a:gd name="T7" fmla="*/ 114 h 124"/>
                <a:gd name="T8" fmla="*/ 23 w 144"/>
                <a:gd name="T9" fmla="*/ 95 h 124"/>
                <a:gd name="T10" fmla="*/ 40 w 144"/>
                <a:gd name="T11" fmla="*/ 57 h 124"/>
                <a:gd name="T12" fmla="*/ 68 w 144"/>
                <a:gd name="T13" fmla="*/ 57 h 124"/>
                <a:gd name="T14" fmla="*/ 68 w 144"/>
                <a:gd name="T15" fmla="*/ 86 h 124"/>
                <a:gd name="T16" fmla="*/ 27 w 144"/>
                <a:gd name="T17" fmla="*/ 86 h 124"/>
                <a:gd name="T18" fmla="*/ 40 w 144"/>
                <a:gd name="T19" fmla="*/ 57 h 124"/>
                <a:gd name="T20" fmla="*/ 86 w 144"/>
                <a:gd name="T21" fmla="*/ 57 h 124"/>
                <a:gd name="T22" fmla="*/ 93 w 144"/>
                <a:gd name="T23" fmla="*/ 86 h 124"/>
                <a:gd name="T24" fmla="*/ 77 w 144"/>
                <a:gd name="T25" fmla="*/ 86 h 124"/>
                <a:gd name="T26" fmla="*/ 77 w 144"/>
                <a:gd name="T27" fmla="*/ 57 h 124"/>
                <a:gd name="T28" fmla="*/ 86 w 144"/>
                <a:gd name="T29" fmla="*/ 57 h 124"/>
                <a:gd name="T30" fmla="*/ 108 w 144"/>
                <a:gd name="T31" fmla="*/ 67 h 124"/>
                <a:gd name="T32" fmla="*/ 98 w 144"/>
                <a:gd name="T33" fmla="*/ 67 h 124"/>
                <a:gd name="T34" fmla="*/ 95 w 144"/>
                <a:gd name="T35" fmla="*/ 57 h 124"/>
                <a:gd name="T36" fmla="*/ 105 w 144"/>
                <a:gd name="T37" fmla="*/ 57 h 124"/>
                <a:gd name="T38" fmla="*/ 108 w 144"/>
                <a:gd name="T39" fmla="*/ 67 h 124"/>
                <a:gd name="T40" fmla="*/ 100 w 144"/>
                <a:gd name="T41" fmla="*/ 76 h 124"/>
                <a:gd name="T42" fmla="*/ 113 w 144"/>
                <a:gd name="T43" fmla="*/ 76 h 124"/>
                <a:gd name="T44" fmla="*/ 117 w 144"/>
                <a:gd name="T45" fmla="*/ 86 h 124"/>
                <a:gd name="T46" fmla="*/ 102 w 144"/>
                <a:gd name="T47" fmla="*/ 86 h 124"/>
                <a:gd name="T48" fmla="*/ 100 w 144"/>
                <a:gd name="T49" fmla="*/ 76 h 124"/>
                <a:gd name="T50" fmla="*/ 105 w 144"/>
                <a:gd name="T51" fmla="*/ 95 h 124"/>
                <a:gd name="T52" fmla="*/ 122 w 144"/>
                <a:gd name="T53" fmla="*/ 95 h 124"/>
                <a:gd name="T54" fmla="*/ 130 w 144"/>
                <a:gd name="T55" fmla="*/ 114 h 124"/>
                <a:gd name="T56" fmla="*/ 110 w 144"/>
                <a:gd name="T57" fmla="*/ 114 h 124"/>
                <a:gd name="T58" fmla="*/ 105 w 144"/>
                <a:gd name="T59" fmla="*/ 95 h 124"/>
                <a:gd name="T60" fmla="*/ 95 w 144"/>
                <a:gd name="T61" fmla="*/ 95 h 124"/>
                <a:gd name="T62" fmla="*/ 100 w 144"/>
                <a:gd name="T63" fmla="*/ 114 h 124"/>
                <a:gd name="T64" fmla="*/ 45 w 144"/>
                <a:gd name="T65" fmla="*/ 114 h 124"/>
                <a:gd name="T66" fmla="*/ 50 w 144"/>
                <a:gd name="T67" fmla="*/ 95 h 124"/>
                <a:gd name="T68" fmla="*/ 95 w 144"/>
                <a:gd name="T69" fmla="*/ 95 h 124"/>
                <a:gd name="T70" fmla="*/ 63 w 144"/>
                <a:gd name="T71" fmla="*/ 19 h 124"/>
                <a:gd name="T72" fmla="*/ 72 w 144"/>
                <a:gd name="T73" fmla="*/ 10 h 124"/>
                <a:gd name="T74" fmla="*/ 82 w 144"/>
                <a:gd name="T75" fmla="*/ 19 h 124"/>
                <a:gd name="T76" fmla="*/ 72 w 144"/>
                <a:gd name="T77" fmla="*/ 29 h 124"/>
                <a:gd name="T78" fmla="*/ 63 w 144"/>
                <a:gd name="T79" fmla="*/ 19 h 124"/>
                <a:gd name="T80" fmla="*/ 111 w 144"/>
                <a:gd name="T81" fmla="*/ 48 h 124"/>
                <a:gd name="T82" fmla="*/ 77 w 144"/>
                <a:gd name="T83" fmla="*/ 48 h 124"/>
                <a:gd name="T84" fmla="*/ 77 w 144"/>
                <a:gd name="T85" fmla="*/ 38 h 124"/>
                <a:gd name="T86" fmla="*/ 92 w 144"/>
                <a:gd name="T87" fmla="*/ 19 h 124"/>
                <a:gd name="T88" fmla="*/ 72 w 144"/>
                <a:gd name="T89" fmla="*/ 0 h 124"/>
                <a:gd name="T90" fmla="*/ 53 w 144"/>
                <a:gd name="T91" fmla="*/ 19 h 124"/>
                <a:gd name="T92" fmla="*/ 68 w 144"/>
                <a:gd name="T93" fmla="*/ 38 h 124"/>
                <a:gd name="T94" fmla="*/ 68 w 144"/>
                <a:gd name="T95" fmla="*/ 48 h 124"/>
                <a:gd name="T96" fmla="*/ 34 w 144"/>
                <a:gd name="T97" fmla="*/ 48 h 124"/>
                <a:gd name="T98" fmla="*/ 0 w 144"/>
                <a:gd name="T99" fmla="*/ 124 h 124"/>
                <a:gd name="T100" fmla="*/ 144 w 144"/>
                <a:gd name="T101" fmla="*/ 124 h 124"/>
                <a:gd name="T102" fmla="*/ 111 w 144"/>
                <a:gd name="T103" fmla="*/ 4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24">
                  <a:moveTo>
                    <a:pt x="23" y="95"/>
                  </a:moveTo>
                  <a:cubicBezTo>
                    <a:pt x="40" y="95"/>
                    <a:pt x="40" y="95"/>
                    <a:pt x="40" y="95"/>
                  </a:cubicBezTo>
                  <a:cubicBezTo>
                    <a:pt x="35" y="114"/>
                    <a:pt x="35" y="114"/>
                    <a:pt x="35" y="114"/>
                  </a:cubicBezTo>
                  <a:cubicBezTo>
                    <a:pt x="15" y="114"/>
                    <a:pt x="15" y="114"/>
                    <a:pt x="15" y="114"/>
                  </a:cubicBezTo>
                  <a:lnTo>
                    <a:pt x="23" y="95"/>
                  </a:lnTo>
                  <a:close/>
                  <a:moveTo>
                    <a:pt x="40" y="57"/>
                  </a:moveTo>
                  <a:cubicBezTo>
                    <a:pt x="68" y="57"/>
                    <a:pt x="68" y="57"/>
                    <a:pt x="68" y="57"/>
                  </a:cubicBezTo>
                  <a:cubicBezTo>
                    <a:pt x="68" y="86"/>
                    <a:pt x="68" y="86"/>
                    <a:pt x="68" y="86"/>
                  </a:cubicBezTo>
                  <a:cubicBezTo>
                    <a:pt x="27" y="86"/>
                    <a:pt x="27" y="86"/>
                    <a:pt x="27" y="86"/>
                  </a:cubicBezTo>
                  <a:lnTo>
                    <a:pt x="40" y="57"/>
                  </a:lnTo>
                  <a:close/>
                  <a:moveTo>
                    <a:pt x="86" y="57"/>
                  </a:moveTo>
                  <a:cubicBezTo>
                    <a:pt x="93" y="86"/>
                    <a:pt x="93" y="86"/>
                    <a:pt x="93" y="86"/>
                  </a:cubicBezTo>
                  <a:cubicBezTo>
                    <a:pt x="77" y="86"/>
                    <a:pt x="77" y="86"/>
                    <a:pt x="77" y="86"/>
                  </a:cubicBezTo>
                  <a:cubicBezTo>
                    <a:pt x="77" y="57"/>
                    <a:pt x="77" y="57"/>
                    <a:pt x="77" y="57"/>
                  </a:cubicBezTo>
                  <a:lnTo>
                    <a:pt x="86" y="57"/>
                  </a:lnTo>
                  <a:close/>
                  <a:moveTo>
                    <a:pt x="108" y="67"/>
                  </a:moveTo>
                  <a:cubicBezTo>
                    <a:pt x="98" y="67"/>
                    <a:pt x="98" y="67"/>
                    <a:pt x="98" y="67"/>
                  </a:cubicBezTo>
                  <a:cubicBezTo>
                    <a:pt x="95" y="57"/>
                    <a:pt x="95" y="57"/>
                    <a:pt x="95" y="57"/>
                  </a:cubicBezTo>
                  <a:cubicBezTo>
                    <a:pt x="105" y="57"/>
                    <a:pt x="105" y="57"/>
                    <a:pt x="105" y="57"/>
                  </a:cubicBezTo>
                  <a:lnTo>
                    <a:pt x="108" y="67"/>
                  </a:lnTo>
                  <a:close/>
                  <a:moveTo>
                    <a:pt x="100" y="76"/>
                  </a:moveTo>
                  <a:cubicBezTo>
                    <a:pt x="113" y="76"/>
                    <a:pt x="113" y="76"/>
                    <a:pt x="113" y="76"/>
                  </a:cubicBezTo>
                  <a:cubicBezTo>
                    <a:pt x="117" y="86"/>
                    <a:pt x="117" y="86"/>
                    <a:pt x="117" y="86"/>
                  </a:cubicBezTo>
                  <a:cubicBezTo>
                    <a:pt x="102" y="86"/>
                    <a:pt x="102" y="86"/>
                    <a:pt x="102" y="86"/>
                  </a:cubicBezTo>
                  <a:lnTo>
                    <a:pt x="100" y="76"/>
                  </a:lnTo>
                  <a:close/>
                  <a:moveTo>
                    <a:pt x="105" y="95"/>
                  </a:moveTo>
                  <a:cubicBezTo>
                    <a:pt x="122" y="95"/>
                    <a:pt x="122" y="95"/>
                    <a:pt x="122" y="95"/>
                  </a:cubicBezTo>
                  <a:cubicBezTo>
                    <a:pt x="130" y="114"/>
                    <a:pt x="130" y="114"/>
                    <a:pt x="130" y="114"/>
                  </a:cubicBezTo>
                  <a:cubicBezTo>
                    <a:pt x="110" y="114"/>
                    <a:pt x="110" y="114"/>
                    <a:pt x="110" y="114"/>
                  </a:cubicBezTo>
                  <a:lnTo>
                    <a:pt x="105" y="95"/>
                  </a:lnTo>
                  <a:close/>
                  <a:moveTo>
                    <a:pt x="95" y="95"/>
                  </a:moveTo>
                  <a:cubicBezTo>
                    <a:pt x="100" y="114"/>
                    <a:pt x="100" y="114"/>
                    <a:pt x="100" y="114"/>
                  </a:cubicBezTo>
                  <a:cubicBezTo>
                    <a:pt x="45" y="114"/>
                    <a:pt x="45" y="114"/>
                    <a:pt x="45" y="114"/>
                  </a:cubicBezTo>
                  <a:cubicBezTo>
                    <a:pt x="50" y="95"/>
                    <a:pt x="50" y="95"/>
                    <a:pt x="50" y="95"/>
                  </a:cubicBezTo>
                  <a:lnTo>
                    <a:pt x="95" y="95"/>
                  </a:lnTo>
                  <a:close/>
                  <a:moveTo>
                    <a:pt x="63" y="19"/>
                  </a:moveTo>
                  <a:cubicBezTo>
                    <a:pt x="63" y="14"/>
                    <a:pt x="66" y="10"/>
                    <a:pt x="72" y="10"/>
                  </a:cubicBezTo>
                  <a:cubicBezTo>
                    <a:pt x="77" y="10"/>
                    <a:pt x="82" y="14"/>
                    <a:pt x="82" y="19"/>
                  </a:cubicBezTo>
                  <a:cubicBezTo>
                    <a:pt x="82" y="25"/>
                    <a:pt x="77" y="29"/>
                    <a:pt x="72" y="29"/>
                  </a:cubicBezTo>
                  <a:cubicBezTo>
                    <a:pt x="66" y="29"/>
                    <a:pt x="63" y="25"/>
                    <a:pt x="63" y="19"/>
                  </a:cubicBezTo>
                  <a:close/>
                  <a:moveTo>
                    <a:pt x="111" y="48"/>
                  </a:moveTo>
                  <a:cubicBezTo>
                    <a:pt x="77" y="48"/>
                    <a:pt x="77" y="48"/>
                    <a:pt x="77" y="48"/>
                  </a:cubicBezTo>
                  <a:cubicBezTo>
                    <a:pt x="77" y="38"/>
                    <a:pt x="77" y="38"/>
                    <a:pt x="77" y="38"/>
                  </a:cubicBezTo>
                  <a:cubicBezTo>
                    <a:pt x="86" y="36"/>
                    <a:pt x="92" y="29"/>
                    <a:pt x="92" y="19"/>
                  </a:cubicBezTo>
                  <a:cubicBezTo>
                    <a:pt x="92" y="10"/>
                    <a:pt x="83" y="0"/>
                    <a:pt x="72" y="0"/>
                  </a:cubicBezTo>
                  <a:cubicBezTo>
                    <a:pt x="62" y="0"/>
                    <a:pt x="53" y="10"/>
                    <a:pt x="53" y="19"/>
                  </a:cubicBezTo>
                  <a:cubicBezTo>
                    <a:pt x="53" y="29"/>
                    <a:pt x="59" y="36"/>
                    <a:pt x="68" y="38"/>
                  </a:cubicBezTo>
                  <a:cubicBezTo>
                    <a:pt x="68" y="48"/>
                    <a:pt x="68" y="48"/>
                    <a:pt x="68" y="48"/>
                  </a:cubicBezTo>
                  <a:cubicBezTo>
                    <a:pt x="34" y="48"/>
                    <a:pt x="34" y="48"/>
                    <a:pt x="34" y="48"/>
                  </a:cubicBezTo>
                  <a:cubicBezTo>
                    <a:pt x="0" y="124"/>
                    <a:pt x="0" y="124"/>
                    <a:pt x="0" y="124"/>
                  </a:cubicBezTo>
                  <a:cubicBezTo>
                    <a:pt x="144" y="124"/>
                    <a:pt x="144" y="124"/>
                    <a:pt x="144" y="124"/>
                  </a:cubicBezTo>
                  <a:lnTo>
                    <a:pt x="111" y="48"/>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28" name="Freeform 133">
              <a:extLst>
                <a:ext uri="{FF2B5EF4-FFF2-40B4-BE49-F238E27FC236}">
                  <a16:creationId xmlns:a16="http://schemas.microsoft.com/office/drawing/2014/main" id="{5C264622-0E66-4F06-A3CE-4187D873818B}"/>
                </a:ext>
              </a:extLst>
            </p:cNvPr>
            <p:cNvSpPr>
              <a:spLocks noEditPoints="1"/>
            </p:cNvSpPr>
            <p:nvPr/>
          </p:nvSpPr>
          <p:spPr bwMode="auto">
            <a:xfrm>
              <a:off x="3010937" y="4034192"/>
              <a:ext cx="319284" cy="319284"/>
            </a:xfrm>
            <a:custGeom>
              <a:avLst/>
              <a:gdLst>
                <a:gd name="T0" fmla="*/ 94 w 152"/>
                <a:gd name="T1" fmla="*/ 140 h 152"/>
                <a:gd name="T2" fmla="*/ 107 w 152"/>
                <a:gd name="T3" fmla="*/ 105 h 152"/>
                <a:gd name="T4" fmla="*/ 137 w 152"/>
                <a:gd name="T5" fmla="*/ 105 h 152"/>
                <a:gd name="T6" fmla="*/ 94 w 152"/>
                <a:gd name="T7" fmla="*/ 140 h 152"/>
                <a:gd name="T8" fmla="*/ 17 w 152"/>
                <a:gd name="T9" fmla="*/ 105 h 152"/>
                <a:gd name="T10" fmla="*/ 47 w 152"/>
                <a:gd name="T11" fmla="*/ 105 h 152"/>
                <a:gd name="T12" fmla="*/ 59 w 152"/>
                <a:gd name="T13" fmla="*/ 140 h 152"/>
                <a:gd name="T14" fmla="*/ 17 w 152"/>
                <a:gd name="T15" fmla="*/ 105 h 152"/>
                <a:gd name="T16" fmla="*/ 59 w 152"/>
                <a:gd name="T17" fmla="*/ 13 h 152"/>
                <a:gd name="T18" fmla="*/ 47 w 152"/>
                <a:gd name="T19" fmla="*/ 48 h 152"/>
                <a:gd name="T20" fmla="*/ 17 w 152"/>
                <a:gd name="T21" fmla="*/ 48 h 152"/>
                <a:gd name="T22" fmla="*/ 59 w 152"/>
                <a:gd name="T23" fmla="*/ 13 h 152"/>
                <a:gd name="T24" fmla="*/ 76 w 152"/>
                <a:gd name="T25" fmla="*/ 10 h 152"/>
                <a:gd name="T26" fmla="*/ 97 w 152"/>
                <a:gd name="T27" fmla="*/ 48 h 152"/>
                <a:gd name="T28" fmla="*/ 56 w 152"/>
                <a:gd name="T29" fmla="*/ 48 h 152"/>
                <a:gd name="T30" fmla="*/ 76 w 152"/>
                <a:gd name="T31" fmla="*/ 10 h 152"/>
                <a:gd name="T32" fmla="*/ 10 w 152"/>
                <a:gd name="T33" fmla="*/ 76 h 152"/>
                <a:gd name="T34" fmla="*/ 13 w 152"/>
                <a:gd name="T35" fmla="*/ 57 h 152"/>
                <a:gd name="T36" fmla="*/ 46 w 152"/>
                <a:gd name="T37" fmla="*/ 57 h 152"/>
                <a:gd name="T38" fmla="*/ 44 w 152"/>
                <a:gd name="T39" fmla="*/ 76 h 152"/>
                <a:gd name="T40" fmla="*/ 46 w 152"/>
                <a:gd name="T41" fmla="*/ 95 h 152"/>
                <a:gd name="T42" fmla="*/ 13 w 152"/>
                <a:gd name="T43" fmla="*/ 95 h 152"/>
                <a:gd name="T44" fmla="*/ 10 w 152"/>
                <a:gd name="T45" fmla="*/ 76 h 152"/>
                <a:gd name="T46" fmla="*/ 55 w 152"/>
                <a:gd name="T47" fmla="*/ 95 h 152"/>
                <a:gd name="T48" fmla="*/ 54 w 152"/>
                <a:gd name="T49" fmla="*/ 76 h 152"/>
                <a:gd name="T50" fmla="*/ 55 w 152"/>
                <a:gd name="T51" fmla="*/ 57 h 152"/>
                <a:gd name="T52" fmla="*/ 99 w 152"/>
                <a:gd name="T53" fmla="*/ 57 h 152"/>
                <a:gd name="T54" fmla="*/ 99 w 152"/>
                <a:gd name="T55" fmla="*/ 76 h 152"/>
                <a:gd name="T56" fmla="*/ 99 w 152"/>
                <a:gd name="T57" fmla="*/ 95 h 152"/>
                <a:gd name="T58" fmla="*/ 55 w 152"/>
                <a:gd name="T59" fmla="*/ 95 h 152"/>
                <a:gd name="T60" fmla="*/ 76 w 152"/>
                <a:gd name="T61" fmla="*/ 143 h 152"/>
                <a:gd name="T62" fmla="*/ 56 w 152"/>
                <a:gd name="T63" fmla="*/ 105 h 152"/>
                <a:gd name="T64" fmla="*/ 97 w 152"/>
                <a:gd name="T65" fmla="*/ 105 h 152"/>
                <a:gd name="T66" fmla="*/ 76 w 152"/>
                <a:gd name="T67" fmla="*/ 143 h 152"/>
                <a:gd name="T68" fmla="*/ 143 w 152"/>
                <a:gd name="T69" fmla="*/ 76 h 152"/>
                <a:gd name="T70" fmla="*/ 141 w 152"/>
                <a:gd name="T71" fmla="*/ 95 h 152"/>
                <a:gd name="T72" fmla="*/ 108 w 152"/>
                <a:gd name="T73" fmla="*/ 95 h 152"/>
                <a:gd name="T74" fmla="*/ 108 w 152"/>
                <a:gd name="T75" fmla="*/ 76 h 152"/>
                <a:gd name="T76" fmla="*/ 108 w 152"/>
                <a:gd name="T77" fmla="*/ 57 h 152"/>
                <a:gd name="T78" fmla="*/ 141 w 152"/>
                <a:gd name="T79" fmla="*/ 57 h 152"/>
                <a:gd name="T80" fmla="*/ 143 w 152"/>
                <a:gd name="T81" fmla="*/ 76 h 152"/>
                <a:gd name="T82" fmla="*/ 137 w 152"/>
                <a:gd name="T83" fmla="*/ 48 h 152"/>
                <a:gd name="T84" fmla="*/ 107 w 152"/>
                <a:gd name="T85" fmla="*/ 48 h 152"/>
                <a:gd name="T86" fmla="*/ 94 w 152"/>
                <a:gd name="T87" fmla="*/ 13 h 152"/>
                <a:gd name="T88" fmla="*/ 137 w 152"/>
                <a:gd name="T89" fmla="*/ 48 h 152"/>
                <a:gd name="T90" fmla="*/ 76 w 152"/>
                <a:gd name="T91" fmla="*/ 0 h 152"/>
                <a:gd name="T92" fmla="*/ 0 w 152"/>
                <a:gd name="T93" fmla="*/ 76 h 152"/>
                <a:gd name="T94" fmla="*/ 76 w 152"/>
                <a:gd name="T95" fmla="*/ 152 h 152"/>
                <a:gd name="T96" fmla="*/ 152 w 152"/>
                <a:gd name="T97" fmla="*/ 76 h 152"/>
                <a:gd name="T98" fmla="*/ 76 w 152"/>
                <a:gd name="T9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2">
                  <a:moveTo>
                    <a:pt x="94" y="140"/>
                  </a:moveTo>
                  <a:cubicBezTo>
                    <a:pt x="100" y="132"/>
                    <a:pt x="105" y="119"/>
                    <a:pt x="107" y="105"/>
                  </a:cubicBezTo>
                  <a:cubicBezTo>
                    <a:pt x="137" y="105"/>
                    <a:pt x="137" y="105"/>
                    <a:pt x="137" y="105"/>
                  </a:cubicBezTo>
                  <a:cubicBezTo>
                    <a:pt x="129" y="122"/>
                    <a:pt x="113" y="135"/>
                    <a:pt x="94" y="140"/>
                  </a:cubicBezTo>
                  <a:moveTo>
                    <a:pt x="17" y="105"/>
                  </a:moveTo>
                  <a:cubicBezTo>
                    <a:pt x="47" y="105"/>
                    <a:pt x="47" y="105"/>
                    <a:pt x="47" y="105"/>
                  </a:cubicBezTo>
                  <a:cubicBezTo>
                    <a:pt x="49" y="119"/>
                    <a:pt x="54" y="132"/>
                    <a:pt x="59" y="140"/>
                  </a:cubicBezTo>
                  <a:cubicBezTo>
                    <a:pt x="41" y="135"/>
                    <a:pt x="25" y="122"/>
                    <a:pt x="17" y="105"/>
                  </a:cubicBezTo>
                  <a:moveTo>
                    <a:pt x="59" y="13"/>
                  </a:moveTo>
                  <a:cubicBezTo>
                    <a:pt x="54" y="21"/>
                    <a:pt x="49" y="34"/>
                    <a:pt x="47" y="48"/>
                  </a:cubicBezTo>
                  <a:cubicBezTo>
                    <a:pt x="17" y="48"/>
                    <a:pt x="17" y="48"/>
                    <a:pt x="17" y="48"/>
                  </a:cubicBezTo>
                  <a:cubicBezTo>
                    <a:pt x="25" y="31"/>
                    <a:pt x="41" y="18"/>
                    <a:pt x="59" y="13"/>
                  </a:cubicBezTo>
                  <a:moveTo>
                    <a:pt x="76" y="10"/>
                  </a:moveTo>
                  <a:cubicBezTo>
                    <a:pt x="85" y="10"/>
                    <a:pt x="93" y="25"/>
                    <a:pt x="97" y="48"/>
                  </a:cubicBezTo>
                  <a:cubicBezTo>
                    <a:pt x="56" y="48"/>
                    <a:pt x="56" y="48"/>
                    <a:pt x="56" y="48"/>
                  </a:cubicBezTo>
                  <a:cubicBezTo>
                    <a:pt x="61" y="25"/>
                    <a:pt x="69" y="10"/>
                    <a:pt x="76" y="10"/>
                  </a:cubicBezTo>
                  <a:moveTo>
                    <a:pt x="10" y="76"/>
                  </a:moveTo>
                  <a:cubicBezTo>
                    <a:pt x="10" y="70"/>
                    <a:pt x="11" y="63"/>
                    <a:pt x="13" y="57"/>
                  </a:cubicBezTo>
                  <a:cubicBezTo>
                    <a:pt x="46" y="57"/>
                    <a:pt x="46" y="57"/>
                    <a:pt x="46" y="57"/>
                  </a:cubicBezTo>
                  <a:cubicBezTo>
                    <a:pt x="46" y="64"/>
                    <a:pt x="44" y="70"/>
                    <a:pt x="44" y="76"/>
                  </a:cubicBezTo>
                  <a:cubicBezTo>
                    <a:pt x="44" y="83"/>
                    <a:pt x="46" y="89"/>
                    <a:pt x="46" y="95"/>
                  </a:cubicBezTo>
                  <a:cubicBezTo>
                    <a:pt x="13" y="95"/>
                    <a:pt x="13" y="95"/>
                    <a:pt x="13" y="95"/>
                  </a:cubicBezTo>
                  <a:cubicBezTo>
                    <a:pt x="11" y="89"/>
                    <a:pt x="10" y="83"/>
                    <a:pt x="10" y="76"/>
                  </a:cubicBezTo>
                  <a:moveTo>
                    <a:pt x="55" y="95"/>
                  </a:moveTo>
                  <a:cubicBezTo>
                    <a:pt x="55" y="89"/>
                    <a:pt x="54" y="83"/>
                    <a:pt x="54" y="76"/>
                  </a:cubicBezTo>
                  <a:cubicBezTo>
                    <a:pt x="54" y="70"/>
                    <a:pt x="55" y="63"/>
                    <a:pt x="55" y="57"/>
                  </a:cubicBezTo>
                  <a:cubicBezTo>
                    <a:pt x="99" y="57"/>
                    <a:pt x="99" y="57"/>
                    <a:pt x="99" y="57"/>
                  </a:cubicBezTo>
                  <a:cubicBezTo>
                    <a:pt x="99" y="63"/>
                    <a:pt x="99" y="70"/>
                    <a:pt x="99" y="76"/>
                  </a:cubicBezTo>
                  <a:cubicBezTo>
                    <a:pt x="99" y="83"/>
                    <a:pt x="99" y="89"/>
                    <a:pt x="99" y="95"/>
                  </a:cubicBezTo>
                  <a:lnTo>
                    <a:pt x="55" y="95"/>
                  </a:lnTo>
                  <a:close/>
                  <a:moveTo>
                    <a:pt x="76" y="143"/>
                  </a:moveTo>
                  <a:cubicBezTo>
                    <a:pt x="69" y="143"/>
                    <a:pt x="61" y="128"/>
                    <a:pt x="56" y="105"/>
                  </a:cubicBezTo>
                  <a:cubicBezTo>
                    <a:pt x="97" y="105"/>
                    <a:pt x="97" y="105"/>
                    <a:pt x="97" y="105"/>
                  </a:cubicBezTo>
                  <a:cubicBezTo>
                    <a:pt x="93" y="128"/>
                    <a:pt x="85" y="143"/>
                    <a:pt x="76" y="143"/>
                  </a:cubicBezTo>
                  <a:moveTo>
                    <a:pt x="143" y="76"/>
                  </a:moveTo>
                  <a:cubicBezTo>
                    <a:pt x="143" y="83"/>
                    <a:pt x="143" y="89"/>
                    <a:pt x="141" y="95"/>
                  </a:cubicBezTo>
                  <a:cubicBezTo>
                    <a:pt x="108" y="95"/>
                    <a:pt x="108" y="95"/>
                    <a:pt x="108" y="95"/>
                  </a:cubicBezTo>
                  <a:cubicBezTo>
                    <a:pt x="108" y="89"/>
                    <a:pt x="108" y="83"/>
                    <a:pt x="108" y="76"/>
                  </a:cubicBezTo>
                  <a:cubicBezTo>
                    <a:pt x="108" y="70"/>
                    <a:pt x="108" y="64"/>
                    <a:pt x="108" y="57"/>
                  </a:cubicBezTo>
                  <a:cubicBezTo>
                    <a:pt x="141" y="57"/>
                    <a:pt x="141" y="57"/>
                    <a:pt x="141" y="57"/>
                  </a:cubicBezTo>
                  <a:cubicBezTo>
                    <a:pt x="143" y="63"/>
                    <a:pt x="143" y="70"/>
                    <a:pt x="143" y="76"/>
                  </a:cubicBezTo>
                  <a:moveTo>
                    <a:pt x="137" y="48"/>
                  </a:moveTo>
                  <a:cubicBezTo>
                    <a:pt x="107" y="48"/>
                    <a:pt x="107" y="48"/>
                    <a:pt x="107" y="48"/>
                  </a:cubicBezTo>
                  <a:cubicBezTo>
                    <a:pt x="105" y="34"/>
                    <a:pt x="100" y="21"/>
                    <a:pt x="94" y="13"/>
                  </a:cubicBezTo>
                  <a:cubicBezTo>
                    <a:pt x="113" y="18"/>
                    <a:pt x="129" y="31"/>
                    <a:pt x="137" y="48"/>
                  </a:cubicBezTo>
                  <a:moveTo>
                    <a:pt x="76" y="0"/>
                  </a:moveTo>
                  <a:cubicBezTo>
                    <a:pt x="35" y="0"/>
                    <a:pt x="0" y="34"/>
                    <a:pt x="0" y="76"/>
                  </a:cubicBezTo>
                  <a:cubicBezTo>
                    <a:pt x="0" y="119"/>
                    <a:pt x="35" y="152"/>
                    <a:pt x="76" y="152"/>
                  </a:cubicBezTo>
                  <a:cubicBezTo>
                    <a:pt x="119" y="152"/>
                    <a:pt x="152" y="119"/>
                    <a:pt x="152" y="76"/>
                  </a:cubicBezTo>
                  <a:cubicBezTo>
                    <a:pt x="152" y="34"/>
                    <a:pt x="119" y="0"/>
                    <a:pt x="76" y="0"/>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nvGrpSpPr>
            <p:cNvPr id="129" name="Group 128">
              <a:extLst>
                <a:ext uri="{FF2B5EF4-FFF2-40B4-BE49-F238E27FC236}">
                  <a16:creationId xmlns:a16="http://schemas.microsoft.com/office/drawing/2014/main" id="{32192731-3529-4C5A-B2B0-612282F12CEC}"/>
                </a:ext>
              </a:extLst>
            </p:cNvPr>
            <p:cNvGrpSpPr/>
            <p:nvPr/>
          </p:nvGrpSpPr>
          <p:grpSpPr>
            <a:xfrm>
              <a:off x="5700148" y="5817414"/>
              <a:ext cx="378734" cy="276867"/>
              <a:chOff x="6618288" y="3243263"/>
              <a:chExt cx="690563" cy="504825"/>
            </a:xfrm>
            <a:grpFill/>
          </p:grpSpPr>
          <p:sp>
            <p:nvSpPr>
              <p:cNvPr id="170" name="Freeform 137">
                <a:extLst>
                  <a:ext uri="{FF2B5EF4-FFF2-40B4-BE49-F238E27FC236}">
                    <a16:creationId xmlns:a16="http://schemas.microsoft.com/office/drawing/2014/main" id="{80F4B808-3D86-4570-9D31-E0C37848634D}"/>
                  </a:ext>
                </a:extLst>
              </p:cNvPr>
              <p:cNvSpPr>
                <a:spLocks/>
              </p:cNvSpPr>
              <p:nvPr/>
            </p:nvSpPr>
            <p:spPr bwMode="auto">
              <a:xfrm>
                <a:off x="6932613" y="3473450"/>
                <a:ext cx="134939" cy="165101"/>
              </a:xfrm>
              <a:custGeom>
                <a:avLst/>
                <a:gdLst>
                  <a:gd name="T0" fmla="*/ 0 w 85"/>
                  <a:gd name="T1" fmla="*/ 47 h 104"/>
                  <a:gd name="T2" fmla="*/ 30 w 85"/>
                  <a:gd name="T3" fmla="*/ 47 h 104"/>
                  <a:gd name="T4" fmla="*/ 3 w 85"/>
                  <a:gd name="T5" fmla="*/ 104 h 104"/>
                  <a:gd name="T6" fmla="*/ 74 w 85"/>
                  <a:gd name="T7" fmla="*/ 39 h 104"/>
                  <a:gd name="T8" fmla="*/ 49 w 85"/>
                  <a:gd name="T9" fmla="*/ 39 h 104"/>
                  <a:gd name="T10" fmla="*/ 85 w 85"/>
                  <a:gd name="T11" fmla="*/ 0 h 104"/>
                  <a:gd name="T12" fmla="*/ 30 w 85"/>
                  <a:gd name="T13" fmla="*/ 0 h 104"/>
                  <a:gd name="T14" fmla="*/ 0 w 85"/>
                  <a:gd name="T15" fmla="*/ 4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04">
                    <a:moveTo>
                      <a:pt x="0" y="47"/>
                    </a:moveTo>
                    <a:lnTo>
                      <a:pt x="30" y="47"/>
                    </a:lnTo>
                    <a:lnTo>
                      <a:pt x="3" y="104"/>
                    </a:lnTo>
                    <a:lnTo>
                      <a:pt x="74" y="39"/>
                    </a:lnTo>
                    <a:lnTo>
                      <a:pt x="49" y="39"/>
                    </a:lnTo>
                    <a:lnTo>
                      <a:pt x="85" y="0"/>
                    </a:lnTo>
                    <a:lnTo>
                      <a:pt x="30"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sp>
            <p:nvSpPr>
              <p:cNvPr id="171" name="Freeform 138">
                <a:extLst>
                  <a:ext uri="{FF2B5EF4-FFF2-40B4-BE49-F238E27FC236}">
                    <a16:creationId xmlns:a16="http://schemas.microsoft.com/office/drawing/2014/main" id="{DE764F49-7874-4F9B-A779-6A542FB74CFD}"/>
                  </a:ext>
                </a:extLst>
              </p:cNvPr>
              <p:cNvSpPr>
                <a:spLocks noEditPoints="1"/>
              </p:cNvSpPr>
              <p:nvPr/>
            </p:nvSpPr>
            <p:spPr bwMode="auto">
              <a:xfrm>
                <a:off x="6618288" y="3243263"/>
                <a:ext cx="690563" cy="504825"/>
              </a:xfrm>
              <a:custGeom>
                <a:avLst/>
                <a:gdLst>
                  <a:gd name="T0" fmla="*/ 432 w 435"/>
                  <a:gd name="T1" fmla="*/ 113 h 318"/>
                  <a:gd name="T2" fmla="*/ 389 w 435"/>
                  <a:gd name="T3" fmla="*/ 107 h 318"/>
                  <a:gd name="T4" fmla="*/ 372 w 435"/>
                  <a:gd name="T5" fmla="*/ 115 h 318"/>
                  <a:gd name="T6" fmla="*/ 370 w 435"/>
                  <a:gd name="T7" fmla="*/ 140 h 318"/>
                  <a:gd name="T8" fmla="*/ 350 w 435"/>
                  <a:gd name="T9" fmla="*/ 96 h 318"/>
                  <a:gd name="T10" fmla="*/ 340 w 435"/>
                  <a:gd name="T11" fmla="*/ 77 h 318"/>
                  <a:gd name="T12" fmla="*/ 264 w 435"/>
                  <a:gd name="T13" fmla="*/ 60 h 318"/>
                  <a:gd name="T14" fmla="*/ 288 w 435"/>
                  <a:gd name="T15" fmla="*/ 55 h 318"/>
                  <a:gd name="T16" fmla="*/ 293 w 435"/>
                  <a:gd name="T17" fmla="*/ 19 h 318"/>
                  <a:gd name="T18" fmla="*/ 288 w 435"/>
                  <a:gd name="T19" fmla="*/ 6 h 318"/>
                  <a:gd name="T20" fmla="*/ 182 w 435"/>
                  <a:gd name="T21" fmla="*/ 0 h 318"/>
                  <a:gd name="T22" fmla="*/ 166 w 435"/>
                  <a:gd name="T23" fmla="*/ 8 h 318"/>
                  <a:gd name="T24" fmla="*/ 163 w 435"/>
                  <a:gd name="T25" fmla="*/ 41 h 318"/>
                  <a:gd name="T26" fmla="*/ 174 w 435"/>
                  <a:gd name="T27" fmla="*/ 58 h 318"/>
                  <a:gd name="T28" fmla="*/ 193 w 435"/>
                  <a:gd name="T29" fmla="*/ 77 h 318"/>
                  <a:gd name="T30" fmla="*/ 163 w 435"/>
                  <a:gd name="T31" fmla="*/ 77 h 318"/>
                  <a:gd name="T32" fmla="*/ 92 w 435"/>
                  <a:gd name="T33" fmla="*/ 121 h 318"/>
                  <a:gd name="T34" fmla="*/ 79 w 435"/>
                  <a:gd name="T35" fmla="*/ 132 h 318"/>
                  <a:gd name="T36" fmla="*/ 60 w 435"/>
                  <a:gd name="T37" fmla="*/ 159 h 318"/>
                  <a:gd name="T38" fmla="*/ 57 w 435"/>
                  <a:gd name="T39" fmla="*/ 137 h 318"/>
                  <a:gd name="T40" fmla="*/ 16 w 435"/>
                  <a:gd name="T41" fmla="*/ 129 h 318"/>
                  <a:gd name="T42" fmla="*/ 3 w 435"/>
                  <a:gd name="T43" fmla="*/ 140 h 318"/>
                  <a:gd name="T44" fmla="*/ 3 w 435"/>
                  <a:gd name="T45" fmla="*/ 255 h 318"/>
                  <a:gd name="T46" fmla="*/ 11 w 435"/>
                  <a:gd name="T47" fmla="*/ 263 h 318"/>
                  <a:gd name="T48" fmla="*/ 52 w 435"/>
                  <a:gd name="T49" fmla="*/ 263 h 318"/>
                  <a:gd name="T50" fmla="*/ 57 w 435"/>
                  <a:gd name="T51" fmla="*/ 255 h 318"/>
                  <a:gd name="T52" fmla="*/ 79 w 435"/>
                  <a:gd name="T53" fmla="*/ 233 h 318"/>
                  <a:gd name="T54" fmla="*/ 79 w 435"/>
                  <a:gd name="T55" fmla="*/ 263 h 318"/>
                  <a:gd name="T56" fmla="*/ 90 w 435"/>
                  <a:gd name="T57" fmla="*/ 271 h 318"/>
                  <a:gd name="T58" fmla="*/ 158 w 435"/>
                  <a:gd name="T59" fmla="*/ 310 h 318"/>
                  <a:gd name="T60" fmla="*/ 166 w 435"/>
                  <a:gd name="T61" fmla="*/ 315 h 318"/>
                  <a:gd name="T62" fmla="*/ 288 w 435"/>
                  <a:gd name="T63" fmla="*/ 315 h 318"/>
                  <a:gd name="T64" fmla="*/ 348 w 435"/>
                  <a:gd name="T65" fmla="*/ 249 h 318"/>
                  <a:gd name="T66" fmla="*/ 370 w 435"/>
                  <a:gd name="T67" fmla="*/ 238 h 318"/>
                  <a:gd name="T68" fmla="*/ 372 w 435"/>
                  <a:gd name="T69" fmla="*/ 263 h 318"/>
                  <a:gd name="T70" fmla="*/ 418 w 435"/>
                  <a:gd name="T71" fmla="*/ 271 h 318"/>
                  <a:gd name="T72" fmla="*/ 435 w 435"/>
                  <a:gd name="T73" fmla="*/ 260 h 318"/>
                  <a:gd name="T74" fmla="*/ 435 w 435"/>
                  <a:gd name="T75" fmla="*/ 118 h 318"/>
                  <a:gd name="T76" fmla="*/ 185 w 435"/>
                  <a:gd name="T77" fmla="*/ 22 h 318"/>
                  <a:gd name="T78" fmla="*/ 272 w 435"/>
                  <a:gd name="T79" fmla="*/ 39 h 318"/>
                  <a:gd name="T80" fmla="*/ 242 w 435"/>
                  <a:gd name="T81" fmla="*/ 77 h 318"/>
                  <a:gd name="T82" fmla="*/ 215 w 435"/>
                  <a:gd name="T83" fmla="*/ 39 h 318"/>
                  <a:gd name="T84" fmla="*/ 413 w 435"/>
                  <a:gd name="T85" fmla="*/ 249 h 318"/>
                  <a:gd name="T86" fmla="*/ 391 w 435"/>
                  <a:gd name="T87" fmla="*/ 217 h 318"/>
                  <a:gd name="T88" fmla="*/ 329 w 435"/>
                  <a:gd name="T89" fmla="*/ 241 h 318"/>
                  <a:gd name="T90" fmla="*/ 174 w 435"/>
                  <a:gd name="T91" fmla="*/ 296 h 318"/>
                  <a:gd name="T92" fmla="*/ 100 w 435"/>
                  <a:gd name="T93" fmla="*/ 252 h 318"/>
                  <a:gd name="T94" fmla="*/ 38 w 435"/>
                  <a:gd name="T95" fmla="*/ 211 h 318"/>
                  <a:gd name="T96" fmla="*/ 22 w 435"/>
                  <a:gd name="T97" fmla="*/ 244 h 318"/>
                  <a:gd name="T98" fmla="*/ 38 w 435"/>
                  <a:gd name="T99" fmla="*/ 151 h 318"/>
                  <a:gd name="T100" fmla="*/ 100 w 435"/>
                  <a:gd name="T101" fmla="*/ 181 h 318"/>
                  <a:gd name="T102" fmla="*/ 139 w 435"/>
                  <a:gd name="T103" fmla="*/ 143 h 318"/>
                  <a:gd name="T104" fmla="*/ 193 w 435"/>
                  <a:gd name="T105" fmla="*/ 99 h 318"/>
                  <a:gd name="T106" fmla="*/ 329 w 435"/>
                  <a:gd name="T107" fmla="*/ 99 h 318"/>
                  <a:gd name="T108" fmla="*/ 391 w 435"/>
                  <a:gd name="T109" fmla="*/ 162 h 318"/>
                  <a:gd name="T110" fmla="*/ 413 w 435"/>
                  <a:gd name="T111" fmla="*/ 1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5" h="318">
                    <a:moveTo>
                      <a:pt x="435" y="118"/>
                    </a:moveTo>
                    <a:lnTo>
                      <a:pt x="432" y="113"/>
                    </a:lnTo>
                    <a:lnTo>
                      <a:pt x="424" y="107"/>
                    </a:lnTo>
                    <a:lnTo>
                      <a:pt x="389" y="107"/>
                    </a:lnTo>
                    <a:lnTo>
                      <a:pt x="378" y="110"/>
                    </a:lnTo>
                    <a:lnTo>
                      <a:pt x="372" y="115"/>
                    </a:lnTo>
                    <a:lnTo>
                      <a:pt x="370" y="118"/>
                    </a:lnTo>
                    <a:lnTo>
                      <a:pt x="370" y="140"/>
                    </a:lnTo>
                    <a:lnTo>
                      <a:pt x="350" y="140"/>
                    </a:lnTo>
                    <a:lnTo>
                      <a:pt x="350" y="96"/>
                    </a:lnTo>
                    <a:lnTo>
                      <a:pt x="348" y="85"/>
                    </a:lnTo>
                    <a:lnTo>
                      <a:pt x="340" y="77"/>
                    </a:lnTo>
                    <a:lnTo>
                      <a:pt x="264" y="77"/>
                    </a:lnTo>
                    <a:lnTo>
                      <a:pt x="264" y="60"/>
                    </a:lnTo>
                    <a:lnTo>
                      <a:pt x="280" y="60"/>
                    </a:lnTo>
                    <a:lnTo>
                      <a:pt x="288" y="55"/>
                    </a:lnTo>
                    <a:lnTo>
                      <a:pt x="293" y="47"/>
                    </a:lnTo>
                    <a:lnTo>
                      <a:pt x="293" y="19"/>
                    </a:lnTo>
                    <a:lnTo>
                      <a:pt x="293" y="11"/>
                    </a:lnTo>
                    <a:lnTo>
                      <a:pt x="288" y="6"/>
                    </a:lnTo>
                    <a:lnTo>
                      <a:pt x="283" y="0"/>
                    </a:lnTo>
                    <a:lnTo>
                      <a:pt x="182" y="0"/>
                    </a:lnTo>
                    <a:lnTo>
                      <a:pt x="174" y="0"/>
                    </a:lnTo>
                    <a:lnTo>
                      <a:pt x="166" y="8"/>
                    </a:lnTo>
                    <a:lnTo>
                      <a:pt x="166" y="11"/>
                    </a:lnTo>
                    <a:lnTo>
                      <a:pt x="163" y="41"/>
                    </a:lnTo>
                    <a:lnTo>
                      <a:pt x="166" y="52"/>
                    </a:lnTo>
                    <a:lnTo>
                      <a:pt x="174" y="58"/>
                    </a:lnTo>
                    <a:lnTo>
                      <a:pt x="193" y="60"/>
                    </a:lnTo>
                    <a:lnTo>
                      <a:pt x="193" y="77"/>
                    </a:lnTo>
                    <a:lnTo>
                      <a:pt x="171" y="77"/>
                    </a:lnTo>
                    <a:lnTo>
                      <a:pt x="163" y="77"/>
                    </a:lnTo>
                    <a:lnTo>
                      <a:pt x="128" y="121"/>
                    </a:lnTo>
                    <a:lnTo>
                      <a:pt x="92" y="121"/>
                    </a:lnTo>
                    <a:lnTo>
                      <a:pt x="87" y="123"/>
                    </a:lnTo>
                    <a:lnTo>
                      <a:pt x="79" y="132"/>
                    </a:lnTo>
                    <a:lnTo>
                      <a:pt x="79" y="159"/>
                    </a:lnTo>
                    <a:lnTo>
                      <a:pt x="60" y="159"/>
                    </a:lnTo>
                    <a:lnTo>
                      <a:pt x="60" y="145"/>
                    </a:lnTo>
                    <a:lnTo>
                      <a:pt x="57" y="137"/>
                    </a:lnTo>
                    <a:lnTo>
                      <a:pt x="49" y="129"/>
                    </a:lnTo>
                    <a:lnTo>
                      <a:pt x="16" y="129"/>
                    </a:lnTo>
                    <a:lnTo>
                      <a:pt x="8" y="132"/>
                    </a:lnTo>
                    <a:lnTo>
                      <a:pt x="3" y="140"/>
                    </a:lnTo>
                    <a:lnTo>
                      <a:pt x="0" y="247"/>
                    </a:lnTo>
                    <a:lnTo>
                      <a:pt x="3" y="255"/>
                    </a:lnTo>
                    <a:lnTo>
                      <a:pt x="8" y="263"/>
                    </a:lnTo>
                    <a:lnTo>
                      <a:pt x="11" y="263"/>
                    </a:lnTo>
                    <a:lnTo>
                      <a:pt x="43" y="266"/>
                    </a:lnTo>
                    <a:lnTo>
                      <a:pt x="52" y="263"/>
                    </a:lnTo>
                    <a:lnTo>
                      <a:pt x="52" y="260"/>
                    </a:lnTo>
                    <a:lnTo>
                      <a:pt x="57" y="255"/>
                    </a:lnTo>
                    <a:lnTo>
                      <a:pt x="60" y="233"/>
                    </a:lnTo>
                    <a:lnTo>
                      <a:pt x="79" y="233"/>
                    </a:lnTo>
                    <a:lnTo>
                      <a:pt x="79" y="255"/>
                    </a:lnTo>
                    <a:lnTo>
                      <a:pt x="79" y="263"/>
                    </a:lnTo>
                    <a:lnTo>
                      <a:pt x="84" y="271"/>
                    </a:lnTo>
                    <a:lnTo>
                      <a:pt x="90" y="271"/>
                    </a:lnTo>
                    <a:lnTo>
                      <a:pt x="128" y="274"/>
                    </a:lnTo>
                    <a:lnTo>
                      <a:pt x="158" y="310"/>
                    </a:lnTo>
                    <a:lnTo>
                      <a:pt x="160" y="312"/>
                    </a:lnTo>
                    <a:lnTo>
                      <a:pt x="166" y="315"/>
                    </a:lnTo>
                    <a:lnTo>
                      <a:pt x="283" y="318"/>
                    </a:lnTo>
                    <a:lnTo>
                      <a:pt x="288" y="315"/>
                    </a:lnTo>
                    <a:lnTo>
                      <a:pt x="345" y="255"/>
                    </a:lnTo>
                    <a:lnTo>
                      <a:pt x="348" y="249"/>
                    </a:lnTo>
                    <a:lnTo>
                      <a:pt x="350" y="238"/>
                    </a:lnTo>
                    <a:lnTo>
                      <a:pt x="370" y="238"/>
                    </a:lnTo>
                    <a:lnTo>
                      <a:pt x="370" y="252"/>
                    </a:lnTo>
                    <a:lnTo>
                      <a:pt x="372" y="263"/>
                    </a:lnTo>
                    <a:lnTo>
                      <a:pt x="380" y="269"/>
                    </a:lnTo>
                    <a:lnTo>
                      <a:pt x="418" y="271"/>
                    </a:lnTo>
                    <a:lnTo>
                      <a:pt x="429" y="266"/>
                    </a:lnTo>
                    <a:lnTo>
                      <a:pt x="435" y="260"/>
                    </a:lnTo>
                    <a:lnTo>
                      <a:pt x="435" y="126"/>
                    </a:lnTo>
                    <a:lnTo>
                      <a:pt x="435" y="118"/>
                    </a:lnTo>
                    <a:close/>
                    <a:moveTo>
                      <a:pt x="185" y="39"/>
                    </a:moveTo>
                    <a:lnTo>
                      <a:pt x="185" y="22"/>
                    </a:lnTo>
                    <a:lnTo>
                      <a:pt x="272" y="22"/>
                    </a:lnTo>
                    <a:lnTo>
                      <a:pt x="272" y="39"/>
                    </a:lnTo>
                    <a:lnTo>
                      <a:pt x="242" y="39"/>
                    </a:lnTo>
                    <a:lnTo>
                      <a:pt x="242" y="77"/>
                    </a:lnTo>
                    <a:lnTo>
                      <a:pt x="215" y="77"/>
                    </a:lnTo>
                    <a:lnTo>
                      <a:pt x="215" y="39"/>
                    </a:lnTo>
                    <a:lnTo>
                      <a:pt x="185" y="39"/>
                    </a:lnTo>
                    <a:close/>
                    <a:moveTo>
                      <a:pt x="413" y="249"/>
                    </a:moveTo>
                    <a:lnTo>
                      <a:pt x="391" y="249"/>
                    </a:lnTo>
                    <a:lnTo>
                      <a:pt x="391" y="217"/>
                    </a:lnTo>
                    <a:lnTo>
                      <a:pt x="329" y="217"/>
                    </a:lnTo>
                    <a:lnTo>
                      <a:pt x="329" y="241"/>
                    </a:lnTo>
                    <a:lnTo>
                      <a:pt x="280" y="296"/>
                    </a:lnTo>
                    <a:lnTo>
                      <a:pt x="174" y="296"/>
                    </a:lnTo>
                    <a:lnTo>
                      <a:pt x="139" y="252"/>
                    </a:lnTo>
                    <a:lnTo>
                      <a:pt x="100" y="252"/>
                    </a:lnTo>
                    <a:lnTo>
                      <a:pt x="100" y="211"/>
                    </a:lnTo>
                    <a:lnTo>
                      <a:pt x="38" y="211"/>
                    </a:lnTo>
                    <a:lnTo>
                      <a:pt x="38" y="244"/>
                    </a:lnTo>
                    <a:lnTo>
                      <a:pt x="22" y="244"/>
                    </a:lnTo>
                    <a:lnTo>
                      <a:pt x="22" y="151"/>
                    </a:lnTo>
                    <a:lnTo>
                      <a:pt x="38" y="151"/>
                    </a:lnTo>
                    <a:lnTo>
                      <a:pt x="38" y="181"/>
                    </a:lnTo>
                    <a:lnTo>
                      <a:pt x="100" y="181"/>
                    </a:lnTo>
                    <a:lnTo>
                      <a:pt x="100" y="143"/>
                    </a:lnTo>
                    <a:lnTo>
                      <a:pt x="139" y="143"/>
                    </a:lnTo>
                    <a:lnTo>
                      <a:pt x="174" y="99"/>
                    </a:lnTo>
                    <a:lnTo>
                      <a:pt x="193" y="99"/>
                    </a:lnTo>
                    <a:lnTo>
                      <a:pt x="264" y="99"/>
                    </a:lnTo>
                    <a:lnTo>
                      <a:pt x="329" y="99"/>
                    </a:lnTo>
                    <a:lnTo>
                      <a:pt x="329" y="162"/>
                    </a:lnTo>
                    <a:lnTo>
                      <a:pt x="391" y="162"/>
                    </a:lnTo>
                    <a:lnTo>
                      <a:pt x="391" y="129"/>
                    </a:lnTo>
                    <a:lnTo>
                      <a:pt x="413" y="129"/>
                    </a:lnTo>
                    <a:lnTo>
                      <a:pt x="4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grpSp>
        <p:sp>
          <p:nvSpPr>
            <p:cNvPr id="130" name="Freeform 142">
              <a:extLst>
                <a:ext uri="{FF2B5EF4-FFF2-40B4-BE49-F238E27FC236}">
                  <a16:creationId xmlns:a16="http://schemas.microsoft.com/office/drawing/2014/main" id="{E3E79336-C806-4F77-9A81-AC25B7384BB0}"/>
                </a:ext>
              </a:extLst>
            </p:cNvPr>
            <p:cNvSpPr>
              <a:spLocks noEditPoints="1"/>
            </p:cNvSpPr>
            <p:nvPr/>
          </p:nvSpPr>
          <p:spPr bwMode="auto">
            <a:xfrm>
              <a:off x="3809223" y="4932954"/>
              <a:ext cx="397761" cy="257322"/>
            </a:xfrm>
            <a:custGeom>
              <a:avLst/>
              <a:gdLst>
                <a:gd name="T0" fmla="*/ 124 w 162"/>
                <a:gd name="T1" fmla="*/ 21 h 104"/>
                <a:gd name="T2" fmla="*/ 124 w 162"/>
                <a:gd name="T3" fmla="*/ 10 h 104"/>
                <a:gd name="T4" fmla="*/ 102 w 162"/>
                <a:gd name="T5" fmla="*/ 10 h 104"/>
                <a:gd name="T6" fmla="*/ 102 w 162"/>
                <a:gd name="T7" fmla="*/ 0 h 104"/>
                <a:gd name="T8" fmla="*/ 26 w 162"/>
                <a:gd name="T9" fmla="*/ 0 h 104"/>
                <a:gd name="T10" fmla="*/ 2 w 162"/>
                <a:gd name="T11" fmla="*/ 23 h 104"/>
                <a:gd name="T12" fmla="*/ 25 w 162"/>
                <a:gd name="T13" fmla="*/ 47 h 104"/>
                <a:gd name="T14" fmla="*/ 15 w 162"/>
                <a:gd name="T15" fmla="*/ 79 h 104"/>
                <a:gd name="T16" fmla="*/ 0 w 162"/>
                <a:gd name="T17" fmla="*/ 79 h 104"/>
                <a:gd name="T18" fmla="*/ 0 w 162"/>
                <a:gd name="T19" fmla="*/ 104 h 104"/>
                <a:gd name="T20" fmla="*/ 56 w 162"/>
                <a:gd name="T21" fmla="*/ 104 h 104"/>
                <a:gd name="T22" fmla="*/ 56 w 162"/>
                <a:gd name="T23" fmla="*/ 79 h 104"/>
                <a:gd name="T24" fmla="*/ 50 w 162"/>
                <a:gd name="T25" fmla="*/ 79 h 104"/>
                <a:gd name="T26" fmla="*/ 59 w 162"/>
                <a:gd name="T27" fmla="*/ 47 h 104"/>
                <a:gd name="T28" fmla="*/ 70 w 162"/>
                <a:gd name="T29" fmla="*/ 47 h 104"/>
                <a:gd name="T30" fmla="*/ 70 w 162"/>
                <a:gd name="T31" fmla="*/ 57 h 104"/>
                <a:gd name="T32" fmla="*/ 78 w 162"/>
                <a:gd name="T33" fmla="*/ 57 h 104"/>
                <a:gd name="T34" fmla="*/ 78 w 162"/>
                <a:gd name="T35" fmla="*/ 47 h 104"/>
                <a:gd name="T36" fmla="*/ 102 w 162"/>
                <a:gd name="T37" fmla="*/ 47 h 104"/>
                <a:gd name="T38" fmla="*/ 102 w 162"/>
                <a:gd name="T39" fmla="*/ 40 h 104"/>
                <a:gd name="T40" fmla="*/ 124 w 162"/>
                <a:gd name="T41" fmla="*/ 40 h 104"/>
                <a:gd name="T42" fmla="*/ 124 w 162"/>
                <a:gd name="T43" fmla="*/ 29 h 104"/>
                <a:gd name="T44" fmla="*/ 162 w 162"/>
                <a:gd name="T45" fmla="*/ 29 h 104"/>
                <a:gd name="T46" fmla="*/ 162 w 162"/>
                <a:gd name="T47" fmla="*/ 21 h 104"/>
                <a:gd name="T48" fmla="*/ 124 w 162"/>
                <a:gd name="T49" fmla="*/ 21 h 104"/>
                <a:gd name="T50" fmla="*/ 48 w 162"/>
                <a:gd name="T51" fmla="*/ 96 h 104"/>
                <a:gd name="T52" fmla="*/ 8 w 162"/>
                <a:gd name="T53" fmla="*/ 96 h 104"/>
                <a:gd name="T54" fmla="*/ 8 w 162"/>
                <a:gd name="T55" fmla="*/ 87 h 104"/>
                <a:gd name="T56" fmla="*/ 13 w 162"/>
                <a:gd name="T57" fmla="*/ 87 h 104"/>
                <a:gd name="T58" fmla="*/ 47 w 162"/>
                <a:gd name="T59" fmla="*/ 87 h 104"/>
                <a:gd name="T60" fmla="*/ 48 w 162"/>
                <a:gd name="T61" fmla="*/ 87 h 104"/>
                <a:gd name="T62" fmla="*/ 48 w 162"/>
                <a:gd name="T63" fmla="*/ 96 h 104"/>
                <a:gd name="T64" fmla="*/ 42 w 162"/>
                <a:gd name="T65" fmla="*/ 79 h 104"/>
                <a:gd name="T66" fmla="*/ 23 w 162"/>
                <a:gd name="T67" fmla="*/ 79 h 104"/>
                <a:gd name="T68" fmla="*/ 33 w 162"/>
                <a:gd name="T69" fmla="*/ 47 h 104"/>
                <a:gd name="T70" fmla="*/ 51 w 162"/>
                <a:gd name="T71" fmla="*/ 47 h 104"/>
                <a:gd name="T72" fmla="*/ 42 w 162"/>
                <a:gd name="T73" fmla="*/ 79 h 104"/>
                <a:gd name="T74" fmla="*/ 94 w 162"/>
                <a:gd name="T75" fmla="*/ 10 h 104"/>
                <a:gd name="T76" fmla="*/ 94 w 162"/>
                <a:gd name="T77" fmla="*/ 39 h 104"/>
                <a:gd name="T78" fmla="*/ 62 w 162"/>
                <a:gd name="T79" fmla="*/ 39 h 104"/>
                <a:gd name="T80" fmla="*/ 27 w 162"/>
                <a:gd name="T81" fmla="*/ 39 h 104"/>
                <a:gd name="T82" fmla="*/ 26 w 162"/>
                <a:gd name="T83" fmla="*/ 39 h 104"/>
                <a:gd name="T84" fmla="*/ 10 w 162"/>
                <a:gd name="T85" fmla="*/ 23 h 104"/>
                <a:gd name="T86" fmla="*/ 26 w 162"/>
                <a:gd name="T87" fmla="*/ 8 h 104"/>
                <a:gd name="T88" fmla="*/ 94 w 162"/>
                <a:gd name="T89" fmla="*/ 8 h 104"/>
                <a:gd name="T90" fmla="*/ 94 w 162"/>
                <a:gd name="T91" fmla="*/ 10 h 104"/>
                <a:gd name="T92" fmla="*/ 116 w 162"/>
                <a:gd name="T93" fmla="*/ 32 h 104"/>
                <a:gd name="T94" fmla="*/ 102 w 162"/>
                <a:gd name="T95" fmla="*/ 32 h 104"/>
                <a:gd name="T96" fmla="*/ 102 w 162"/>
                <a:gd name="T97" fmla="*/ 18 h 104"/>
                <a:gd name="T98" fmla="*/ 116 w 162"/>
                <a:gd name="T99" fmla="*/ 18 h 104"/>
                <a:gd name="T100" fmla="*/ 116 w 162"/>
                <a:gd name="T101"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2" h="104">
                  <a:moveTo>
                    <a:pt x="124" y="21"/>
                  </a:moveTo>
                  <a:cubicBezTo>
                    <a:pt x="124" y="10"/>
                    <a:pt x="124" y="10"/>
                    <a:pt x="124" y="10"/>
                  </a:cubicBezTo>
                  <a:cubicBezTo>
                    <a:pt x="102" y="10"/>
                    <a:pt x="102" y="10"/>
                    <a:pt x="102" y="10"/>
                  </a:cubicBezTo>
                  <a:cubicBezTo>
                    <a:pt x="102" y="0"/>
                    <a:pt x="102" y="0"/>
                    <a:pt x="102" y="0"/>
                  </a:cubicBezTo>
                  <a:cubicBezTo>
                    <a:pt x="26" y="0"/>
                    <a:pt x="26" y="0"/>
                    <a:pt x="26" y="0"/>
                  </a:cubicBezTo>
                  <a:cubicBezTo>
                    <a:pt x="13" y="0"/>
                    <a:pt x="2" y="10"/>
                    <a:pt x="2" y="23"/>
                  </a:cubicBezTo>
                  <a:cubicBezTo>
                    <a:pt x="2" y="36"/>
                    <a:pt x="12" y="46"/>
                    <a:pt x="25" y="47"/>
                  </a:cubicBezTo>
                  <a:cubicBezTo>
                    <a:pt x="15" y="79"/>
                    <a:pt x="15" y="79"/>
                    <a:pt x="15" y="79"/>
                  </a:cubicBezTo>
                  <a:cubicBezTo>
                    <a:pt x="0" y="79"/>
                    <a:pt x="0" y="79"/>
                    <a:pt x="0" y="79"/>
                  </a:cubicBezTo>
                  <a:cubicBezTo>
                    <a:pt x="0" y="104"/>
                    <a:pt x="0" y="104"/>
                    <a:pt x="0" y="104"/>
                  </a:cubicBezTo>
                  <a:cubicBezTo>
                    <a:pt x="56" y="104"/>
                    <a:pt x="56" y="104"/>
                    <a:pt x="56" y="104"/>
                  </a:cubicBezTo>
                  <a:cubicBezTo>
                    <a:pt x="56" y="79"/>
                    <a:pt x="56" y="79"/>
                    <a:pt x="56" y="79"/>
                  </a:cubicBezTo>
                  <a:cubicBezTo>
                    <a:pt x="50" y="79"/>
                    <a:pt x="50" y="79"/>
                    <a:pt x="50" y="79"/>
                  </a:cubicBezTo>
                  <a:cubicBezTo>
                    <a:pt x="59" y="47"/>
                    <a:pt x="59" y="47"/>
                    <a:pt x="59" y="47"/>
                  </a:cubicBezTo>
                  <a:cubicBezTo>
                    <a:pt x="70" y="47"/>
                    <a:pt x="70" y="47"/>
                    <a:pt x="70" y="47"/>
                  </a:cubicBezTo>
                  <a:cubicBezTo>
                    <a:pt x="70" y="57"/>
                    <a:pt x="70" y="57"/>
                    <a:pt x="70" y="57"/>
                  </a:cubicBezTo>
                  <a:cubicBezTo>
                    <a:pt x="78" y="57"/>
                    <a:pt x="78" y="57"/>
                    <a:pt x="78" y="57"/>
                  </a:cubicBezTo>
                  <a:cubicBezTo>
                    <a:pt x="78" y="47"/>
                    <a:pt x="78" y="47"/>
                    <a:pt x="78" y="47"/>
                  </a:cubicBezTo>
                  <a:cubicBezTo>
                    <a:pt x="102" y="47"/>
                    <a:pt x="102" y="47"/>
                    <a:pt x="102" y="47"/>
                  </a:cubicBezTo>
                  <a:cubicBezTo>
                    <a:pt x="102" y="40"/>
                    <a:pt x="102" y="40"/>
                    <a:pt x="102" y="40"/>
                  </a:cubicBezTo>
                  <a:cubicBezTo>
                    <a:pt x="124" y="40"/>
                    <a:pt x="124" y="40"/>
                    <a:pt x="124" y="40"/>
                  </a:cubicBezTo>
                  <a:cubicBezTo>
                    <a:pt x="124" y="29"/>
                    <a:pt x="124" y="29"/>
                    <a:pt x="124" y="29"/>
                  </a:cubicBezTo>
                  <a:cubicBezTo>
                    <a:pt x="162" y="29"/>
                    <a:pt x="162" y="29"/>
                    <a:pt x="162" y="29"/>
                  </a:cubicBezTo>
                  <a:cubicBezTo>
                    <a:pt x="162" y="21"/>
                    <a:pt x="162" y="21"/>
                    <a:pt x="162" y="21"/>
                  </a:cubicBezTo>
                  <a:lnTo>
                    <a:pt x="124" y="21"/>
                  </a:lnTo>
                  <a:close/>
                  <a:moveTo>
                    <a:pt x="48" y="96"/>
                  </a:moveTo>
                  <a:cubicBezTo>
                    <a:pt x="8" y="96"/>
                    <a:pt x="8" y="96"/>
                    <a:pt x="8" y="96"/>
                  </a:cubicBezTo>
                  <a:cubicBezTo>
                    <a:pt x="8" y="87"/>
                    <a:pt x="8" y="87"/>
                    <a:pt x="8" y="87"/>
                  </a:cubicBezTo>
                  <a:cubicBezTo>
                    <a:pt x="13" y="87"/>
                    <a:pt x="13" y="87"/>
                    <a:pt x="13" y="87"/>
                  </a:cubicBezTo>
                  <a:cubicBezTo>
                    <a:pt x="47" y="87"/>
                    <a:pt x="47" y="87"/>
                    <a:pt x="47" y="87"/>
                  </a:cubicBezTo>
                  <a:cubicBezTo>
                    <a:pt x="48" y="87"/>
                    <a:pt x="48" y="87"/>
                    <a:pt x="48" y="87"/>
                  </a:cubicBezTo>
                  <a:lnTo>
                    <a:pt x="48" y="96"/>
                  </a:lnTo>
                  <a:close/>
                  <a:moveTo>
                    <a:pt x="42" y="79"/>
                  </a:moveTo>
                  <a:cubicBezTo>
                    <a:pt x="23" y="79"/>
                    <a:pt x="23" y="79"/>
                    <a:pt x="23" y="79"/>
                  </a:cubicBezTo>
                  <a:cubicBezTo>
                    <a:pt x="33" y="47"/>
                    <a:pt x="33" y="47"/>
                    <a:pt x="33" y="47"/>
                  </a:cubicBezTo>
                  <a:cubicBezTo>
                    <a:pt x="51" y="47"/>
                    <a:pt x="51" y="47"/>
                    <a:pt x="51" y="47"/>
                  </a:cubicBezTo>
                  <a:lnTo>
                    <a:pt x="42" y="79"/>
                  </a:lnTo>
                  <a:close/>
                  <a:moveTo>
                    <a:pt x="94" y="10"/>
                  </a:moveTo>
                  <a:cubicBezTo>
                    <a:pt x="94" y="39"/>
                    <a:pt x="94" y="39"/>
                    <a:pt x="94" y="39"/>
                  </a:cubicBezTo>
                  <a:cubicBezTo>
                    <a:pt x="62" y="39"/>
                    <a:pt x="62" y="39"/>
                    <a:pt x="62" y="39"/>
                  </a:cubicBezTo>
                  <a:cubicBezTo>
                    <a:pt x="27" y="39"/>
                    <a:pt x="27" y="39"/>
                    <a:pt x="27" y="39"/>
                  </a:cubicBezTo>
                  <a:cubicBezTo>
                    <a:pt x="26" y="39"/>
                    <a:pt x="26" y="39"/>
                    <a:pt x="26" y="39"/>
                  </a:cubicBezTo>
                  <a:cubicBezTo>
                    <a:pt x="17" y="39"/>
                    <a:pt x="10" y="32"/>
                    <a:pt x="10" y="23"/>
                  </a:cubicBezTo>
                  <a:cubicBezTo>
                    <a:pt x="10" y="15"/>
                    <a:pt x="17" y="8"/>
                    <a:pt x="26" y="8"/>
                  </a:cubicBezTo>
                  <a:cubicBezTo>
                    <a:pt x="94" y="8"/>
                    <a:pt x="94" y="8"/>
                    <a:pt x="94" y="8"/>
                  </a:cubicBezTo>
                  <a:lnTo>
                    <a:pt x="94" y="10"/>
                  </a:lnTo>
                  <a:close/>
                  <a:moveTo>
                    <a:pt x="116" y="32"/>
                  </a:moveTo>
                  <a:cubicBezTo>
                    <a:pt x="102" y="32"/>
                    <a:pt x="102" y="32"/>
                    <a:pt x="102" y="32"/>
                  </a:cubicBezTo>
                  <a:cubicBezTo>
                    <a:pt x="102" y="18"/>
                    <a:pt x="102" y="18"/>
                    <a:pt x="102" y="18"/>
                  </a:cubicBezTo>
                  <a:cubicBezTo>
                    <a:pt x="116" y="18"/>
                    <a:pt x="116" y="18"/>
                    <a:pt x="116" y="18"/>
                  </a:cubicBezTo>
                  <a:lnTo>
                    <a:pt x="116" y="32"/>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0078D7"/>
                </a:solidFill>
                <a:latin typeface="Segoe UI Semilight"/>
              </a:endParaRPr>
            </a:p>
          </p:txBody>
        </p:sp>
        <p:cxnSp>
          <p:nvCxnSpPr>
            <p:cNvPr id="131" name="Straight Connector 130">
              <a:extLst>
                <a:ext uri="{FF2B5EF4-FFF2-40B4-BE49-F238E27FC236}">
                  <a16:creationId xmlns:a16="http://schemas.microsoft.com/office/drawing/2014/main" id="{DA70D37B-3BBC-4E09-92FF-6EC6DBC12996}"/>
                </a:ext>
              </a:extLst>
            </p:cNvPr>
            <p:cNvCxnSpPr/>
            <p:nvPr/>
          </p:nvCxnSpPr>
          <p:spPr>
            <a:xfrm>
              <a:off x="1323037" y="2520550"/>
              <a:ext cx="914982"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D626BA7-0F81-4302-8949-50DA478DF928}"/>
                </a:ext>
              </a:extLst>
            </p:cNvPr>
            <p:cNvCxnSpPr/>
            <p:nvPr/>
          </p:nvCxnSpPr>
          <p:spPr>
            <a:xfrm>
              <a:off x="2874783" y="2520550"/>
              <a:ext cx="365405"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837531D-4E05-48F2-B7A8-2695DE10A24A}"/>
                </a:ext>
              </a:extLst>
            </p:cNvPr>
            <p:cNvCxnSpPr/>
            <p:nvPr/>
          </p:nvCxnSpPr>
          <p:spPr>
            <a:xfrm>
              <a:off x="3954920" y="2520550"/>
              <a:ext cx="563177"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85BF40-D898-4FBC-98AF-3B85D2FCB49D}"/>
                </a:ext>
              </a:extLst>
            </p:cNvPr>
            <p:cNvCxnSpPr/>
            <p:nvPr/>
          </p:nvCxnSpPr>
          <p:spPr>
            <a:xfrm>
              <a:off x="4989417" y="2520550"/>
              <a:ext cx="563177"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8065CB-924D-443E-8290-4ECAC9AEA796}"/>
                </a:ext>
              </a:extLst>
            </p:cNvPr>
            <p:cNvCxnSpPr>
              <a:endCxn id="84" idx="3"/>
            </p:cNvCxnSpPr>
            <p:nvPr/>
          </p:nvCxnSpPr>
          <p:spPr>
            <a:xfrm flipH="1">
              <a:off x="1308972" y="3556053"/>
              <a:ext cx="334841" cy="27747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BD32925-06E1-4D6D-A205-9506573BF454}"/>
                </a:ext>
              </a:extLst>
            </p:cNvPr>
            <p:cNvCxnSpPr/>
            <p:nvPr/>
          </p:nvCxnSpPr>
          <p:spPr>
            <a:xfrm flipH="1">
              <a:off x="2100058" y="3556053"/>
              <a:ext cx="334841" cy="27747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A676BD9-F373-40B4-9075-D8B932FF3709}"/>
                </a:ext>
              </a:extLst>
            </p:cNvPr>
            <p:cNvCxnSpPr/>
            <p:nvPr/>
          </p:nvCxnSpPr>
          <p:spPr>
            <a:xfrm>
              <a:off x="914042" y="3036763"/>
              <a:ext cx="0" cy="206701"/>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BED8F74-BADF-4123-A0BA-BD674EBD84CA}"/>
                </a:ext>
              </a:extLst>
            </p:cNvPr>
            <p:cNvCxnSpPr/>
            <p:nvPr/>
          </p:nvCxnSpPr>
          <p:spPr>
            <a:xfrm>
              <a:off x="914042" y="3972375"/>
              <a:ext cx="0" cy="206701"/>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7A32E43-9BED-4C8B-AC31-10E83574BA25}"/>
                </a:ext>
              </a:extLst>
            </p:cNvPr>
            <p:cNvCxnSpPr/>
            <p:nvPr/>
          </p:nvCxnSpPr>
          <p:spPr>
            <a:xfrm>
              <a:off x="914042" y="4877559"/>
              <a:ext cx="0" cy="25234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9F5E520-87AE-471B-9D70-8F7095E32347}"/>
                </a:ext>
              </a:extLst>
            </p:cNvPr>
            <p:cNvCxnSpPr/>
            <p:nvPr/>
          </p:nvCxnSpPr>
          <p:spPr>
            <a:xfrm>
              <a:off x="1819100" y="4625219"/>
              <a:ext cx="0" cy="159848"/>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B5C14B6-0DDA-42D0-A0D2-E6EF2BABF832}"/>
                </a:ext>
              </a:extLst>
            </p:cNvPr>
            <p:cNvCxnSpPr/>
            <p:nvPr/>
          </p:nvCxnSpPr>
          <p:spPr>
            <a:xfrm flipH="1">
              <a:off x="1217493" y="4193452"/>
              <a:ext cx="334841" cy="27747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AA14CCB-3771-4277-828E-EA107F237FDC}"/>
                </a:ext>
              </a:extLst>
            </p:cNvPr>
            <p:cNvCxnSpPr/>
            <p:nvPr/>
          </p:nvCxnSpPr>
          <p:spPr>
            <a:xfrm flipH="1">
              <a:off x="1179245" y="5098218"/>
              <a:ext cx="334841" cy="27747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4C084D2-CB11-478C-BF69-7CD61EDDE827}"/>
                </a:ext>
              </a:extLst>
            </p:cNvPr>
            <p:cNvCxnSpPr/>
            <p:nvPr/>
          </p:nvCxnSpPr>
          <p:spPr>
            <a:xfrm>
              <a:off x="1172823" y="4716087"/>
              <a:ext cx="317848" cy="254074"/>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AF98739-A930-4AFC-BA33-4B1B19FF71EF}"/>
                </a:ext>
              </a:extLst>
            </p:cNvPr>
            <p:cNvCxnSpPr/>
            <p:nvPr/>
          </p:nvCxnSpPr>
          <p:spPr>
            <a:xfrm>
              <a:off x="1886123" y="5987843"/>
              <a:ext cx="1026981"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005623F-104E-41B7-95AE-661D65F39FA2}"/>
                </a:ext>
              </a:extLst>
            </p:cNvPr>
            <p:cNvCxnSpPr/>
            <p:nvPr/>
          </p:nvCxnSpPr>
          <p:spPr>
            <a:xfrm>
              <a:off x="3536755" y="5987843"/>
              <a:ext cx="456487"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FEBEF06-74C4-4554-B496-368DE975BD63}"/>
                </a:ext>
              </a:extLst>
            </p:cNvPr>
            <p:cNvCxnSpPr/>
            <p:nvPr/>
          </p:nvCxnSpPr>
          <p:spPr>
            <a:xfrm>
              <a:off x="4692957" y="5987843"/>
              <a:ext cx="852030"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434D623-EF21-4A8C-BF67-42E1B33CB1E0}"/>
                </a:ext>
              </a:extLst>
            </p:cNvPr>
            <p:cNvCxnSpPr/>
            <p:nvPr/>
          </p:nvCxnSpPr>
          <p:spPr>
            <a:xfrm>
              <a:off x="5952528" y="3036763"/>
              <a:ext cx="0" cy="145848"/>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8403FB9-4522-4D12-89ED-244E59AC78BA}"/>
                </a:ext>
              </a:extLst>
            </p:cNvPr>
            <p:cNvCxnSpPr/>
            <p:nvPr/>
          </p:nvCxnSpPr>
          <p:spPr>
            <a:xfrm>
              <a:off x="5952528" y="4170146"/>
              <a:ext cx="0" cy="32840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12477B1-8914-4F32-981D-F1C565A0E55D}"/>
                </a:ext>
              </a:extLst>
            </p:cNvPr>
            <p:cNvCxnSpPr/>
            <p:nvPr/>
          </p:nvCxnSpPr>
          <p:spPr>
            <a:xfrm>
              <a:off x="5952528" y="5288316"/>
              <a:ext cx="0" cy="465325"/>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BCA7C34-C6D5-48A9-B014-22BB940C9D11}"/>
                </a:ext>
              </a:extLst>
            </p:cNvPr>
            <p:cNvCxnSpPr/>
            <p:nvPr/>
          </p:nvCxnSpPr>
          <p:spPr>
            <a:xfrm>
              <a:off x="4153869" y="5224988"/>
              <a:ext cx="323096" cy="31063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0909D98-5EA5-4BEF-8C71-88F471B6E55D}"/>
                </a:ext>
              </a:extLst>
            </p:cNvPr>
            <p:cNvCxnSpPr/>
            <p:nvPr/>
          </p:nvCxnSpPr>
          <p:spPr>
            <a:xfrm>
              <a:off x="888900" y="5987843"/>
              <a:ext cx="493377" cy="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4F75CCC-74AF-4FF5-95D2-DDA9888847C3}"/>
                </a:ext>
              </a:extLst>
            </p:cNvPr>
            <p:cNvCxnSpPr/>
            <p:nvPr/>
          </p:nvCxnSpPr>
          <p:spPr>
            <a:xfrm flipH="1">
              <a:off x="4172256" y="3165497"/>
              <a:ext cx="367251" cy="30433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3622053-66BE-46A6-846F-63BE45758212}"/>
                </a:ext>
              </a:extLst>
            </p:cNvPr>
            <p:cNvCxnSpPr/>
            <p:nvPr/>
          </p:nvCxnSpPr>
          <p:spPr>
            <a:xfrm flipH="1">
              <a:off x="4544124" y="3804087"/>
              <a:ext cx="262169" cy="217255"/>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68CFE38-7EF1-4C7B-A6E3-753679022F83}"/>
                </a:ext>
              </a:extLst>
            </p:cNvPr>
            <p:cNvCxnSpPr/>
            <p:nvPr/>
          </p:nvCxnSpPr>
          <p:spPr>
            <a:xfrm flipH="1">
              <a:off x="5399609" y="3109687"/>
              <a:ext cx="262169" cy="217255"/>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28382D7-E3FF-4789-8426-12113EFAFDF8}"/>
                </a:ext>
              </a:extLst>
            </p:cNvPr>
            <p:cNvCxnSpPr/>
            <p:nvPr/>
          </p:nvCxnSpPr>
          <p:spPr>
            <a:xfrm flipH="1">
              <a:off x="5385248" y="4285997"/>
              <a:ext cx="387875" cy="321425"/>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AADD6DF-9384-4588-AF77-5B815518CEE4}"/>
                </a:ext>
              </a:extLst>
            </p:cNvPr>
            <p:cNvCxnSpPr/>
            <p:nvPr/>
          </p:nvCxnSpPr>
          <p:spPr>
            <a:xfrm flipH="1">
              <a:off x="5518364" y="5312887"/>
              <a:ext cx="207218" cy="171717"/>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4FA4043-1FDA-4D61-8FD3-07738DD455CC}"/>
                </a:ext>
              </a:extLst>
            </p:cNvPr>
            <p:cNvCxnSpPr/>
            <p:nvPr/>
          </p:nvCxnSpPr>
          <p:spPr>
            <a:xfrm>
              <a:off x="1236720" y="2709880"/>
              <a:ext cx="304264" cy="304264"/>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0998851-5641-4F4E-9BDA-17753C92A719}"/>
                </a:ext>
              </a:extLst>
            </p:cNvPr>
            <p:cNvCxnSpPr/>
            <p:nvPr/>
          </p:nvCxnSpPr>
          <p:spPr>
            <a:xfrm flipV="1">
              <a:off x="2092672" y="4245500"/>
              <a:ext cx="577021" cy="1"/>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4D057EE-C375-41D9-A0AA-3027870F6855}"/>
                </a:ext>
              </a:extLst>
            </p:cNvPr>
            <p:cNvCxnSpPr/>
            <p:nvPr/>
          </p:nvCxnSpPr>
          <p:spPr>
            <a:xfrm>
              <a:off x="2099890" y="5096240"/>
              <a:ext cx="261737" cy="261737"/>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3071271-2204-4734-A4D0-41E6EE67C4C6}"/>
                </a:ext>
              </a:extLst>
            </p:cNvPr>
            <p:cNvCxnSpPr/>
            <p:nvPr/>
          </p:nvCxnSpPr>
          <p:spPr>
            <a:xfrm>
              <a:off x="1819100" y="5449267"/>
              <a:ext cx="0" cy="330997"/>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494A739-B2FF-4287-9A64-8BFD3525DB5C}"/>
                </a:ext>
              </a:extLst>
            </p:cNvPr>
            <p:cNvCxnSpPr/>
            <p:nvPr/>
          </p:nvCxnSpPr>
          <p:spPr>
            <a:xfrm>
              <a:off x="5103788" y="4480130"/>
              <a:ext cx="0" cy="330997"/>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1889444-614C-4A66-B076-875017BEFA77}"/>
                </a:ext>
              </a:extLst>
            </p:cNvPr>
            <p:cNvCxnSpPr/>
            <p:nvPr/>
          </p:nvCxnSpPr>
          <p:spPr>
            <a:xfrm>
              <a:off x="3736068" y="2955145"/>
              <a:ext cx="115183" cy="115183"/>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BCCCC52-C3EA-4A88-B77F-475B38916099}"/>
                </a:ext>
              </a:extLst>
            </p:cNvPr>
            <p:cNvCxnSpPr/>
            <p:nvPr/>
          </p:nvCxnSpPr>
          <p:spPr>
            <a:xfrm>
              <a:off x="2874610" y="3579019"/>
              <a:ext cx="195873" cy="195873"/>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A87C854-4853-457B-9E09-9943C40803D9}"/>
                </a:ext>
              </a:extLst>
            </p:cNvPr>
            <p:cNvCxnSpPr/>
            <p:nvPr/>
          </p:nvCxnSpPr>
          <p:spPr>
            <a:xfrm flipH="1">
              <a:off x="2419785" y="4628786"/>
              <a:ext cx="334841" cy="277476"/>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FF52BB9-902E-44A6-BF31-25F7FA576A05}"/>
                </a:ext>
              </a:extLst>
            </p:cNvPr>
            <p:cNvCxnSpPr/>
            <p:nvPr/>
          </p:nvCxnSpPr>
          <p:spPr>
            <a:xfrm>
              <a:off x="3566122" y="4569539"/>
              <a:ext cx="229348" cy="220503"/>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146236-553C-49B5-A112-919673C34AA7}"/>
                </a:ext>
              </a:extLst>
            </p:cNvPr>
            <p:cNvCxnSpPr/>
            <p:nvPr/>
          </p:nvCxnSpPr>
          <p:spPr>
            <a:xfrm flipV="1">
              <a:off x="3697664" y="4245501"/>
              <a:ext cx="333610" cy="1"/>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E328E25-A3ED-4997-A327-921D08CDB3EE}"/>
                </a:ext>
              </a:extLst>
            </p:cNvPr>
            <p:cNvCxnSpPr/>
            <p:nvPr/>
          </p:nvCxnSpPr>
          <p:spPr>
            <a:xfrm>
              <a:off x="3171856" y="4842696"/>
              <a:ext cx="0" cy="926158"/>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D79664-58F8-4EF4-9D13-656F437DBAB4}"/>
                </a:ext>
              </a:extLst>
            </p:cNvPr>
            <p:cNvCxnSpPr/>
            <p:nvPr/>
          </p:nvCxnSpPr>
          <p:spPr>
            <a:xfrm>
              <a:off x="3171856" y="2771855"/>
              <a:ext cx="0" cy="798692"/>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3503C40-C51E-4AF9-BE00-D1A4ED30F056}"/>
                </a:ext>
              </a:extLst>
            </p:cNvPr>
            <p:cNvCxnSpPr/>
            <p:nvPr/>
          </p:nvCxnSpPr>
          <p:spPr>
            <a:xfrm flipH="1">
              <a:off x="3556609" y="3859598"/>
              <a:ext cx="137699" cy="114110"/>
            </a:xfrm>
            <a:prstGeom prst="line">
              <a:avLst/>
            </a:prstGeom>
            <a:grpFill/>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12" name="Rectangle 211">
            <a:extLst>
              <a:ext uri="{FF2B5EF4-FFF2-40B4-BE49-F238E27FC236}">
                <a16:creationId xmlns:a16="http://schemas.microsoft.com/office/drawing/2014/main" id="{F1EE44A8-1C5E-49B5-A059-94FC6356F03D}"/>
              </a:ext>
            </a:extLst>
          </p:cNvPr>
          <p:cNvSpPr/>
          <p:nvPr/>
        </p:nvSpPr>
        <p:spPr>
          <a:xfrm>
            <a:off x="8122646" y="5484294"/>
            <a:ext cx="2475336" cy="221581"/>
          </a:xfrm>
          <a:prstGeom prst="rect">
            <a:avLst/>
          </a:prstGeom>
          <a:noFill/>
        </p:spPr>
        <p:txBody>
          <a:bodyPr wrap="square" lIns="89630" tIns="0" rIns="0" bIns="0" anchor="ctr">
            <a:spAutoFit/>
          </a:bodyPr>
          <a:lstStyle/>
          <a:p>
            <a:pPr defTabSz="913748" fontAlgn="base">
              <a:lnSpc>
                <a:spcPct val="90000"/>
              </a:lnSpc>
              <a:spcBef>
                <a:spcPct val="0"/>
              </a:spcBef>
              <a:defRPr/>
            </a:pPr>
            <a:r>
              <a:rPr lang="en-US" sz="1600">
                <a:gradFill>
                  <a:gsLst>
                    <a:gs pos="1250">
                      <a:srgbClr val="353535"/>
                    </a:gs>
                    <a:gs pos="100000">
                      <a:srgbClr val="353535"/>
                    </a:gs>
                  </a:gsLst>
                  <a:lin ang="5400000" scaled="0"/>
                </a:gradFill>
                <a:latin typeface="Segoe UI"/>
              </a:rPr>
              <a:t>Predictive maintenance</a:t>
            </a:r>
          </a:p>
        </p:txBody>
      </p:sp>
      <p:sp>
        <p:nvSpPr>
          <p:cNvPr id="213" name="Rectangle 212">
            <a:extLst>
              <a:ext uri="{FF2B5EF4-FFF2-40B4-BE49-F238E27FC236}">
                <a16:creationId xmlns:a16="http://schemas.microsoft.com/office/drawing/2014/main" id="{56F28CE0-F11D-49FB-AF34-7F3D8F15C496}"/>
              </a:ext>
            </a:extLst>
          </p:cNvPr>
          <p:cNvSpPr/>
          <p:nvPr/>
        </p:nvSpPr>
        <p:spPr>
          <a:xfrm>
            <a:off x="8122647" y="5126157"/>
            <a:ext cx="2475336" cy="221581"/>
          </a:xfrm>
          <a:prstGeom prst="rect">
            <a:avLst/>
          </a:prstGeom>
          <a:noFill/>
        </p:spPr>
        <p:txBody>
          <a:bodyPr wrap="square" lIns="89630" tIns="0" rIns="0" bIns="0" anchor="ctr">
            <a:spAutoFit/>
          </a:bodyPr>
          <a:lstStyle/>
          <a:p>
            <a:pPr defTabSz="913748" fontAlgn="base">
              <a:lnSpc>
                <a:spcPct val="90000"/>
              </a:lnSpc>
              <a:spcBef>
                <a:spcPct val="0"/>
              </a:spcBef>
              <a:defRPr/>
            </a:pPr>
            <a:r>
              <a:rPr lang="en-US" sz="1600">
                <a:gradFill>
                  <a:gsLst>
                    <a:gs pos="1250">
                      <a:srgbClr val="353535"/>
                    </a:gs>
                    <a:gs pos="100000">
                      <a:srgbClr val="353535"/>
                    </a:gs>
                  </a:gsLst>
                  <a:lin ang="5400000" scaled="0"/>
                </a:gradFill>
                <a:latin typeface="Segoe UI"/>
              </a:rPr>
              <a:t>Remote monitoring </a:t>
            </a:r>
          </a:p>
        </p:txBody>
      </p:sp>
      <p:sp>
        <p:nvSpPr>
          <p:cNvPr id="214" name="Rectangle 213">
            <a:extLst>
              <a:ext uri="{FF2B5EF4-FFF2-40B4-BE49-F238E27FC236}">
                <a16:creationId xmlns:a16="http://schemas.microsoft.com/office/drawing/2014/main" id="{96048043-7A4B-4517-9658-2DCA2D8B2642}"/>
              </a:ext>
            </a:extLst>
          </p:cNvPr>
          <p:cNvSpPr/>
          <p:nvPr/>
        </p:nvSpPr>
        <p:spPr>
          <a:xfrm>
            <a:off x="8100770" y="5842432"/>
            <a:ext cx="2650693" cy="221581"/>
          </a:xfrm>
          <a:prstGeom prst="rect">
            <a:avLst/>
          </a:prstGeom>
          <a:noFill/>
        </p:spPr>
        <p:txBody>
          <a:bodyPr wrap="square" lIns="87867" tIns="0" rIns="0" bIns="0" anchor="ctr">
            <a:spAutoFit/>
          </a:bodyPr>
          <a:lstStyle/>
          <a:p>
            <a:pPr defTabSz="895748" fontAlgn="base">
              <a:lnSpc>
                <a:spcPct val="90000"/>
              </a:lnSpc>
              <a:spcBef>
                <a:spcPct val="0"/>
              </a:spcBef>
              <a:defRPr/>
            </a:pPr>
            <a:r>
              <a:rPr lang="en-US" sz="1600">
                <a:gradFill>
                  <a:gsLst>
                    <a:gs pos="1250">
                      <a:srgbClr val="353535"/>
                    </a:gs>
                    <a:gs pos="100000">
                      <a:srgbClr val="353535"/>
                    </a:gs>
                  </a:gsLst>
                  <a:lin ang="5400000" scaled="0"/>
                </a:gradFill>
                <a:latin typeface="Segoe UI"/>
              </a:rPr>
              <a:t>Connected factory (new)</a:t>
            </a:r>
          </a:p>
        </p:txBody>
      </p:sp>
      <p:sp>
        <p:nvSpPr>
          <p:cNvPr id="215" name="Freeform 179">
            <a:extLst>
              <a:ext uri="{FF2B5EF4-FFF2-40B4-BE49-F238E27FC236}">
                <a16:creationId xmlns:a16="http://schemas.microsoft.com/office/drawing/2014/main" id="{F6E9534A-DE5D-4D9E-9AE0-C8A8440B0F96}"/>
              </a:ext>
            </a:extLst>
          </p:cNvPr>
          <p:cNvSpPr>
            <a:spLocks noChangeAspect="1"/>
          </p:cNvSpPr>
          <p:nvPr/>
        </p:nvSpPr>
        <p:spPr bwMode="auto">
          <a:xfrm>
            <a:off x="7782958" y="5481492"/>
            <a:ext cx="268723" cy="228432"/>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8" fontAlgn="base">
              <a:spcBef>
                <a:spcPct val="0"/>
              </a:spcBef>
              <a:spcAft>
                <a:spcPct val="0"/>
              </a:spcAft>
              <a:defRPr/>
            </a:pPr>
            <a:endParaRPr lang="en-US" sz="1600" kern="0" spc="-49" err="1">
              <a:solidFill>
                <a:srgbClr val="505050"/>
              </a:solidFill>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B0F11EAD-318C-4859-93D9-FFBC7B226E1C}"/>
              </a:ext>
            </a:extLst>
          </p:cNvPr>
          <p:cNvGrpSpPr/>
          <p:nvPr/>
        </p:nvGrpSpPr>
        <p:grpSpPr>
          <a:xfrm>
            <a:off x="7777859" y="5122731"/>
            <a:ext cx="297955" cy="228432"/>
            <a:chOff x="7468394" y="5014964"/>
            <a:chExt cx="357809" cy="274320"/>
          </a:xfrm>
          <a:noFill/>
        </p:grpSpPr>
        <p:sp>
          <p:nvSpPr>
            <p:cNvPr id="217" name="Freeform 174">
              <a:extLst>
                <a:ext uri="{FF2B5EF4-FFF2-40B4-BE49-F238E27FC236}">
                  <a16:creationId xmlns:a16="http://schemas.microsoft.com/office/drawing/2014/main" id="{769B2982-B724-42C5-8D38-5D8834F6C153}"/>
                </a:ext>
              </a:extLst>
            </p:cNvPr>
            <p:cNvSpPr>
              <a:spLocks/>
            </p:cNvSpPr>
            <p:nvPr/>
          </p:nvSpPr>
          <p:spPr bwMode="auto">
            <a:xfrm>
              <a:off x="7468394" y="5014964"/>
              <a:ext cx="357809" cy="216425"/>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grpFill/>
            <a:ln w="12700" cap="sq">
              <a:solidFill>
                <a:srgbClr val="001F50"/>
              </a:solidFill>
              <a:miter lim="800000"/>
            </a:ln>
          </p:spPr>
          <p:txBody>
            <a:bodyPr vert="horz" wrap="square" lIns="89617" tIns="44808" rIns="89617" bIns="44808" numCol="1" anchor="t" anchorCtr="0" compatLnSpc="1">
              <a:prstTxWarp prst="textNoShape">
                <a:avLst/>
              </a:prstTxWarp>
            </a:bodyPr>
            <a:lstStyle/>
            <a:p>
              <a:pPr defTabSz="896043">
                <a:defRPr/>
              </a:pPr>
              <a:endParaRPr lang="en-US" sz="1600" kern="0">
                <a:solidFill>
                  <a:srgbClr val="505050"/>
                </a:solidFill>
                <a:latin typeface="Segoe UI"/>
              </a:endParaRPr>
            </a:p>
          </p:txBody>
        </p:sp>
        <p:sp>
          <p:nvSpPr>
            <p:cNvPr id="218" name="Freeform 199">
              <a:extLst>
                <a:ext uri="{FF2B5EF4-FFF2-40B4-BE49-F238E27FC236}">
                  <a16:creationId xmlns:a16="http://schemas.microsoft.com/office/drawing/2014/main" id="{1B196160-6E31-4FE1-9DB9-5A6B9B318890}"/>
                </a:ext>
              </a:extLst>
            </p:cNvPr>
            <p:cNvSpPr>
              <a:spLocks/>
            </p:cNvSpPr>
            <p:nvPr/>
          </p:nvSpPr>
          <p:spPr bwMode="auto">
            <a:xfrm>
              <a:off x="7616983" y="5065825"/>
              <a:ext cx="146603" cy="22345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grpFill/>
            <a:ln w="3175">
              <a:solidFill>
                <a:srgbClr val="001F50"/>
              </a:solidFill>
            </a:ln>
          </p:spPr>
          <p:txBody>
            <a:bodyPr vert="horz" wrap="square" lIns="89617" tIns="44808" rIns="89617" bIns="44808" numCol="1" anchor="t" anchorCtr="0" compatLnSpc="1">
              <a:prstTxWarp prst="textNoShape">
                <a:avLst/>
              </a:prstTxWarp>
            </a:bodyPr>
            <a:lstStyle/>
            <a:p>
              <a:pPr defTabSz="896043">
                <a:defRPr/>
              </a:pPr>
              <a:endParaRPr lang="en-US" sz="1600" kern="0">
                <a:solidFill>
                  <a:srgbClr val="505050"/>
                </a:solidFill>
                <a:latin typeface="Segoe UI"/>
              </a:endParaRPr>
            </a:p>
          </p:txBody>
        </p:sp>
      </p:grpSp>
      <p:sp>
        <p:nvSpPr>
          <p:cNvPr id="219" name="Freeform 39">
            <a:extLst>
              <a:ext uri="{FF2B5EF4-FFF2-40B4-BE49-F238E27FC236}">
                <a16:creationId xmlns:a16="http://schemas.microsoft.com/office/drawing/2014/main" id="{7AD2FED9-CF59-4169-9276-DF8C8191DCB2}"/>
              </a:ext>
            </a:extLst>
          </p:cNvPr>
          <p:cNvSpPr>
            <a:spLocks noChangeAspect="1"/>
          </p:cNvSpPr>
          <p:nvPr/>
        </p:nvSpPr>
        <p:spPr bwMode="auto">
          <a:xfrm>
            <a:off x="7812358" y="5819969"/>
            <a:ext cx="276588" cy="228432"/>
          </a:xfrm>
          <a:custGeom>
            <a:avLst/>
            <a:gdLst>
              <a:gd name="T0" fmla="*/ 137 w 164"/>
              <a:gd name="T1" fmla="*/ 87 h 135"/>
              <a:gd name="T2" fmla="*/ 137 w 164"/>
              <a:gd name="T3" fmla="*/ 34 h 135"/>
              <a:gd name="T4" fmla="*/ 129 w 164"/>
              <a:gd name="T5" fmla="*/ 34 h 135"/>
              <a:gd name="T6" fmla="*/ 129 w 164"/>
              <a:gd name="T7" fmla="*/ 58 h 135"/>
              <a:gd name="T8" fmla="*/ 124 w 164"/>
              <a:gd name="T9" fmla="*/ 58 h 135"/>
              <a:gd name="T10" fmla="*/ 119 w 164"/>
              <a:gd name="T11" fmla="*/ 52 h 135"/>
              <a:gd name="T12" fmla="*/ 113 w 164"/>
              <a:gd name="T13" fmla="*/ 51 h 135"/>
              <a:gd name="T14" fmla="*/ 84 w 164"/>
              <a:gd name="T15" fmla="*/ 19 h 135"/>
              <a:gd name="T16" fmla="*/ 84 w 164"/>
              <a:gd name="T17" fmla="*/ 16 h 135"/>
              <a:gd name="T18" fmla="*/ 68 w 164"/>
              <a:gd name="T19" fmla="*/ 0 h 135"/>
              <a:gd name="T20" fmla="*/ 52 w 164"/>
              <a:gd name="T21" fmla="*/ 16 h 135"/>
              <a:gd name="T22" fmla="*/ 52 w 164"/>
              <a:gd name="T23" fmla="*/ 19 h 135"/>
              <a:gd name="T24" fmla="*/ 28 w 164"/>
              <a:gd name="T25" fmla="*/ 59 h 135"/>
              <a:gd name="T26" fmla="*/ 28 w 164"/>
              <a:gd name="T27" fmla="*/ 59 h 135"/>
              <a:gd name="T28" fmla="*/ 16 w 164"/>
              <a:gd name="T29" fmla="*/ 76 h 135"/>
              <a:gd name="T30" fmla="*/ 27 w 164"/>
              <a:gd name="T31" fmla="*/ 92 h 135"/>
              <a:gd name="T32" fmla="*/ 32 w 164"/>
              <a:gd name="T33" fmla="*/ 104 h 135"/>
              <a:gd name="T34" fmla="*/ 9 w 164"/>
              <a:gd name="T35" fmla="*/ 104 h 135"/>
              <a:gd name="T36" fmla="*/ 4 w 164"/>
              <a:gd name="T37" fmla="*/ 109 h 135"/>
              <a:gd name="T38" fmla="*/ 4 w 164"/>
              <a:gd name="T39" fmla="*/ 118 h 135"/>
              <a:gd name="T40" fmla="*/ 3 w 164"/>
              <a:gd name="T41" fmla="*/ 118 h 135"/>
              <a:gd name="T42" fmla="*/ 0 w 164"/>
              <a:gd name="T43" fmla="*/ 121 h 135"/>
              <a:gd name="T44" fmla="*/ 0 w 164"/>
              <a:gd name="T45" fmla="*/ 132 h 135"/>
              <a:gd name="T46" fmla="*/ 3 w 164"/>
              <a:gd name="T47" fmla="*/ 135 h 135"/>
              <a:gd name="T48" fmla="*/ 112 w 164"/>
              <a:gd name="T49" fmla="*/ 135 h 135"/>
              <a:gd name="T50" fmla="*/ 115 w 164"/>
              <a:gd name="T51" fmla="*/ 132 h 135"/>
              <a:gd name="T52" fmla="*/ 115 w 164"/>
              <a:gd name="T53" fmla="*/ 121 h 135"/>
              <a:gd name="T54" fmla="*/ 112 w 164"/>
              <a:gd name="T55" fmla="*/ 118 h 135"/>
              <a:gd name="T56" fmla="*/ 93 w 164"/>
              <a:gd name="T57" fmla="*/ 118 h 135"/>
              <a:gd name="T58" fmla="*/ 93 w 164"/>
              <a:gd name="T59" fmla="*/ 109 h 135"/>
              <a:gd name="T60" fmla="*/ 89 w 164"/>
              <a:gd name="T61" fmla="*/ 104 h 135"/>
              <a:gd name="T62" fmla="*/ 57 w 164"/>
              <a:gd name="T63" fmla="*/ 104 h 135"/>
              <a:gd name="T64" fmla="*/ 49 w 164"/>
              <a:gd name="T65" fmla="*/ 84 h 135"/>
              <a:gd name="T66" fmla="*/ 51 w 164"/>
              <a:gd name="T67" fmla="*/ 76 h 135"/>
              <a:gd name="T68" fmla="*/ 48 w 164"/>
              <a:gd name="T69" fmla="*/ 65 h 135"/>
              <a:gd name="T70" fmla="*/ 64 w 164"/>
              <a:gd name="T71" fmla="*/ 31 h 135"/>
              <a:gd name="T72" fmla="*/ 68 w 164"/>
              <a:gd name="T73" fmla="*/ 32 h 135"/>
              <a:gd name="T74" fmla="*/ 74 w 164"/>
              <a:gd name="T75" fmla="*/ 31 h 135"/>
              <a:gd name="T76" fmla="*/ 104 w 164"/>
              <a:gd name="T77" fmla="*/ 58 h 135"/>
              <a:gd name="T78" fmla="*/ 108 w 164"/>
              <a:gd name="T79" fmla="*/ 71 h 135"/>
              <a:gd name="T80" fmla="*/ 122 w 164"/>
              <a:gd name="T81" fmla="*/ 67 h 135"/>
              <a:gd name="T82" fmla="*/ 129 w 164"/>
              <a:gd name="T83" fmla="*/ 67 h 135"/>
              <a:gd name="T84" fmla="*/ 129 w 164"/>
              <a:gd name="T85" fmla="*/ 87 h 135"/>
              <a:gd name="T86" fmla="*/ 129 w 164"/>
              <a:gd name="T87" fmla="*/ 95 h 135"/>
              <a:gd name="T88" fmla="*/ 137 w 164"/>
              <a:gd name="T89" fmla="*/ 95 h 135"/>
              <a:gd name="T90" fmla="*/ 164 w 164"/>
              <a:gd name="T91" fmla="*/ 95 h 135"/>
              <a:gd name="T92" fmla="*/ 164 w 164"/>
              <a:gd name="T93" fmla="*/ 87 h 135"/>
              <a:gd name="T94" fmla="*/ 137 w 164"/>
              <a:gd name="T95"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35">
                <a:moveTo>
                  <a:pt x="137" y="87"/>
                </a:moveTo>
                <a:cubicBezTo>
                  <a:pt x="137" y="34"/>
                  <a:pt x="137" y="34"/>
                  <a:pt x="137" y="34"/>
                </a:cubicBezTo>
                <a:cubicBezTo>
                  <a:pt x="129" y="34"/>
                  <a:pt x="129" y="34"/>
                  <a:pt x="129" y="34"/>
                </a:cubicBezTo>
                <a:cubicBezTo>
                  <a:pt x="129" y="58"/>
                  <a:pt x="129" y="58"/>
                  <a:pt x="129" y="58"/>
                </a:cubicBezTo>
                <a:cubicBezTo>
                  <a:pt x="124" y="58"/>
                  <a:pt x="124" y="58"/>
                  <a:pt x="124" y="58"/>
                </a:cubicBezTo>
                <a:cubicBezTo>
                  <a:pt x="123" y="56"/>
                  <a:pt x="121" y="54"/>
                  <a:pt x="119" y="52"/>
                </a:cubicBezTo>
                <a:cubicBezTo>
                  <a:pt x="117" y="51"/>
                  <a:pt x="115" y="51"/>
                  <a:pt x="113" y="51"/>
                </a:cubicBezTo>
                <a:cubicBezTo>
                  <a:pt x="84" y="19"/>
                  <a:pt x="84" y="19"/>
                  <a:pt x="84" y="19"/>
                </a:cubicBezTo>
                <a:cubicBezTo>
                  <a:pt x="84" y="18"/>
                  <a:pt x="84" y="17"/>
                  <a:pt x="84" y="16"/>
                </a:cubicBezTo>
                <a:cubicBezTo>
                  <a:pt x="84" y="7"/>
                  <a:pt x="77" y="0"/>
                  <a:pt x="68" y="0"/>
                </a:cubicBezTo>
                <a:cubicBezTo>
                  <a:pt x="59" y="0"/>
                  <a:pt x="52" y="7"/>
                  <a:pt x="52" y="16"/>
                </a:cubicBezTo>
                <a:cubicBezTo>
                  <a:pt x="52" y="17"/>
                  <a:pt x="52" y="18"/>
                  <a:pt x="52" y="19"/>
                </a:cubicBezTo>
                <a:cubicBezTo>
                  <a:pt x="28" y="59"/>
                  <a:pt x="28" y="59"/>
                  <a:pt x="28" y="59"/>
                </a:cubicBezTo>
                <a:cubicBezTo>
                  <a:pt x="28" y="59"/>
                  <a:pt x="28" y="59"/>
                  <a:pt x="28" y="59"/>
                </a:cubicBezTo>
                <a:cubicBezTo>
                  <a:pt x="21" y="61"/>
                  <a:pt x="16" y="68"/>
                  <a:pt x="16" y="76"/>
                </a:cubicBezTo>
                <a:cubicBezTo>
                  <a:pt x="16" y="83"/>
                  <a:pt x="21" y="90"/>
                  <a:pt x="27" y="92"/>
                </a:cubicBezTo>
                <a:cubicBezTo>
                  <a:pt x="32" y="104"/>
                  <a:pt x="32" y="104"/>
                  <a:pt x="32" y="104"/>
                </a:cubicBezTo>
                <a:cubicBezTo>
                  <a:pt x="9" y="104"/>
                  <a:pt x="9" y="104"/>
                  <a:pt x="9" y="104"/>
                </a:cubicBezTo>
                <a:cubicBezTo>
                  <a:pt x="6" y="104"/>
                  <a:pt x="4" y="106"/>
                  <a:pt x="4" y="109"/>
                </a:cubicBezTo>
                <a:cubicBezTo>
                  <a:pt x="4" y="118"/>
                  <a:pt x="4" y="118"/>
                  <a:pt x="4" y="118"/>
                </a:cubicBezTo>
                <a:cubicBezTo>
                  <a:pt x="3" y="118"/>
                  <a:pt x="3" y="118"/>
                  <a:pt x="3" y="118"/>
                </a:cubicBezTo>
                <a:cubicBezTo>
                  <a:pt x="1" y="118"/>
                  <a:pt x="0" y="119"/>
                  <a:pt x="0" y="121"/>
                </a:cubicBezTo>
                <a:cubicBezTo>
                  <a:pt x="0" y="132"/>
                  <a:pt x="0" y="132"/>
                  <a:pt x="0" y="132"/>
                </a:cubicBezTo>
                <a:cubicBezTo>
                  <a:pt x="0" y="134"/>
                  <a:pt x="1" y="135"/>
                  <a:pt x="3" y="135"/>
                </a:cubicBezTo>
                <a:cubicBezTo>
                  <a:pt x="112" y="135"/>
                  <a:pt x="112" y="135"/>
                  <a:pt x="112" y="135"/>
                </a:cubicBezTo>
                <a:cubicBezTo>
                  <a:pt x="114" y="135"/>
                  <a:pt x="115" y="134"/>
                  <a:pt x="115" y="132"/>
                </a:cubicBezTo>
                <a:cubicBezTo>
                  <a:pt x="115" y="121"/>
                  <a:pt x="115" y="121"/>
                  <a:pt x="115" y="121"/>
                </a:cubicBezTo>
                <a:cubicBezTo>
                  <a:pt x="115" y="119"/>
                  <a:pt x="114" y="118"/>
                  <a:pt x="112" y="118"/>
                </a:cubicBezTo>
                <a:cubicBezTo>
                  <a:pt x="93" y="118"/>
                  <a:pt x="93" y="118"/>
                  <a:pt x="93" y="118"/>
                </a:cubicBezTo>
                <a:cubicBezTo>
                  <a:pt x="93" y="109"/>
                  <a:pt x="93" y="109"/>
                  <a:pt x="93" y="109"/>
                </a:cubicBezTo>
                <a:cubicBezTo>
                  <a:pt x="93" y="106"/>
                  <a:pt x="91" y="104"/>
                  <a:pt x="89" y="104"/>
                </a:cubicBezTo>
                <a:cubicBezTo>
                  <a:pt x="57" y="104"/>
                  <a:pt x="57" y="104"/>
                  <a:pt x="57" y="104"/>
                </a:cubicBezTo>
                <a:cubicBezTo>
                  <a:pt x="49" y="84"/>
                  <a:pt x="49" y="84"/>
                  <a:pt x="49" y="84"/>
                </a:cubicBezTo>
                <a:cubicBezTo>
                  <a:pt x="51" y="82"/>
                  <a:pt x="51" y="79"/>
                  <a:pt x="51" y="76"/>
                </a:cubicBezTo>
                <a:cubicBezTo>
                  <a:pt x="51" y="72"/>
                  <a:pt x="50" y="68"/>
                  <a:pt x="48" y="65"/>
                </a:cubicBezTo>
                <a:cubicBezTo>
                  <a:pt x="64" y="31"/>
                  <a:pt x="64" y="31"/>
                  <a:pt x="64" y="31"/>
                </a:cubicBezTo>
                <a:cubicBezTo>
                  <a:pt x="65" y="32"/>
                  <a:pt x="67" y="32"/>
                  <a:pt x="68" y="32"/>
                </a:cubicBezTo>
                <a:cubicBezTo>
                  <a:pt x="70" y="32"/>
                  <a:pt x="72" y="31"/>
                  <a:pt x="74" y="31"/>
                </a:cubicBezTo>
                <a:cubicBezTo>
                  <a:pt x="104" y="58"/>
                  <a:pt x="104" y="58"/>
                  <a:pt x="104" y="58"/>
                </a:cubicBezTo>
                <a:cubicBezTo>
                  <a:pt x="102" y="63"/>
                  <a:pt x="104" y="68"/>
                  <a:pt x="108" y="71"/>
                </a:cubicBezTo>
                <a:cubicBezTo>
                  <a:pt x="113" y="73"/>
                  <a:pt x="119" y="72"/>
                  <a:pt x="122" y="67"/>
                </a:cubicBezTo>
                <a:cubicBezTo>
                  <a:pt x="129" y="67"/>
                  <a:pt x="129" y="67"/>
                  <a:pt x="129" y="67"/>
                </a:cubicBezTo>
                <a:cubicBezTo>
                  <a:pt x="129" y="87"/>
                  <a:pt x="129" y="87"/>
                  <a:pt x="129" y="87"/>
                </a:cubicBezTo>
                <a:cubicBezTo>
                  <a:pt x="129" y="95"/>
                  <a:pt x="129" y="95"/>
                  <a:pt x="129" y="95"/>
                </a:cubicBezTo>
                <a:cubicBezTo>
                  <a:pt x="137" y="95"/>
                  <a:pt x="137" y="95"/>
                  <a:pt x="137" y="95"/>
                </a:cubicBezTo>
                <a:cubicBezTo>
                  <a:pt x="164" y="95"/>
                  <a:pt x="164" y="95"/>
                  <a:pt x="164" y="95"/>
                </a:cubicBezTo>
                <a:cubicBezTo>
                  <a:pt x="164" y="87"/>
                  <a:pt x="164" y="87"/>
                  <a:pt x="164" y="87"/>
                </a:cubicBezTo>
                <a:lnTo>
                  <a:pt x="137" y="87"/>
                </a:lnTo>
                <a:close/>
              </a:path>
            </a:pathLst>
          </a:custGeom>
          <a:solidFill>
            <a:srgbClr val="001F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600">
              <a:solidFill>
                <a:srgbClr val="505050"/>
              </a:solidFill>
              <a:latin typeface="Segoe UI"/>
            </a:endParaRPr>
          </a:p>
        </p:txBody>
      </p:sp>
      <p:sp>
        <p:nvSpPr>
          <p:cNvPr id="220" name="Rectangle 219">
            <a:extLst>
              <a:ext uri="{FF2B5EF4-FFF2-40B4-BE49-F238E27FC236}">
                <a16:creationId xmlns:a16="http://schemas.microsoft.com/office/drawing/2014/main" id="{6F479CC3-6277-46D7-996C-D6E506AB67F1}"/>
              </a:ext>
            </a:extLst>
          </p:cNvPr>
          <p:cNvSpPr/>
          <p:nvPr/>
        </p:nvSpPr>
        <p:spPr>
          <a:xfrm>
            <a:off x="7706437" y="2230256"/>
            <a:ext cx="3575457"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Device connectivity and management</a:t>
            </a:r>
          </a:p>
        </p:txBody>
      </p:sp>
      <p:grpSp>
        <p:nvGrpSpPr>
          <p:cNvPr id="221" name="Group 220">
            <a:extLst>
              <a:ext uri="{FF2B5EF4-FFF2-40B4-BE49-F238E27FC236}">
                <a16:creationId xmlns:a16="http://schemas.microsoft.com/office/drawing/2014/main" id="{82312A8B-C488-4648-A533-4F8617993916}"/>
              </a:ext>
            </a:extLst>
          </p:cNvPr>
          <p:cNvGrpSpPr>
            <a:grpSpLocks noChangeAspect="1"/>
          </p:cNvGrpSpPr>
          <p:nvPr/>
        </p:nvGrpSpPr>
        <p:grpSpPr>
          <a:xfrm>
            <a:off x="7121286" y="2232974"/>
            <a:ext cx="258771" cy="275708"/>
            <a:chOff x="9717206" y="1665286"/>
            <a:chExt cx="1842448" cy="1963050"/>
          </a:xfrm>
          <a:solidFill>
            <a:srgbClr val="001F50"/>
          </a:solidFill>
        </p:grpSpPr>
        <p:sp>
          <p:nvSpPr>
            <p:cNvPr id="222" name="Freeform 71">
              <a:extLst>
                <a:ext uri="{FF2B5EF4-FFF2-40B4-BE49-F238E27FC236}">
                  <a16:creationId xmlns:a16="http://schemas.microsoft.com/office/drawing/2014/main" id="{DAC9F056-D0F0-4DBD-B4EC-994A7117D22D}"/>
                </a:ext>
              </a:extLst>
            </p:cNvPr>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err="1">
                <a:solidFill>
                  <a:srgbClr val="505050"/>
                </a:solidFill>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82F861E4-4D96-49BB-8545-181199F452A7}"/>
                </a:ext>
              </a:extLst>
            </p:cNvPr>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err="1">
                <a:solidFill>
                  <a:srgbClr val="505050"/>
                </a:solidFill>
                <a:latin typeface="Segoe UI"/>
                <a:ea typeface="Segoe UI" pitchFamily="34" charset="0"/>
                <a:cs typeface="Segoe UI" pitchFamily="34" charset="0"/>
              </a:endParaRPr>
            </a:p>
          </p:txBody>
        </p:sp>
      </p:grpSp>
      <p:sp>
        <p:nvSpPr>
          <p:cNvPr id="224" name="Rectangle 223">
            <a:extLst>
              <a:ext uri="{FF2B5EF4-FFF2-40B4-BE49-F238E27FC236}">
                <a16:creationId xmlns:a16="http://schemas.microsoft.com/office/drawing/2014/main" id="{4586BEDA-BD4C-4C08-A3F4-BE90121157EC}"/>
              </a:ext>
            </a:extLst>
          </p:cNvPr>
          <p:cNvSpPr/>
          <p:nvPr/>
        </p:nvSpPr>
        <p:spPr>
          <a:xfrm>
            <a:off x="7706438" y="2712935"/>
            <a:ext cx="3643471"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Data ingestion, command and control</a:t>
            </a:r>
          </a:p>
        </p:txBody>
      </p:sp>
      <p:sp>
        <p:nvSpPr>
          <p:cNvPr id="225" name="Freeform 5">
            <a:extLst>
              <a:ext uri="{FF2B5EF4-FFF2-40B4-BE49-F238E27FC236}">
                <a16:creationId xmlns:a16="http://schemas.microsoft.com/office/drawing/2014/main" id="{D2D533F3-1F46-46B6-926F-0ED8ED046B65}"/>
              </a:ext>
            </a:extLst>
          </p:cNvPr>
          <p:cNvSpPr>
            <a:spLocks noChangeAspect="1" noEditPoints="1"/>
          </p:cNvSpPr>
          <p:nvPr/>
        </p:nvSpPr>
        <p:spPr bwMode="auto">
          <a:xfrm>
            <a:off x="7084477" y="2741674"/>
            <a:ext cx="332391" cy="206781"/>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rgbClr val="001F50"/>
          </a:solidFill>
          <a:ln>
            <a:noFill/>
          </a:ln>
        </p:spPr>
        <p:txBody>
          <a:bodyPr vert="horz" wrap="square" lIns="46515" tIns="23259" rIns="46515" bIns="23259" numCol="1" anchor="t" anchorCtr="0" compatLnSpc="1">
            <a:prstTxWarp prst="textNoShape">
              <a:avLst/>
            </a:prstTxWarp>
          </a:bodyPr>
          <a:lstStyle/>
          <a:p>
            <a:pPr defTabSz="474437">
              <a:defRPr/>
            </a:pPr>
            <a:endParaRPr lang="en-US" sz="1600">
              <a:solidFill>
                <a:srgbClr val="505050"/>
              </a:solidFill>
              <a:latin typeface="Segoe UI"/>
            </a:endParaRPr>
          </a:p>
        </p:txBody>
      </p:sp>
      <p:sp>
        <p:nvSpPr>
          <p:cNvPr id="226" name="Rectangle 225">
            <a:extLst>
              <a:ext uri="{FF2B5EF4-FFF2-40B4-BE49-F238E27FC236}">
                <a16:creationId xmlns:a16="http://schemas.microsoft.com/office/drawing/2014/main" id="{7A98C520-8823-43D3-89D8-56A25CEF9F69}"/>
              </a:ext>
            </a:extLst>
          </p:cNvPr>
          <p:cNvSpPr/>
          <p:nvPr/>
        </p:nvSpPr>
        <p:spPr>
          <a:xfrm>
            <a:off x="7706438" y="3678295"/>
            <a:ext cx="3594001"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Workflow automation and integration</a:t>
            </a:r>
          </a:p>
        </p:txBody>
      </p:sp>
      <p:sp>
        <p:nvSpPr>
          <p:cNvPr id="227" name="Freeform 122">
            <a:extLst>
              <a:ext uri="{FF2B5EF4-FFF2-40B4-BE49-F238E27FC236}">
                <a16:creationId xmlns:a16="http://schemas.microsoft.com/office/drawing/2014/main" id="{FD34077D-CC0C-4373-A387-831084520519}"/>
              </a:ext>
            </a:extLst>
          </p:cNvPr>
          <p:cNvSpPr>
            <a:spLocks noChangeAspect="1"/>
          </p:cNvSpPr>
          <p:nvPr/>
        </p:nvSpPr>
        <p:spPr bwMode="auto">
          <a:xfrm>
            <a:off x="7113995" y="3697895"/>
            <a:ext cx="273356" cy="27571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1F5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F995AA1-72AE-4181-B476-0FBA5B0C77F0}"/>
              </a:ext>
            </a:extLst>
          </p:cNvPr>
          <p:cNvSpPr/>
          <p:nvPr/>
        </p:nvSpPr>
        <p:spPr>
          <a:xfrm>
            <a:off x="7706438" y="3195614"/>
            <a:ext cx="4004914"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Stream processing and predictive analytics</a:t>
            </a:r>
          </a:p>
        </p:txBody>
      </p:sp>
      <p:sp>
        <p:nvSpPr>
          <p:cNvPr id="229" name="Freeform 17">
            <a:extLst>
              <a:ext uri="{FF2B5EF4-FFF2-40B4-BE49-F238E27FC236}">
                <a16:creationId xmlns:a16="http://schemas.microsoft.com/office/drawing/2014/main" id="{CBB2D123-0328-4476-9721-BDB823418DBA}"/>
              </a:ext>
            </a:extLst>
          </p:cNvPr>
          <p:cNvSpPr>
            <a:spLocks noChangeAspect="1" noEditPoints="1"/>
          </p:cNvSpPr>
          <p:nvPr/>
        </p:nvSpPr>
        <p:spPr bwMode="black">
          <a:xfrm>
            <a:off x="7078552" y="3183568"/>
            <a:ext cx="344241" cy="34463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0FDE3659-47A0-4038-8454-96A24AEA1B61}"/>
              </a:ext>
            </a:extLst>
          </p:cNvPr>
          <p:cNvSpPr/>
          <p:nvPr/>
        </p:nvSpPr>
        <p:spPr>
          <a:xfrm>
            <a:off x="7706439" y="4643651"/>
            <a:ext cx="2323859"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Preconfigured solutions</a:t>
            </a:r>
          </a:p>
        </p:txBody>
      </p:sp>
      <p:grpSp>
        <p:nvGrpSpPr>
          <p:cNvPr id="231" name="Group 230">
            <a:extLst>
              <a:ext uri="{FF2B5EF4-FFF2-40B4-BE49-F238E27FC236}">
                <a16:creationId xmlns:a16="http://schemas.microsoft.com/office/drawing/2014/main" id="{EAA92EE6-E99B-4C9D-9EDC-F975EAB27F0C}"/>
              </a:ext>
            </a:extLst>
          </p:cNvPr>
          <p:cNvGrpSpPr>
            <a:grpSpLocks noChangeAspect="1"/>
          </p:cNvGrpSpPr>
          <p:nvPr/>
        </p:nvGrpSpPr>
        <p:grpSpPr>
          <a:xfrm flipH="1">
            <a:off x="7113566" y="4646369"/>
            <a:ext cx="274211" cy="275710"/>
            <a:chOff x="7736253" y="500448"/>
            <a:chExt cx="1746321" cy="1755869"/>
          </a:xfrm>
          <a:solidFill>
            <a:srgbClr val="001F50"/>
          </a:solidFill>
        </p:grpSpPr>
        <p:sp>
          <p:nvSpPr>
            <p:cNvPr id="232" name="Freeform 36">
              <a:extLst>
                <a:ext uri="{FF2B5EF4-FFF2-40B4-BE49-F238E27FC236}">
                  <a16:creationId xmlns:a16="http://schemas.microsoft.com/office/drawing/2014/main" id="{9B5445A1-36DF-4AAB-8A3A-9DCF983168B6}"/>
                </a:ext>
              </a:extLst>
            </p:cNvPr>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algn="ctr" defTabSz="474300"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2E013C23-DA63-4DE3-8BFE-E3F894B60597}"/>
                </a:ext>
              </a:extLst>
            </p:cNvPr>
            <p:cNvSpPr/>
            <p:nvPr/>
          </p:nvSpPr>
          <p:spPr bwMode="auto">
            <a:xfrm>
              <a:off x="8447399" y="1202646"/>
              <a:ext cx="351478" cy="3514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algn="ctr" defTabSz="474300" fontAlgn="base">
                <a:lnSpc>
                  <a:spcPct val="90000"/>
                </a:lnSpc>
                <a:spcBef>
                  <a:spcPct val="0"/>
                </a:spcBef>
                <a:spcAft>
                  <a:spcPct val="0"/>
                </a:spcAft>
                <a:defRPr/>
              </a:pPr>
              <a:endParaRPr lang="en-US" sz="1600" err="1">
                <a:solidFill>
                  <a:srgbClr val="505050"/>
                </a:solidFill>
                <a:latin typeface="Segoe UI"/>
                <a:ea typeface="Segoe UI" pitchFamily="34" charset="0"/>
                <a:cs typeface="Segoe UI" pitchFamily="34" charset="0"/>
              </a:endParaRPr>
            </a:p>
          </p:txBody>
        </p:sp>
      </p:grpSp>
      <p:sp>
        <p:nvSpPr>
          <p:cNvPr id="234" name="Rectangle 233">
            <a:extLst>
              <a:ext uri="{FF2B5EF4-FFF2-40B4-BE49-F238E27FC236}">
                <a16:creationId xmlns:a16="http://schemas.microsoft.com/office/drawing/2014/main" id="{5CC6DCFE-4965-4ED6-8F02-236AFFAD35D3}"/>
              </a:ext>
            </a:extLst>
          </p:cNvPr>
          <p:cNvSpPr/>
          <p:nvPr/>
        </p:nvSpPr>
        <p:spPr>
          <a:xfrm>
            <a:off x="7706438" y="4160974"/>
            <a:ext cx="2814164" cy="312099"/>
          </a:xfrm>
          <a:prstGeom prst="rect">
            <a:avLst/>
          </a:prstGeom>
        </p:spPr>
        <p:txBody>
          <a:bodyPr wrap="none" anchor="ctr">
            <a:spAutoFit/>
          </a:bodyPr>
          <a:lstStyle/>
          <a:p>
            <a:pPr defTabSz="895666">
              <a:lnSpc>
                <a:spcPct val="90000"/>
              </a:lnSpc>
              <a:spcBef>
                <a:spcPts val="1765"/>
              </a:spcBef>
              <a:defRPr/>
            </a:pPr>
            <a:r>
              <a:rPr lang="en-US" sz="1600">
                <a:gradFill>
                  <a:gsLst>
                    <a:gs pos="1250">
                      <a:srgbClr val="353535"/>
                    </a:gs>
                    <a:gs pos="100000">
                      <a:srgbClr val="353535"/>
                    </a:gs>
                  </a:gsLst>
                  <a:lin ang="5400000" scaled="0"/>
                </a:gradFill>
                <a:latin typeface="Segoe UI"/>
              </a:rPr>
              <a:t>Dashboards and visualization</a:t>
            </a:r>
          </a:p>
        </p:txBody>
      </p:sp>
      <p:grpSp>
        <p:nvGrpSpPr>
          <p:cNvPr id="235" name="Group 234">
            <a:extLst>
              <a:ext uri="{FF2B5EF4-FFF2-40B4-BE49-F238E27FC236}">
                <a16:creationId xmlns:a16="http://schemas.microsoft.com/office/drawing/2014/main" id="{EFAC046E-B6FD-4CD6-AF7A-3A965BB10283}"/>
              </a:ext>
            </a:extLst>
          </p:cNvPr>
          <p:cNvGrpSpPr>
            <a:grpSpLocks noChangeAspect="1"/>
          </p:cNvGrpSpPr>
          <p:nvPr/>
        </p:nvGrpSpPr>
        <p:grpSpPr>
          <a:xfrm>
            <a:off x="7070796" y="4172130"/>
            <a:ext cx="359747" cy="275707"/>
            <a:chOff x="3310123" y="4685012"/>
            <a:chExt cx="1591274" cy="1219549"/>
          </a:xfrm>
          <a:noFill/>
        </p:grpSpPr>
        <p:sp>
          <p:nvSpPr>
            <p:cNvPr id="236" name="monitor_2">
              <a:extLst>
                <a:ext uri="{FF2B5EF4-FFF2-40B4-BE49-F238E27FC236}">
                  <a16:creationId xmlns:a16="http://schemas.microsoft.com/office/drawing/2014/main" id="{C87F3C0E-9A70-4DF2-AFBB-EF56EA879ECD}"/>
                </a:ext>
              </a:extLst>
            </p:cNvPr>
            <p:cNvSpPr>
              <a:spLocks noChangeAspect="1" noEditPoints="1"/>
            </p:cNvSpPr>
            <p:nvPr/>
          </p:nvSpPr>
          <p:spPr bwMode="auto">
            <a:xfrm>
              <a:off x="3310123" y="4685012"/>
              <a:ext cx="1591274" cy="121954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grpFill/>
            <a:ln w="19050" cap="flat">
              <a:solidFill>
                <a:srgbClr val="001F5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600">
                <a:solidFill>
                  <a:srgbClr val="505050"/>
                </a:solidFill>
                <a:latin typeface="Segoe UI"/>
              </a:endParaRPr>
            </a:p>
          </p:txBody>
        </p:sp>
        <p:grpSp>
          <p:nvGrpSpPr>
            <p:cNvPr id="237" name="Group 236">
              <a:extLst>
                <a:ext uri="{FF2B5EF4-FFF2-40B4-BE49-F238E27FC236}">
                  <a16:creationId xmlns:a16="http://schemas.microsoft.com/office/drawing/2014/main" id="{D5B3656C-B2E3-4B63-B57B-96D87A675BC3}"/>
                </a:ext>
              </a:extLst>
            </p:cNvPr>
            <p:cNvGrpSpPr/>
            <p:nvPr/>
          </p:nvGrpSpPr>
          <p:grpSpPr>
            <a:xfrm>
              <a:off x="3799534" y="4837698"/>
              <a:ext cx="612464" cy="589547"/>
              <a:chOff x="3820368" y="7357289"/>
              <a:chExt cx="231250" cy="222597"/>
            </a:xfrm>
            <a:grpFill/>
          </p:grpSpPr>
          <p:sp>
            <p:nvSpPr>
              <p:cNvPr id="238" name="Rectangle 237">
                <a:extLst>
                  <a:ext uri="{FF2B5EF4-FFF2-40B4-BE49-F238E27FC236}">
                    <a16:creationId xmlns:a16="http://schemas.microsoft.com/office/drawing/2014/main" id="{547B20FC-3B3D-4107-B086-E623877A39FE}"/>
                  </a:ext>
                </a:extLst>
              </p:cNvPr>
              <p:cNvSpPr/>
              <p:nvPr/>
            </p:nvSpPr>
            <p:spPr bwMode="auto">
              <a:xfrm>
                <a:off x="3820368" y="7409706"/>
                <a:ext cx="65321" cy="170180"/>
              </a:xfrm>
              <a:prstGeom prst="rect">
                <a:avLst/>
              </a:prstGeom>
              <a:grpFill/>
              <a:ln>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E5AE6CD1-4DE1-4C7E-82FE-E8B9407D56AB}"/>
                  </a:ext>
                </a:extLst>
              </p:cNvPr>
              <p:cNvSpPr/>
              <p:nvPr/>
            </p:nvSpPr>
            <p:spPr bwMode="auto">
              <a:xfrm>
                <a:off x="3903333" y="7357289"/>
                <a:ext cx="65321" cy="222595"/>
              </a:xfrm>
              <a:prstGeom prst="rect">
                <a:avLst/>
              </a:prstGeom>
              <a:grpFill/>
              <a:ln>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7FC7DF09-31E5-4F47-B311-9F836CD870D0}"/>
                  </a:ext>
                </a:extLst>
              </p:cNvPr>
              <p:cNvSpPr/>
              <p:nvPr/>
            </p:nvSpPr>
            <p:spPr bwMode="auto">
              <a:xfrm>
                <a:off x="3986297" y="7469723"/>
                <a:ext cx="65321" cy="110162"/>
              </a:xfrm>
              <a:prstGeom prst="rect">
                <a:avLst/>
              </a:prstGeom>
              <a:grpFill/>
              <a:ln>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a:solidFill>
                    <a:srgbClr val="505050"/>
                  </a:solidFill>
                  <a:latin typeface="Segoe UI"/>
                  <a:ea typeface="Segoe UI" pitchFamily="34" charset="0"/>
                  <a:cs typeface="Segoe UI" pitchFamily="34" charset="0"/>
                </a:endParaRPr>
              </a:p>
            </p:txBody>
          </p:sp>
        </p:grpSp>
      </p:grpSp>
      <p:cxnSp>
        <p:nvCxnSpPr>
          <p:cNvPr id="241" name="Straight Connector 240">
            <a:extLst>
              <a:ext uri="{FF2B5EF4-FFF2-40B4-BE49-F238E27FC236}">
                <a16:creationId xmlns:a16="http://schemas.microsoft.com/office/drawing/2014/main" id="{AD123203-98DB-43CF-A5BB-8AAB8A3AB8FE}"/>
              </a:ext>
            </a:extLst>
          </p:cNvPr>
          <p:cNvCxnSpPr/>
          <p:nvPr/>
        </p:nvCxnSpPr>
        <p:spPr>
          <a:xfrm>
            <a:off x="6789074" y="1941595"/>
            <a:ext cx="4752203"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D34E21E1-DA7C-4659-9755-34CC716E654B}"/>
              </a:ext>
            </a:extLst>
          </p:cNvPr>
          <p:cNvGrpSpPr/>
          <p:nvPr/>
        </p:nvGrpSpPr>
        <p:grpSpPr>
          <a:xfrm>
            <a:off x="7248292" y="5063083"/>
            <a:ext cx="212322" cy="898977"/>
            <a:chOff x="7299424" y="5496934"/>
            <a:chExt cx="212353" cy="899104"/>
          </a:xfrm>
        </p:grpSpPr>
        <p:cxnSp>
          <p:nvCxnSpPr>
            <p:cNvPr id="243" name="Straight Connector 242">
              <a:extLst>
                <a:ext uri="{FF2B5EF4-FFF2-40B4-BE49-F238E27FC236}">
                  <a16:creationId xmlns:a16="http://schemas.microsoft.com/office/drawing/2014/main" id="{F3B10E9E-677B-4610-8B48-34F875EF2D0D}"/>
                </a:ext>
              </a:extLst>
            </p:cNvPr>
            <p:cNvCxnSpPr/>
            <p:nvPr/>
          </p:nvCxnSpPr>
          <p:spPr>
            <a:xfrm>
              <a:off x="7299424" y="5496934"/>
              <a:ext cx="0" cy="899104"/>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9E4F089-4CDB-4E04-8778-786111930D33}"/>
                </a:ext>
              </a:extLst>
            </p:cNvPr>
            <p:cNvCxnSpPr/>
            <p:nvPr/>
          </p:nvCxnSpPr>
          <p:spPr>
            <a:xfrm>
              <a:off x="7299455" y="5688619"/>
              <a:ext cx="212322"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3A87644-4244-4E9B-9994-E3ADCEBA893E}"/>
                </a:ext>
              </a:extLst>
            </p:cNvPr>
            <p:cNvCxnSpPr/>
            <p:nvPr/>
          </p:nvCxnSpPr>
          <p:spPr>
            <a:xfrm>
              <a:off x="7299455" y="6035967"/>
              <a:ext cx="212322"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3CD9D3-01A6-4C62-8501-66FFD4AD790B}"/>
                </a:ext>
              </a:extLst>
            </p:cNvPr>
            <p:cNvCxnSpPr/>
            <p:nvPr/>
          </p:nvCxnSpPr>
          <p:spPr>
            <a:xfrm>
              <a:off x="7299455" y="6387199"/>
              <a:ext cx="212322"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7" name="TextBox 246">
            <a:extLst>
              <a:ext uri="{FF2B5EF4-FFF2-40B4-BE49-F238E27FC236}">
                <a16:creationId xmlns:a16="http://schemas.microsoft.com/office/drawing/2014/main" id="{418A5AFB-A594-471A-A381-A919E0FA5703}"/>
              </a:ext>
            </a:extLst>
          </p:cNvPr>
          <p:cNvSpPr txBox="1"/>
          <p:nvPr/>
        </p:nvSpPr>
        <p:spPr>
          <a:xfrm>
            <a:off x="7476387" y="1307024"/>
            <a:ext cx="3377575" cy="628636"/>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b="1">
                <a:ln w="3175">
                  <a:noFill/>
                </a:ln>
                <a:gradFill>
                  <a:gsLst>
                    <a:gs pos="1250">
                      <a:srgbClr val="0078D7"/>
                    </a:gs>
                    <a:gs pos="100000">
                      <a:srgbClr val="0078D7"/>
                    </a:gs>
                  </a:gsLst>
                  <a:lin ang="5400000" scaled="0"/>
                </a:gradFill>
                <a:latin typeface="Segoe UI"/>
                <a:cs typeface="Segoe UI Semilight" panose="020B0402040204020203" pitchFamily="34" charset="0"/>
              </a:rPr>
              <a:t>Azure IoT suite</a:t>
            </a:r>
          </a:p>
        </p:txBody>
      </p:sp>
      <p:sp>
        <p:nvSpPr>
          <p:cNvPr id="265" name="Freeform 33">
            <a:extLst>
              <a:ext uri="{FF2B5EF4-FFF2-40B4-BE49-F238E27FC236}">
                <a16:creationId xmlns:a16="http://schemas.microsoft.com/office/drawing/2014/main" id="{3C8B32C7-6C76-4A8B-908B-A98C525C09A1}"/>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266" name="Rectangle 265">
            <a:extLst>
              <a:ext uri="{FF2B5EF4-FFF2-40B4-BE49-F238E27FC236}">
                <a16:creationId xmlns:a16="http://schemas.microsoft.com/office/drawing/2014/main" id="{016BB6C4-2191-4EFF-82EC-E27454C3DEB8}"/>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267" name="Group 266">
            <a:extLst>
              <a:ext uri="{FF2B5EF4-FFF2-40B4-BE49-F238E27FC236}">
                <a16:creationId xmlns:a16="http://schemas.microsoft.com/office/drawing/2014/main" id="{5AE2F2BB-3A41-4D0A-A1E2-62DD043111C9}"/>
              </a:ext>
            </a:extLst>
          </p:cNvPr>
          <p:cNvGrpSpPr/>
          <p:nvPr/>
        </p:nvGrpSpPr>
        <p:grpSpPr>
          <a:xfrm>
            <a:off x="9872441" y="505094"/>
            <a:ext cx="291334" cy="220546"/>
            <a:chOff x="3461033" y="4287838"/>
            <a:chExt cx="4351337" cy="3294062"/>
          </a:xfrm>
          <a:solidFill>
            <a:schemeClr val="accent1"/>
          </a:solidFill>
        </p:grpSpPr>
        <p:sp>
          <p:nvSpPr>
            <p:cNvPr id="268" name="Freeform 6">
              <a:extLst>
                <a:ext uri="{FF2B5EF4-FFF2-40B4-BE49-F238E27FC236}">
                  <a16:creationId xmlns:a16="http://schemas.microsoft.com/office/drawing/2014/main" id="{8D46F3F3-898F-451E-A826-DB95C5DD7AC6}"/>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269" name="Freeform 7">
              <a:extLst>
                <a:ext uri="{FF2B5EF4-FFF2-40B4-BE49-F238E27FC236}">
                  <a16:creationId xmlns:a16="http://schemas.microsoft.com/office/drawing/2014/main" id="{1806C87C-5079-4022-A5B7-A0CDDF59C83C}"/>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270" name="Rectangle 269">
            <a:extLst>
              <a:ext uri="{FF2B5EF4-FFF2-40B4-BE49-F238E27FC236}">
                <a16:creationId xmlns:a16="http://schemas.microsoft.com/office/drawing/2014/main" id="{4588DA60-2DA2-41BC-BC2D-66D483C88EB0}"/>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271" name="Group 270">
            <a:extLst>
              <a:ext uri="{FF2B5EF4-FFF2-40B4-BE49-F238E27FC236}">
                <a16:creationId xmlns:a16="http://schemas.microsoft.com/office/drawing/2014/main" id="{4EEB6E9E-4226-4DD8-A4E4-66EA6748053F}"/>
              </a:ext>
            </a:extLst>
          </p:cNvPr>
          <p:cNvGrpSpPr/>
          <p:nvPr/>
        </p:nvGrpSpPr>
        <p:grpSpPr>
          <a:xfrm>
            <a:off x="10591227" y="493933"/>
            <a:ext cx="323606" cy="242868"/>
            <a:chOff x="3658178" y="5898425"/>
            <a:chExt cx="530263" cy="397965"/>
          </a:xfrm>
          <a:solidFill>
            <a:schemeClr val="tx1"/>
          </a:solidFill>
        </p:grpSpPr>
        <p:sp>
          <p:nvSpPr>
            <p:cNvPr id="272" name="Freeform 1">
              <a:extLst>
                <a:ext uri="{FF2B5EF4-FFF2-40B4-BE49-F238E27FC236}">
                  <a16:creationId xmlns:a16="http://schemas.microsoft.com/office/drawing/2014/main" id="{6339F887-8254-430D-8F86-1534D283092C}"/>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273" name="Freeform 2">
              <a:extLst>
                <a:ext uri="{FF2B5EF4-FFF2-40B4-BE49-F238E27FC236}">
                  <a16:creationId xmlns:a16="http://schemas.microsoft.com/office/drawing/2014/main" id="{16C56CD7-689E-4FDD-A3E9-5FCA032BD56A}"/>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274" name="Freeform 3">
              <a:extLst>
                <a:ext uri="{FF2B5EF4-FFF2-40B4-BE49-F238E27FC236}">
                  <a16:creationId xmlns:a16="http://schemas.microsoft.com/office/drawing/2014/main" id="{B3E65CBE-04AD-4D6B-88F2-3D5CBB8031A5}"/>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275" name="Freeform 4">
              <a:extLst>
                <a:ext uri="{FF2B5EF4-FFF2-40B4-BE49-F238E27FC236}">
                  <a16:creationId xmlns:a16="http://schemas.microsoft.com/office/drawing/2014/main" id="{245EB188-6D9E-4C43-9402-3361018C9BC2}"/>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276" name="Rectangle 275">
            <a:extLst>
              <a:ext uri="{FF2B5EF4-FFF2-40B4-BE49-F238E27FC236}">
                <a16:creationId xmlns:a16="http://schemas.microsoft.com/office/drawing/2014/main" id="{25A04D5A-4D28-46FF-98B4-1AE128187BD8}"/>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277" name="Group 276">
            <a:extLst>
              <a:ext uri="{FF2B5EF4-FFF2-40B4-BE49-F238E27FC236}">
                <a16:creationId xmlns:a16="http://schemas.microsoft.com/office/drawing/2014/main" id="{30CEA236-E4B1-47A1-9B89-1AC75A9A457F}"/>
              </a:ext>
            </a:extLst>
          </p:cNvPr>
          <p:cNvGrpSpPr/>
          <p:nvPr/>
        </p:nvGrpSpPr>
        <p:grpSpPr>
          <a:xfrm>
            <a:off x="11370635" y="466248"/>
            <a:ext cx="234633" cy="298238"/>
            <a:chOff x="11113218" y="-1760538"/>
            <a:chExt cx="439251" cy="558324"/>
          </a:xfrm>
          <a:solidFill>
            <a:schemeClr val="tx1"/>
          </a:solidFill>
        </p:grpSpPr>
        <p:sp>
          <p:nvSpPr>
            <p:cNvPr id="278" name="Freeform 21">
              <a:extLst>
                <a:ext uri="{FF2B5EF4-FFF2-40B4-BE49-F238E27FC236}">
                  <a16:creationId xmlns:a16="http://schemas.microsoft.com/office/drawing/2014/main" id="{774A5C36-45E6-44F6-BB12-C19802A47117}"/>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279" name="Freeform 22">
              <a:extLst>
                <a:ext uri="{FF2B5EF4-FFF2-40B4-BE49-F238E27FC236}">
                  <a16:creationId xmlns:a16="http://schemas.microsoft.com/office/drawing/2014/main" id="{88007C65-B8C5-4A43-9175-4B3FE1E1966A}"/>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280" name="Freeform 23">
              <a:extLst>
                <a:ext uri="{FF2B5EF4-FFF2-40B4-BE49-F238E27FC236}">
                  <a16:creationId xmlns:a16="http://schemas.microsoft.com/office/drawing/2014/main" id="{C7BEBB39-6EF3-413D-9788-75204D2D8442}"/>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281" name="Rectangle 280">
            <a:extLst>
              <a:ext uri="{FF2B5EF4-FFF2-40B4-BE49-F238E27FC236}">
                <a16:creationId xmlns:a16="http://schemas.microsoft.com/office/drawing/2014/main" id="{3705A4A3-E80E-4E74-8027-EF7336BED54A}"/>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12835654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a:xfrm>
            <a:off x="269241" y="289957"/>
            <a:ext cx="11655840" cy="899537"/>
          </a:xfrm>
        </p:spPr>
        <p:txBody>
          <a:bodyPr/>
          <a:lstStyle/>
          <a:p>
            <a:r>
              <a:rPr lang="en-US"/>
              <a:t>High performance computing</a:t>
            </a:r>
          </a:p>
        </p:txBody>
      </p:sp>
      <p:sp>
        <p:nvSpPr>
          <p:cNvPr id="115" name="engage">
            <a:extLst>
              <a:ext uri="{FF2B5EF4-FFF2-40B4-BE49-F238E27FC236}">
                <a16:creationId xmlns:a16="http://schemas.microsoft.com/office/drawing/2014/main" id="{FC5D9A5C-A32A-4F94-A035-05D5E68C44E6}"/>
              </a:ext>
            </a:extLst>
          </p:cNvPr>
          <p:cNvSpPr/>
          <p:nvPr/>
        </p:nvSpPr>
        <p:spPr bwMode="auto">
          <a:xfrm>
            <a:off x="7519004" y="1706785"/>
            <a:ext cx="4406077" cy="1029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defTabSz="913400" fontAlgn="base">
              <a:lnSpc>
                <a:spcPct val="90000"/>
              </a:lnSpc>
              <a:spcBef>
                <a:spcPct val="0"/>
              </a:spcBef>
              <a:spcAft>
                <a:spcPct val="0"/>
              </a:spcAft>
              <a:defRPr/>
            </a:pPr>
            <a:r>
              <a:rPr lang="en-US" sz="1600" kern="0">
                <a:gradFill>
                  <a:gsLst>
                    <a:gs pos="0">
                      <a:srgbClr val="0078D7"/>
                    </a:gs>
                    <a:gs pos="100000">
                      <a:srgbClr val="0078D7"/>
                    </a:gs>
                  </a:gsLst>
                  <a:lin ang="16200000" scaled="0"/>
                </a:gradFill>
                <a:latin typeface="Segoe UI Semibold" panose="020B0702040204020203" pitchFamily="34" charset="0"/>
                <a:cs typeface="Segoe UI Semibold" panose="020B0702040204020203" pitchFamily="34" charset="0"/>
              </a:rPr>
              <a:t>Most performant infrastructure</a:t>
            </a:r>
          </a:p>
          <a:p>
            <a:pPr defTabSz="913400" fontAlgn="base">
              <a:lnSpc>
                <a:spcPct val="90000"/>
              </a:lnSpc>
              <a:spcBef>
                <a:spcPts val="588"/>
              </a:spcBef>
              <a:spcAft>
                <a:spcPct val="0"/>
              </a:spcAft>
              <a:defRPr/>
            </a:pP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Low latency networking with RDMA </a:t>
            </a:r>
            <a:b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b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and </a:t>
            </a:r>
            <a:r>
              <a:rPr lang="en-US" sz="1600" err="1">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Infiniband</a:t>
            </a:r>
            <a:endPar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endParaRPr>
          </a:p>
        </p:txBody>
      </p:sp>
      <p:sp>
        <p:nvSpPr>
          <p:cNvPr id="116" name="empower">
            <a:extLst>
              <a:ext uri="{FF2B5EF4-FFF2-40B4-BE49-F238E27FC236}">
                <a16:creationId xmlns:a16="http://schemas.microsoft.com/office/drawing/2014/main" id="{661002B7-7803-4C79-A0E5-A1FD0A53B1AE}"/>
              </a:ext>
            </a:extLst>
          </p:cNvPr>
          <p:cNvSpPr/>
          <p:nvPr/>
        </p:nvSpPr>
        <p:spPr bwMode="auto">
          <a:xfrm>
            <a:off x="7519003" y="4837431"/>
            <a:ext cx="4150475" cy="1029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defTabSz="913400" fontAlgn="base">
              <a:lnSpc>
                <a:spcPct val="90000"/>
              </a:lnSpc>
              <a:spcBef>
                <a:spcPct val="0"/>
              </a:spcBef>
              <a:spcAft>
                <a:spcPct val="0"/>
              </a:spcAft>
              <a:defRPr/>
            </a:pPr>
            <a:r>
              <a:rPr lang="en-US" sz="1600" kern="0">
                <a:gradFill>
                  <a:gsLst>
                    <a:gs pos="0">
                      <a:srgbClr val="0078D7"/>
                    </a:gs>
                    <a:gs pos="100000">
                      <a:srgbClr val="0078D7"/>
                    </a:gs>
                  </a:gsLst>
                  <a:lin ang="16200000" scaled="0"/>
                </a:gradFill>
                <a:latin typeface="Segoe UI Semibold" panose="020B0702040204020203" pitchFamily="34" charset="0"/>
                <a:cs typeface="Segoe UI Semibold" panose="020B0702040204020203" pitchFamily="34" charset="0"/>
              </a:rPr>
              <a:t>Granular cost control and governance</a:t>
            </a:r>
          </a:p>
          <a:p>
            <a:pPr defTabSz="913400" fontAlgn="base">
              <a:lnSpc>
                <a:spcPct val="90000"/>
              </a:lnSpc>
              <a:spcBef>
                <a:spcPts val="588"/>
              </a:spcBef>
              <a:spcAft>
                <a:spcPct val="0"/>
              </a:spcAft>
              <a:defRPr/>
            </a:pP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Flexible consumption and cost savings </a:t>
            </a:r>
            <a:b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b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with low–priority VMs on Azure</a:t>
            </a:r>
          </a:p>
        </p:txBody>
      </p:sp>
      <p:sp>
        <p:nvSpPr>
          <p:cNvPr id="117" name="empower">
            <a:extLst>
              <a:ext uri="{FF2B5EF4-FFF2-40B4-BE49-F238E27FC236}">
                <a16:creationId xmlns:a16="http://schemas.microsoft.com/office/drawing/2014/main" id="{5CE4C99D-646A-423E-86A5-98C893D264C3}"/>
              </a:ext>
            </a:extLst>
          </p:cNvPr>
          <p:cNvSpPr/>
          <p:nvPr/>
        </p:nvSpPr>
        <p:spPr bwMode="auto">
          <a:xfrm>
            <a:off x="7519003" y="3243980"/>
            <a:ext cx="4310892" cy="10296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spAutoFit/>
          </a:bodyPr>
          <a:lstStyle/>
          <a:p>
            <a:pPr defTabSz="913400" fontAlgn="base">
              <a:lnSpc>
                <a:spcPct val="90000"/>
              </a:lnSpc>
              <a:spcBef>
                <a:spcPct val="0"/>
              </a:spcBef>
              <a:spcAft>
                <a:spcPct val="0"/>
              </a:spcAft>
              <a:defRPr/>
            </a:pPr>
            <a:r>
              <a:rPr lang="en-US" sz="1600" kern="0">
                <a:gradFill>
                  <a:gsLst>
                    <a:gs pos="0">
                      <a:srgbClr val="0078D7"/>
                    </a:gs>
                    <a:gs pos="100000">
                      <a:srgbClr val="0078D7"/>
                    </a:gs>
                  </a:gsLst>
                  <a:lin ang="16200000" scaled="0"/>
                </a:gradFill>
                <a:latin typeface="Segoe UI Semibold" panose="020B0702040204020203" pitchFamily="34" charset="0"/>
                <a:cs typeface="Segoe UI Semibold" panose="020B0702040204020203" pitchFamily="34" charset="0"/>
              </a:rPr>
              <a:t>Open and integrated</a:t>
            </a:r>
          </a:p>
          <a:p>
            <a:pPr defTabSz="913400" fontAlgn="base">
              <a:lnSpc>
                <a:spcPct val="90000"/>
              </a:lnSpc>
              <a:spcBef>
                <a:spcPts val="588"/>
              </a:spcBef>
              <a:spcAft>
                <a:spcPct val="0"/>
              </a:spcAft>
              <a:defRPr/>
            </a:pP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From</a:t>
            </a:r>
            <a:r>
              <a:rPr lang="en-US" sz="1600" kern="0">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 </a:t>
            </a: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CentOS and Ubuntu to enterprise support like </a:t>
            </a:r>
            <a:r>
              <a:rPr lang="en-US" sz="1600" err="1">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SuSe</a:t>
            </a:r>
            <a:r>
              <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 and </a:t>
            </a:r>
            <a:r>
              <a:rPr lang="en-US" sz="1600" err="1">
                <a:gradFill>
                  <a:gsLst>
                    <a:gs pos="0">
                      <a:srgbClr val="505050"/>
                    </a:gs>
                    <a:gs pos="100000">
                      <a:srgbClr val="505050"/>
                    </a:gs>
                  </a:gsLst>
                  <a:lin ang="16200000" scaled="0"/>
                </a:gradFill>
                <a:latin typeface="Segoe UI" panose="020B0502040204020203" pitchFamily="34" charset="0"/>
                <a:cs typeface="Segoe UI" panose="020B0502040204020203" pitchFamily="34" charset="0"/>
              </a:rPr>
              <a:t>Redhat</a:t>
            </a:r>
            <a:endParaRPr lang="en-US" sz="1600">
              <a:gradFill>
                <a:gsLst>
                  <a:gs pos="0">
                    <a:srgbClr val="505050"/>
                  </a:gs>
                  <a:gs pos="100000">
                    <a:srgbClr val="505050"/>
                  </a:gs>
                </a:gsLst>
                <a:lin ang="16200000" scaled="0"/>
              </a:gradFill>
              <a:latin typeface="Segoe UI" panose="020B0502040204020203" pitchFamily="34" charset="0"/>
              <a:cs typeface="Segoe UI" panose="020B0502040204020203" pitchFamily="34" charset="0"/>
            </a:endParaRPr>
          </a:p>
        </p:txBody>
      </p:sp>
      <p:sp>
        <p:nvSpPr>
          <p:cNvPr id="118" name="2- Labor intensive">
            <a:extLst>
              <a:ext uri="{FF2B5EF4-FFF2-40B4-BE49-F238E27FC236}">
                <a16:creationId xmlns:a16="http://schemas.microsoft.com/office/drawing/2014/main" id="{BD2308D6-C7C6-441A-8C7A-F587A4B647DE}"/>
              </a:ext>
            </a:extLst>
          </p:cNvPr>
          <p:cNvSpPr>
            <a:spLocks noChangeAspect="1"/>
          </p:cNvSpPr>
          <p:nvPr/>
        </p:nvSpPr>
        <p:spPr bwMode="auto">
          <a:xfrm>
            <a:off x="6441764" y="1680971"/>
            <a:ext cx="1092416" cy="108129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00" rIns="0" bIns="4570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576" fontAlgn="base">
              <a:spcBef>
                <a:spcPct val="0"/>
              </a:spcBef>
              <a:spcAft>
                <a:spcPct val="0"/>
              </a:spcAft>
              <a:defRPr/>
            </a:pPr>
            <a:endParaRPr lang="en-US" sz="2400">
              <a:gradFill>
                <a:gsLst>
                  <a:gs pos="5439">
                    <a:srgbClr val="F8F8F8"/>
                  </a:gs>
                  <a:gs pos="10000">
                    <a:srgbClr val="F8F8F8"/>
                  </a:gs>
                </a:gsLst>
                <a:lin ang="5400000" scaled="0"/>
              </a:gradFill>
              <a:latin typeface="Segoe UI"/>
            </a:endParaRPr>
          </a:p>
        </p:txBody>
      </p:sp>
      <p:pic>
        <p:nvPicPr>
          <p:cNvPr id="119" name="Picture 118">
            <a:extLst>
              <a:ext uri="{FF2B5EF4-FFF2-40B4-BE49-F238E27FC236}">
                <a16:creationId xmlns:a16="http://schemas.microsoft.com/office/drawing/2014/main" id="{2D6FBB82-C17E-4512-AC0A-DCAB10ED3FDD}"/>
              </a:ext>
            </a:extLst>
          </p:cNvPr>
          <p:cNvPicPr>
            <a:picLocks noChangeAspect="1"/>
          </p:cNvPicPr>
          <p:nvPr/>
        </p:nvPicPr>
        <p:blipFill>
          <a:blip r:embed="rId3"/>
          <a:stretch>
            <a:fillRect/>
          </a:stretch>
        </p:blipFill>
        <p:spPr>
          <a:xfrm>
            <a:off x="6727698" y="1991819"/>
            <a:ext cx="520546" cy="480146"/>
          </a:xfrm>
          <a:prstGeom prst="rect">
            <a:avLst/>
          </a:prstGeom>
        </p:spPr>
      </p:pic>
      <p:sp>
        <p:nvSpPr>
          <p:cNvPr id="120" name="Oval 119">
            <a:extLst>
              <a:ext uri="{FF2B5EF4-FFF2-40B4-BE49-F238E27FC236}">
                <a16:creationId xmlns:a16="http://schemas.microsoft.com/office/drawing/2014/main" id="{48E99413-6D0A-4EBC-B65A-4C4504ED13A8}"/>
              </a:ext>
            </a:extLst>
          </p:cNvPr>
          <p:cNvSpPr/>
          <p:nvPr/>
        </p:nvSpPr>
        <p:spPr bwMode="auto">
          <a:xfrm>
            <a:off x="6441764" y="4755358"/>
            <a:ext cx="1092416" cy="1092416"/>
          </a:xfrm>
          <a:prstGeom prst="ellipse">
            <a:avLst/>
          </a:prstGeom>
          <a:solidFill>
            <a:schemeClr val="tx2"/>
          </a:solidFill>
          <a:ln w="12700" cap="flat" cmpd="sng" algn="ctr">
            <a:noFill/>
            <a:prstDash val="solid"/>
            <a:miter lim="800000"/>
          </a:ln>
          <a:effectLst/>
        </p:spPr>
        <p:txBody>
          <a:bodyPr rot="0" spcFirstLastPara="0" vert="horz" wrap="square" lIns="214981" tIns="171984" rIns="214981" bIns="1719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5871"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1" name="Picture 120">
            <a:extLst>
              <a:ext uri="{FF2B5EF4-FFF2-40B4-BE49-F238E27FC236}">
                <a16:creationId xmlns:a16="http://schemas.microsoft.com/office/drawing/2014/main" id="{6BC87D99-ECB6-4507-B4D0-3E7F6E8E74E4}"/>
              </a:ext>
            </a:extLst>
          </p:cNvPr>
          <p:cNvPicPr>
            <a:picLocks noChangeAspect="1"/>
          </p:cNvPicPr>
          <p:nvPr/>
        </p:nvPicPr>
        <p:blipFill>
          <a:blip r:embed="rId4"/>
          <a:stretch>
            <a:fillRect/>
          </a:stretch>
        </p:blipFill>
        <p:spPr>
          <a:xfrm>
            <a:off x="6776500" y="5063978"/>
            <a:ext cx="422945" cy="488285"/>
          </a:xfrm>
          <a:prstGeom prst="rect">
            <a:avLst/>
          </a:prstGeom>
        </p:spPr>
      </p:pic>
      <p:sp>
        <p:nvSpPr>
          <p:cNvPr id="122" name="Oval 121">
            <a:extLst>
              <a:ext uri="{FF2B5EF4-FFF2-40B4-BE49-F238E27FC236}">
                <a16:creationId xmlns:a16="http://schemas.microsoft.com/office/drawing/2014/main" id="{1AB3332D-E06F-4D7F-BD6B-4F7857085A11}"/>
              </a:ext>
            </a:extLst>
          </p:cNvPr>
          <p:cNvSpPr/>
          <p:nvPr/>
        </p:nvSpPr>
        <p:spPr>
          <a:xfrm>
            <a:off x="6441764" y="3212604"/>
            <a:ext cx="1092416" cy="1092416"/>
          </a:xfrm>
          <a:prstGeom prst="ellipse">
            <a:avLst/>
          </a:prstGeom>
          <a:solidFill>
            <a:schemeClr val="tx2"/>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sz="1765">
              <a:solidFill>
                <a:srgbClr val="FFFFFF"/>
              </a:solidFill>
              <a:latin typeface="Segoe UI Light"/>
            </a:endParaRPr>
          </a:p>
        </p:txBody>
      </p:sp>
      <p:pic>
        <p:nvPicPr>
          <p:cNvPr id="123" name="Picture 122">
            <a:extLst>
              <a:ext uri="{FF2B5EF4-FFF2-40B4-BE49-F238E27FC236}">
                <a16:creationId xmlns:a16="http://schemas.microsoft.com/office/drawing/2014/main" id="{56FD246D-DC08-4538-8EC6-CDFDDAC3CD21}"/>
              </a:ext>
            </a:extLst>
          </p:cNvPr>
          <p:cNvPicPr>
            <a:picLocks noChangeAspect="1"/>
          </p:cNvPicPr>
          <p:nvPr/>
        </p:nvPicPr>
        <p:blipFill>
          <a:blip r:embed="rId5"/>
          <a:stretch>
            <a:fillRect/>
          </a:stretch>
        </p:blipFill>
        <p:spPr>
          <a:xfrm>
            <a:off x="6768365" y="3498842"/>
            <a:ext cx="439213" cy="488285"/>
          </a:xfrm>
          <a:prstGeom prst="rect">
            <a:avLst/>
          </a:prstGeom>
        </p:spPr>
      </p:pic>
      <p:sp>
        <p:nvSpPr>
          <p:cNvPr id="124" name="Oval 123">
            <a:extLst>
              <a:ext uri="{FF2B5EF4-FFF2-40B4-BE49-F238E27FC236}">
                <a16:creationId xmlns:a16="http://schemas.microsoft.com/office/drawing/2014/main" id="{B112063A-BBA7-4D0C-82FB-F51340FC736E}"/>
              </a:ext>
            </a:extLst>
          </p:cNvPr>
          <p:cNvSpPr/>
          <p:nvPr/>
        </p:nvSpPr>
        <p:spPr>
          <a:xfrm>
            <a:off x="1911389" y="2754800"/>
            <a:ext cx="2149639" cy="2096444"/>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6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25" name="TextBox 124">
            <a:extLst>
              <a:ext uri="{FF2B5EF4-FFF2-40B4-BE49-F238E27FC236}">
                <a16:creationId xmlns:a16="http://schemas.microsoft.com/office/drawing/2014/main" id="{4609E75C-DBC3-49E5-9780-535755B6689E}"/>
              </a:ext>
            </a:extLst>
          </p:cNvPr>
          <p:cNvSpPr txBox="1"/>
          <p:nvPr/>
        </p:nvSpPr>
        <p:spPr>
          <a:xfrm>
            <a:off x="2301863" y="4153656"/>
            <a:ext cx="1315803" cy="554738"/>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836">
                <a:gradFill>
                  <a:gsLst>
                    <a:gs pos="0">
                      <a:srgbClr val="FFFFFF"/>
                    </a:gs>
                    <a:gs pos="100000">
                      <a:srgbClr val="FFFFFF"/>
                    </a:gs>
                  </a:gsLst>
                  <a:lin ang="16200000" scaled="0"/>
                </a:gradFill>
                <a:latin typeface="Segoe UI Semibold" panose="020B0702040204020203" pitchFamily="34" charset="0"/>
                <a:cs typeface="Segoe UI Semibold" panose="020B0702040204020203" pitchFamily="34" charset="0"/>
              </a:rPr>
              <a:t>HPC</a:t>
            </a:r>
          </a:p>
        </p:txBody>
      </p:sp>
      <p:sp>
        <p:nvSpPr>
          <p:cNvPr id="126" name="Oval 125">
            <a:extLst>
              <a:ext uri="{FF2B5EF4-FFF2-40B4-BE49-F238E27FC236}">
                <a16:creationId xmlns:a16="http://schemas.microsoft.com/office/drawing/2014/main" id="{E2226049-F1D4-42E3-AA30-2AC5291E50D3}"/>
              </a:ext>
            </a:extLst>
          </p:cNvPr>
          <p:cNvSpPr/>
          <p:nvPr/>
        </p:nvSpPr>
        <p:spPr bwMode="auto">
          <a:xfrm>
            <a:off x="587448" y="1423966"/>
            <a:ext cx="4720212" cy="4720212"/>
          </a:xfrm>
          <a:prstGeom prst="ellipse">
            <a:avLst/>
          </a:prstGeom>
          <a:noFill/>
          <a:ln w="158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836" err="1">
              <a:gradFill>
                <a:gsLst>
                  <a:gs pos="0">
                    <a:srgbClr val="0078D7"/>
                  </a:gs>
                  <a:gs pos="100000">
                    <a:srgbClr val="0078D7"/>
                  </a:gs>
                </a:gsLst>
                <a:lin ang="162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127" name="Group 126">
            <a:extLst>
              <a:ext uri="{FF2B5EF4-FFF2-40B4-BE49-F238E27FC236}">
                <a16:creationId xmlns:a16="http://schemas.microsoft.com/office/drawing/2014/main" id="{AE6E5399-3E75-4344-ACA5-533B9AC0DEF9}"/>
              </a:ext>
            </a:extLst>
          </p:cNvPr>
          <p:cNvGrpSpPr/>
          <p:nvPr/>
        </p:nvGrpSpPr>
        <p:grpSpPr>
          <a:xfrm>
            <a:off x="3660477" y="2048285"/>
            <a:ext cx="1065672" cy="886803"/>
            <a:chOff x="7247897" y="3498851"/>
            <a:chExt cx="1135432" cy="944854"/>
          </a:xfrm>
        </p:grpSpPr>
        <p:sp>
          <p:nvSpPr>
            <p:cNvPr id="128" name="TextBox 127">
              <a:extLst>
                <a:ext uri="{FF2B5EF4-FFF2-40B4-BE49-F238E27FC236}">
                  <a16:creationId xmlns:a16="http://schemas.microsoft.com/office/drawing/2014/main" id="{741AF895-844E-4F38-983C-E9D8F05E93A4}"/>
                </a:ext>
              </a:extLst>
            </p:cNvPr>
            <p:cNvSpPr txBox="1"/>
            <p:nvPr/>
          </p:nvSpPr>
          <p:spPr>
            <a:xfrm>
              <a:off x="7247897" y="4124291"/>
              <a:ext cx="1135432" cy="319414"/>
            </a:xfrm>
            <a:prstGeom prst="rect">
              <a:avLst/>
            </a:prstGeom>
            <a:noFill/>
          </p:spPr>
          <p:txBody>
            <a:bodyPr wrap="square" lIns="0" tIns="0" rIns="0" bIns="0" rtlCol="0">
              <a:noAutofit/>
            </a:bodyPr>
            <a:lstStyle/>
            <a:p>
              <a:pPr algn="ctr" defTabSz="895870" fontAlgn="base">
                <a:lnSpc>
                  <a:spcPct val="90000"/>
                </a:lnSpc>
                <a:spcBef>
                  <a:spcPct val="0"/>
                </a:spcBef>
                <a:spcAft>
                  <a:spcPct val="0"/>
                </a:spcAft>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Graphics and rendering</a:t>
              </a:r>
            </a:p>
          </p:txBody>
        </p:sp>
        <p:sp>
          <p:nvSpPr>
            <p:cNvPr id="129" name="Oval 5">
              <a:extLst>
                <a:ext uri="{FF2B5EF4-FFF2-40B4-BE49-F238E27FC236}">
                  <a16:creationId xmlns:a16="http://schemas.microsoft.com/office/drawing/2014/main" id="{214446B0-7825-42F3-B139-78D15CD9B8AB}"/>
                </a:ext>
              </a:extLst>
            </p:cNvPr>
            <p:cNvSpPr>
              <a:spLocks noChangeArrowheads="1"/>
            </p:cNvSpPr>
            <p:nvPr/>
          </p:nvSpPr>
          <p:spPr bwMode="auto">
            <a:xfrm>
              <a:off x="7562850" y="3498851"/>
              <a:ext cx="508000" cy="508000"/>
            </a:xfrm>
            <a:prstGeom prst="ellipse">
              <a:avLst/>
            </a:prstGeom>
            <a:noFill/>
            <a:ln w="15875"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400" kern="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30" name="Freeform 6">
              <a:extLst>
                <a:ext uri="{FF2B5EF4-FFF2-40B4-BE49-F238E27FC236}">
                  <a16:creationId xmlns:a16="http://schemas.microsoft.com/office/drawing/2014/main" id="{A0B15ABF-296D-42EB-A4E5-F1A02F04A61B}"/>
                </a:ext>
              </a:extLst>
            </p:cNvPr>
            <p:cNvSpPr>
              <a:spLocks/>
            </p:cNvSpPr>
            <p:nvPr/>
          </p:nvSpPr>
          <p:spPr bwMode="auto">
            <a:xfrm>
              <a:off x="7747000" y="3632201"/>
              <a:ext cx="211138" cy="242888"/>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noFill/>
            <a:ln w="15875"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1400" kern="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grpSp>
      <p:grpSp>
        <p:nvGrpSpPr>
          <p:cNvPr id="131" name="Group 130">
            <a:extLst>
              <a:ext uri="{FF2B5EF4-FFF2-40B4-BE49-F238E27FC236}">
                <a16:creationId xmlns:a16="http://schemas.microsoft.com/office/drawing/2014/main" id="{E175426D-9262-44FF-B8EF-CEDC6F6FA30E}"/>
              </a:ext>
            </a:extLst>
          </p:cNvPr>
          <p:cNvGrpSpPr/>
          <p:nvPr/>
        </p:nvGrpSpPr>
        <p:grpSpPr>
          <a:xfrm>
            <a:off x="1159606" y="2142152"/>
            <a:ext cx="1236260" cy="727823"/>
            <a:chOff x="1635919" y="1839243"/>
            <a:chExt cx="1197443" cy="704969"/>
          </a:xfrm>
        </p:grpSpPr>
        <p:pic>
          <p:nvPicPr>
            <p:cNvPr id="132" name="Picture 131">
              <a:extLst>
                <a:ext uri="{FF2B5EF4-FFF2-40B4-BE49-F238E27FC236}">
                  <a16:creationId xmlns:a16="http://schemas.microsoft.com/office/drawing/2014/main" id="{62C20853-091E-4744-AE27-79F7A0235A64}"/>
                </a:ext>
              </a:extLst>
            </p:cNvPr>
            <p:cNvPicPr>
              <a:picLocks noChangeAspect="1"/>
            </p:cNvPicPr>
            <p:nvPr/>
          </p:nvPicPr>
          <p:blipFill>
            <a:blip r:embed="rId6"/>
            <a:stretch>
              <a:fillRect/>
            </a:stretch>
          </p:blipFill>
          <p:spPr>
            <a:xfrm>
              <a:off x="1925035" y="1839243"/>
              <a:ext cx="604463" cy="403200"/>
            </a:xfrm>
            <a:prstGeom prst="rect">
              <a:avLst/>
            </a:prstGeom>
          </p:spPr>
        </p:pic>
        <p:sp>
          <p:nvSpPr>
            <p:cNvPr id="133" name="Rectangle 132">
              <a:extLst>
                <a:ext uri="{FF2B5EF4-FFF2-40B4-BE49-F238E27FC236}">
                  <a16:creationId xmlns:a16="http://schemas.microsoft.com/office/drawing/2014/main" id="{2F562232-2A7F-445C-9F46-B296F2BAA8D7}"/>
                </a:ext>
              </a:extLst>
            </p:cNvPr>
            <p:cNvSpPr/>
            <p:nvPr/>
          </p:nvSpPr>
          <p:spPr>
            <a:xfrm>
              <a:off x="1635919" y="2302231"/>
              <a:ext cx="1197443" cy="241981"/>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Fluid</a:t>
              </a:r>
              <a:b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b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dynamics</a:t>
              </a:r>
            </a:p>
          </p:txBody>
        </p:sp>
      </p:grpSp>
      <p:pic>
        <p:nvPicPr>
          <p:cNvPr id="134" name="Picture 133">
            <a:extLst>
              <a:ext uri="{FF2B5EF4-FFF2-40B4-BE49-F238E27FC236}">
                <a16:creationId xmlns:a16="http://schemas.microsoft.com/office/drawing/2014/main" id="{3CA57636-CA94-41B4-9684-9AFE9F009C58}"/>
              </a:ext>
            </a:extLst>
          </p:cNvPr>
          <p:cNvPicPr>
            <a:picLocks noChangeAspect="1"/>
          </p:cNvPicPr>
          <p:nvPr/>
        </p:nvPicPr>
        <p:blipFill>
          <a:blip r:embed="rId7"/>
          <a:stretch>
            <a:fillRect/>
          </a:stretch>
        </p:blipFill>
        <p:spPr>
          <a:xfrm>
            <a:off x="3922344" y="4485879"/>
            <a:ext cx="462352" cy="462610"/>
          </a:xfrm>
          <a:prstGeom prst="rect">
            <a:avLst/>
          </a:prstGeom>
        </p:spPr>
      </p:pic>
      <p:sp>
        <p:nvSpPr>
          <p:cNvPr id="135" name="Rectangle 134">
            <a:extLst>
              <a:ext uri="{FF2B5EF4-FFF2-40B4-BE49-F238E27FC236}">
                <a16:creationId xmlns:a16="http://schemas.microsoft.com/office/drawing/2014/main" id="{3BCB2620-21AC-46D9-A72D-703EC4934F94}"/>
              </a:ext>
            </a:extLst>
          </p:cNvPr>
          <p:cNvSpPr/>
          <p:nvPr/>
        </p:nvSpPr>
        <p:spPr>
          <a:xfrm>
            <a:off x="3609672" y="4983269"/>
            <a:ext cx="1087694" cy="275144"/>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Structural</a:t>
            </a:r>
          </a:p>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simulations</a:t>
            </a:r>
          </a:p>
        </p:txBody>
      </p:sp>
      <p:pic>
        <p:nvPicPr>
          <p:cNvPr id="136" name="Picture 135">
            <a:extLst>
              <a:ext uri="{FF2B5EF4-FFF2-40B4-BE49-F238E27FC236}">
                <a16:creationId xmlns:a16="http://schemas.microsoft.com/office/drawing/2014/main" id="{660D9C3E-1123-4BA3-976F-58CA9A775613}"/>
              </a:ext>
            </a:extLst>
          </p:cNvPr>
          <p:cNvPicPr>
            <a:picLocks noChangeAspect="1"/>
          </p:cNvPicPr>
          <p:nvPr/>
        </p:nvPicPr>
        <p:blipFill>
          <a:blip r:embed="rId8"/>
          <a:stretch>
            <a:fillRect/>
          </a:stretch>
        </p:blipFill>
        <p:spPr>
          <a:xfrm>
            <a:off x="4280872" y="3325805"/>
            <a:ext cx="780950" cy="417331"/>
          </a:xfrm>
          <a:prstGeom prst="rect">
            <a:avLst/>
          </a:prstGeom>
        </p:spPr>
      </p:pic>
      <p:sp>
        <p:nvSpPr>
          <p:cNvPr id="137" name="Rectangle 136">
            <a:extLst>
              <a:ext uri="{FF2B5EF4-FFF2-40B4-BE49-F238E27FC236}">
                <a16:creationId xmlns:a16="http://schemas.microsoft.com/office/drawing/2014/main" id="{56292BD6-FAC4-4760-8166-2AD750E53353}"/>
              </a:ext>
            </a:extLst>
          </p:cNvPr>
          <p:cNvSpPr/>
          <p:nvPr/>
        </p:nvSpPr>
        <p:spPr>
          <a:xfrm>
            <a:off x="4035035" y="3786276"/>
            <a:ext cx="1272626" cy="249825"/>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Crash</a:t>
            </a:r>
            <a:b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b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simulations</a:t>
            </a:r>
          </a:p>
        </p:txBody>
      </p:sp>
      <p:pic>
        <p:nvPicPr>
          <p:cNvPr id="138" name="Picture 137">
            <a:extLst>
              <a:ext uri="{FF2B5EF4-FFF2-40B4-BE49-F238E27FC236}">
                <a16:creationId xmlns:a16="http://schemas.microsoft.com/office/drawing/2014/main" id="{3BB1C8CC-C31A-4724-A442-ACC6A22F403B}"/>
              </a:ext>
            </a:extLst>
          </p:cNvPr>
          <p:cNvPicPr>
            <a:picLocks noChangeAspect="1"/>
          </p:cNvPicPr>
          <p:nvPr/>
        </p:nvPicPr>
        <p:blipFill>
          <a:blip r:embed="rId9"/>
          <a:stretch>
            <a:fillRect/>
          </a:stretch>
        </p:blipFill>
        <p:spPr>
          <a:xfrm>
            <a:off x="881359" y="3235275"/>
            <a:ext cx="676064" cy="598390"/>
          </a:xfrm>
          <a:prstGeom prst="rect">
            <a:avLst/>
          </a:prstGeom>
        </p:spPr>
      </p:pic>
      <p:sp>
        <p:nvSpPr>
          <p:cNvPr id="139" name="Rectangle 138">
            <a:extLst>
              <a:ext uri="{FF2B5EF4-FFF2-40B4-BE49-F238E27FC236}">
                <a16:creationId xmlns:a16="http://schemas.microsoft.com/office/drawing/2014/main" id="{88E5EE92-B64A-4F6B-BED4-FBAE72456ED5}"/>
              </a:ext>
            </a:extLst>
          </p:cNvPr>
          <p:cNvSpPr/>
          <p:nvPr/>
        </p:nvSpPr>
        <p:spPr>
          <a:xfrm>
            <a:off x="770477" y="3786276"/>
            <a:ext cx="897823" cy="249825"/>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Deep learning</a:t>
            </a:r>
          </a:p>
        </p:txBody>
      </p:sp>
      <p:grpSp>
        <p:nvGrpSpPr>
          <p:cNvPr id="140" name="Group 139">
            <a:extLst>
              <a:ext uri="{FF2B5EF4-FFF2-40B4-BE49-F238E27FC236}">
                <a16:creationId xmlns:a16="http://schemas.microsoft.com/office/drawing/2014/main" id="{A1B8398A-2131-42C6-B194-EFE0D43D49C8}"/>
              </a:ext>
            </a:extLst>
          </p:cNvPr>
          <p:cNvGrpSpPr/>
          <p:nvPr/>
        </p:nvGrpSpPr>
        <p:grpSpPr>
          <a:xfrm>
            <a:off x="2520574" y="5176249"/>
            <a:ext cx="987604" cy="771492"/>
            <a:chOff x="8688758" y="5830839"/>
            <a:chExt cx="956595" cy="747267"/>
          </a:xfrm>
        </p:grpSpPr>
        <p:sp>
          <p:nvSpPr>
            <p:cNvPr id="141" name="Rectangle 140">
              <a:extLst>
                <a:ext uri="{FF2B5EF4-FFF2-40B4-BE49-F238E27FC236}">
                  <a16:creationId xmlns:a16="http://schemas.microsoft.com/office/drawing/2014/main" id="{7A1C2035-9974-490E-A150-1C6C077D0F96}"/>
                </a:ext>
              </a:extLst>
            </p:cNvPr>
            <p:cNvSpPr/>
            <p:nvPr/>
          </p:nvSpPr>
          <p:spPr>
            <a:xfrm>
              <a:off x="8688758" y="6358123"/>
              <a:ext cx="956595" cy="219983"/>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Genomics</a:t>
              </a:r>
            </a:p>
          </p:txBody>
        </p:sp>
        <p:pic>
          <p:nvPicPr>
            <p:cNvPr id="142" name="Picture 141">
              <a:extLst>
                <a:ext uri="{FF2B5EF4-FFF2-40B4-BE49-F238E27FC236}">
                  <a16:creationId xmlns:a16="http://schemas.microsoft.com/office/drawing/2014/main" id="{A6C562C8-CA29-4D4A-88C3-21CA47E8940C}"/>
                </a:ext>
              </a:extLst>
            </p:cNvPr>
            <p:cNvPicPr>
              <a:picLocks noChangeAspect="1"/>
            </p:cNvPicPr>
            <p:nvPr/>
          </p:nvPicPr>
          <p:blipFill>
            <a:blip r:embed="rId10"/>
            <a:stretch>
              <a:fillRect/>
            </a:stretch>
          </p:blipFill>
          <p:spPr>
            <a:xfrm>
              <a:off x="8991016" y="5830839"/>
              <a:ext cx="335813" cy="504000"/>
            </a:xfrm>
            <a:prstGeom prst="rect">
              <a:avLst/>
            </a:prstGeom>
          </p:spPr>
        </p:pic>
      </p:grpSp>
      <p:pic>
        <p:nvPicPr>
          <p:cNvPr id="143" name="Picture 142">
            <a:extLst>
              <a:ext uri="{FF2B5EF4-FFF2-40B4-BE49-F238E27FC236}">
                <a16:creationId xmlns:a16="http://schemas.microsoft.com/office/drawing/2014/main" id="{B8C56FFD-1A51-4E0D-8746-65A266633978}"/>
              </a:ext>
            </a:extLst>
          </p:cNvPr>
          <p:cNvPicPr>
            <a:picLocks noChangeAspect="1"/>
          </p:cNvPicPr>
          <p:nvPr/>
        </p:nvPicPr>
        <p:blipFill>
          <a:blip r:embed="rId11"/>
          <a:stretch>
            <a:fillRect/>
          </a:stretch>
        </p:blipFill>
        <p:spPr>
          <a:xfrm>
            <a:off x="1567703" y="4518454"/>
            <a:ext cx="515751" cy="430031"/>
          </a:xfrm>
          <a:prstGeom prst="rect">
            <a:avLst/>
          </a:prstGeom>
        </p:spPr>
      </p:pic>
      <p:sp>
        <p:nvSpPr>
          <p:cNvPr id="144" name="Rectangle 143">
            <a:extLst>
              <a:ext uri="{FF2B5EF4-FFF2-40B4-BE49-F238E27FC236}">
                <a16:creationId xmlns:a16="http://schemas.microsoft.com/office/drawing/2014/main" id="{CDD2D6CF-244D-4CC7-866B-24AC461BA362}"/>
              </a:ext>
            </a:extLst>
          </p:cNvPr>
          <p:cNvSpPr/>
          <p:nvPr/>
        </p:nvSpPr>
        <p:spPr>
          <a:xfrm>
            <a:off x="1307591" y="4983267"/>
            <a:ext cx="987604" cy="227116"/>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Molecular modelling</a:t>
            </a:r>
          </a:p>
        </p:txBody>
      </p:sp>
      <p:grpSp>
        <p:nvGrpSpPr>
          <p:cNvPr id="145" name="Group 144">
            <a:extLst>
              <a:ext uri="{FF2B5EF4-FFF2-40B4-BE49-F238E27FC236}">
                <a16:creationId xmlns:a16="http://schemas.microsoft.com/office/drawing/2014/main" id="{7A75E62B-BA3D-44D9-B4CE-27D160BADFA4}"/>
              </a:ext>
            </a:extLst>
          </p:cNvPr>
          <p:cNvGrpSpPr/>
          <p:nvPr/>
        </p:nvGrpSpPr>
        <p:grpSpPr>
          <a:xfrm>
            <a:off x="2338376" y="1637403"/>
            <a:ext cx="1310693" cy="677937"/>
            <a:chOff x="471992" y="5643367"/>
            <a:chExt cx="1269538" cy="656650"/>
          </a:xfrm>
        </p:grpSpPr>
        <p:pic>
          <p:nvPicPr>
            <p:cNvPr id="146" name="Picture 145">
              <a:extLst>
                <a:ext uri="{FF2B5EF4-FFF2-40B4-BE49-F238E27FC236}">
                  <a16:creationId xmlns:a16="http://schemas.microsoft.com/office/drawing/2014/main" id="{3D49C457-CCCE-4F41-96DC-C6D10298EB91}"/>
                </a:ext>
              </a:extLst>
            </p:cNvPr>
            <p:cNvPicPr>
              <a:picLocks noChangeAspect="1"/>
            </p:cNvPicPr>
            <p:nvPr/>
          </p:nvPicPr>
          <p:blipFill>
            <a:blip r:embed="rId12"/>
            <a:stretch>
              <a:fillRect/>
            </a:stretch>
          </p:blipFill>
          <p:spPr>
            <a:xfrm>
              <a:off x="847270" y="5643367"/>
              <a:ext cx="518983" cy="435273"/>
            </a:xfrm>
            <a:prstGeom prst="rect">
              <a:avLst/>
            </a:prstGeom>
          </p:spPr>
        </p:pic>
        <p:sp>
          <p:nvSpPr>
            <p:cNvPr id="147" name="Rectangle 146">
              <a:extLst>
                <a:ext uri="{FF2B5EF4-FFF2-40B4-BE49-F238E27FC236}">
                  <a16:creationId xmlns:a16="http://schemas.microsoft.com/office/drawing/2014/main" id="{149BC7C9-9F95-4AFB-BB3A-F7A214744352}"/>
                </a:ext>
              </a:extLst>
            </p:cNvPr>
            <p:cNvSpPr/>
            <p:nvPr/>
          </p:nvSpPr>
          <p:spPr>
            <a:xfrm>
              <a:off x="471992" y="6080034"/>
              <a:ext cx="1269538" cy="219983"/>
            </a:xfrm>
            <a:prstGeom prst="rect">
              <a:avLst/>
            </a:prstGeom>
          </p:spPr>
          <p:txBody>
            <a:bodyPr wrap="square">
              <a:noAutofit/>
            </a:bodyPr>
            <a:lstStyle/>
            <a:p>
              <a:pPr algn="ctr" defTabSz="895870">
                <a:lnSpc>
                  <a:spcPct val="90000"/>
                </a:lnSpc>
                <a:defRPr/>
              </a:pP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Risk</a:t>
              </a:r>
              <a:b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br>
              <a:r>
                <a:rPr lang="en-US" sz="1050" kern="0">
                  <a:gradFill>
                    <a:gsLst>
                      <a:gs pos="0">
                        <a:srgbClr val="353535"/>
                      </a:gs>
                      <a:gs pos="100000">
                        <a:srgbClr val="353535"/>
                      </a:gs>
                    </a:gsLst>
                    <a:lin ang="16200000" scaled="0"/>
                  </a:gradFill>
                  <a:latin typeface="Segoe UI Semibold" panose="020B0702040204020203" pitchFamily="34" charset="0"/>
                  <a:cs typeface="Segoe UI Semibold" panose="020B0702040204020203" pitchFamily="34" charset="0"/>
                </a:rPr>
                <a:t>simulations</a:t>
              </a:r>
            </a:p>
          </p:txBody>
        </p:sp>
      </p:grpSp>
      <p:sp>
        <p:nvSpPr>
          <p:cNvPr id="148" name="AutoShape 3">
            <a:extLst>
              <a:ext uri="{FF2B5EF4-FFF2-40B4-BE49-F238E27FC236}">
                <a16:creationId xmlns:a16="http://schemas.microsoft.com/office/drawing/2014/main" id="{98586FC2-64E1-4353-89B4-B83843CDBF96}"/>
              </a:ext>
            </a:extLst>
          </p:cNvPr>
          <p:cNvSpPr>
            <a:spLocks noChangeAspect="1" noChangeArrowheads="1" noTextEdit="1"/>
          </p:cNvSpPr>
          <p:nvPr/>
        </p:nvSpPr>
        <p:spPr bwMode="auto">
          <a:xfrm>
            <a:off x="1695085" y="3313669"/>
            <a:ext cx="2574809" cy="101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grpSp>
        <p:nvGrpSpPr>
          <p:cNvPr id="17" name="Group 16">
            <a:extLst>
              <a:ext uri="{FF2B5EF4-FFF2-40B4-BE49-F238E27FC236}">
                <a16:creationId xmlns:a16="http://schemas.microsoft.com/office/drawing/2014/main" id="{939B809C-5A0F-429F-BE31-BA1B9459C581}"/>
              </a:ext>
            </a:extLst>
          </p:cNvPr>
          <p:cNvGrpSpPr/>
          <p:nvPr/>
        </p:nvGrpSpPr>
        <p:grpSpPr>
          <a:xfrm>
            <a:off x="2234829" y="3298118"/>
            <a:ext cx="1488781" cy="877543"/>
            <a:chOff x="2183811" y="3389645"/>
            <a:chExt cx="1710295" cy="1008113"/>
          </a:xfrm>
        </p:grpSpPr>
        <p:sp>
          <p:nvSpPr>
            <p:cNvPr id="149" name="Freeform 5">
              <a:extLst>
                <a:ext uri="{FF2B5EF4-FFF2-40B4-BE49-F238E27FC236}">
                  <a16:creationId xmlns:a16="http://schemas.microsoft.com/office/drawing/2014/main" id="{7C28D999-482A-4143-95FF-0B9581F783FD}"/>
                </a:ext>
              </a:extLst>
            </p:cNvPr>
            <p:cNvSpPr>
              <a:spLocks/>
            </p:cNvSpPr>
            <p:nvPr/>
          </p:nvSpPr>
          <p:spPr bwMode="auto">
            <a:xfrm>
              <a:off x="2183812" y="3389647"/>
              <a:ext cx="540001" cy="1008111"/>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0" name="Line 6">
              <a:extLst>
                <a:ext uri="{FF2B5EF4-FFF2-40B4-BE49-F238E27FC236}">
                  <a16:creationId xmlns:a16="http://schemas.microsoft.com/office/drawing/2014/main" id="{20F057EF-528A-4A7B-B652-4127429B510B}"/>
                </a:ext>
              </a:extLst>
            </p:cNvPr>
            <p:cNvSpPr>
              <a:spLocks noChangeShapeType="1"/>
            </p:cNvSpPr>
            <p:nvPr/>
          </p:nvSpPr>
          <p:spPr bwMode="auto">
            <a:xfrm>
              <a:off x="2183812" y="3521720"/>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1" name="Line 7">
              <a:extLst>
                <a:ext uri="{FF2B5EF4-FFF2-40B4-BE49-F238E27FC236}">
                  <a16:creationId xmlns:a16="http://schemas.microsoft.com/office/drawing/2014/main" id="{482C6EA3-C4CC-4867-88C9-480BF5AA7E55}"/>
                </a:ext>
              </a:extLst>
            </p:cNvPr>
            <p:cNvSpPr>
              <a:spLocks noChangeShapeType="1"/>
            </p:cNvSpPr>
            <p:nvPr/>
          </p:nvSpPr>
          <p:spPr bwMode="auto">
            <a:xfrm>
              <a:off x="2183812" y="3642092"/>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2" name="Line 8">
              <a:extLst>
                <a:ext uri="{FF2B5EF4-FFF2-40B4-BE49-F238E27FC236}">
                  <a16:creationId xmlns:a16="http://schemas.microsoft.com/office/drawing/2014/main" id="{66FDBA89-1D08-4FBB-BFE5-458671E7C780}"/>
                </a:ext>
              </a:extLst>
            </p:cNvPr>
            <p:cNvSpPr>
              <a:spLocks noChangeShapeType="1"/>
            </p:cNvSpPr>
            <p:nvPr/>
          </p:nvSpPr>
          <p:spPr bwMode="auto">
            <a:xfrm>
              <a:off x="2183812" y="3764135"/>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3" name="Line 9">
              <a:extLst>
                <a:ext uri="{FF2B5EF4-FFF2-40B4-BE49-F238E27FC236}">
                  <a16:creationId xmlns:a16="http://schemas.microsoft.com/office/drawing/2014/main" id="{F2602E8A-33A3-4B04-A52D-0C02DE7C3366}"/>
                </a:ext>
              </a:extLst>
            </p:cNvPr>
            <p:cNvSpPr>
              <a:spLocks noChangeShapeType="1"/>
            </p:cNvSpPr>
            <p:nvPr/>
          </p:nvSpPr>
          <p:spPr bwMode="auto">
            <a:xfrm>
              <a:off x="2183812" y="3884506"/>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4" name="Line 10">
              <a:extLst>
                <a:ext uri="{FF2B5EF4-FFF2-40B4-BE49-F238E27FC236}">
                  <a16:creationId xmlns:a16="http://schemas.microsoft.com/office/drawing/2014/main" id="{CB7478EF-30E0-41D6-845E-255A8E0F3D8C}"/>
                </a:ext>
              </a:extLst>
            </p:cNvPr>
            <p:cNvSpPr>
              <a:spLocks noChangeShapeType="1"/>
            </p:cNvSpPr>
            <p:nvPr/>
          </p:nvSpPr>
          <p:spPr bwMode="auto">
            <a:xfrm>
              <a:off x="2183812" y="4004879"/>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5" name="Line 11">
              <a:extLst>
                <a:ext uri="{FF2B5EF4-FFF2-40B4-BE49-F238E27FC236}">
                  <a16:creationId xmlns:a16="http://schemas.microsoft.com/office/drawing/2014/main" id="{339C92AD-AF93-4F65-8178-3F94A81260BD}"/>
                </a:ext>
              </a:extLst>
            </p:cNvPr>
            <p:cNvSpPr>
              <a:spLocks noChangeShapeType="1"/>
            </p:cNvSpPr>
            <p:nvPr/>
          </p:nvSpPr>
          <p:spPr bwMode="auto">
            <a:xfrm>
              <a:off x="2183811" y="4126921"/>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6" name="Line 12">
              <a:extLst>
                <a:ext uri="{FF2B5EF4-FFF2-40B4-BE49-F238E27FC236}">
                  <a16:creationId xmlns:a16="http://schemas.microsoft.com/office/drawing/2014/main" id="{7149D143-62D2-4DBE-9051-447B54A61D21}"/>
                </a:ext>
              </a:extLst>
            </p:cNvPr>
            <p:cNvSpPr>
              <a:spLocks noChangeShapeType="1"/>
            </p:cNvSpPr>
            <p:nvPr/>
          </p:nvSpPr>
          <p:spPr bwMode="auto">
            <a:xfrm>
              <a:off x="2183812" y="4247292"/>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7" name="Oval 156">
              <a:extLst>
                <a:ext uri="{FF2B5EF4-FFF2-40B4-BE49-F238E27FC236}">
                  <a16:creationId xmlns:a16="http://schemas.microsoft.com/office/drawing/2014/main" id="{2026C313-6E3C-4437-8F6D-EAB6D678EBE9}"/>
                </a:ext>
              </a:extLst>
            </p:cNvPr>
            <p:cNvSpPr>
              <a:spLocks noChangeArrowheads="1"/>
            </p:cNvSpPr>
            <p:nvPr/>
          </p:nvSpPr>
          <p:spPr bwMode="auto">
            <a:xfrm>
              <a:off x="2653597" y="3568532"/>
              <a:ext cx="25077" cy="25077"/>
            </a:xfrm>
            <a:prstGeom prst="ellipse">
              <a:avLst/>
            </a:prstGeom>
            <a:solidFill>
              <a:schemeClr val="bg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8" name="Freeform 18">
              <a:extLst>
                <a:ext uri="{FF2B5EF4-FFF2-40B4-BE49-F238E27FC236}">
                  <a16:creationId xmlns:a16="http://schemas.microsoft.com/office/drawing/2014/main" id="{09672808-3628-49D3-83F3-280CE94AA4CF}"/>
                </a:ext>
              </a:extLst>
            </p:cNvPr>
            <p:cNvSpPr>
              <a:spLocks/>
            </p:cNvSpPr>
            <p:nvPr/>
          </p:nvSpPr>
          <p:spPr bwMode="auto">
            <a:xfrm>
              <a:off x="2768955" y="3389646"/>
              <a:ext cx="540001" cy="1008111"/>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59" name="Line 19">
              <a:extLst>
                <a:ext uri="{FF2B5EF4-FFF2-40B4-BE49-F238E27FC236}">
                  <a16:creationId xmlns:a16="http://schemas.microsoft.com/office/drawing/2014/main" id="{76B3C748-9202-4679-8D1A-8ADF09F652F1}"/>
                </a:ext>
              </a:extLst>
            </p:cNvPr>
            <p:cNvSpPr>
              <a:spLocks noChangeShapeType="1"/>
            </p:cNvSpPr>
            <p:nvPr/>
          </p:nvSpPr>
          <p:spPr bwMode="auto">
            <a:xfrm>
              <a:off x="2768955" y="3521719"/>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0" name="Line 20">
              <a:extLst>
                <a:ext uri="{FF2B5EF4-FFF2-40B4-BE49-F238E27FC236}">
                  <a16:creationId xmlns:a16="http://schemas.microsoft.com/office/drawing/2014/main" id="{3679BD52-1918-4CA9-B219-6FBEB8809290}"/>
                </a:ext>
              </a:extLst>
            </p:cNvPr>
            <p:cNvSpPr>
              <a:spLocks noChangeShapeType="1"/>
            </p:cNvSpPr>
            <p:nvPr/>
          </p:nvSpPr>
          <p:spPr bwMode="auto">
            <a:xfrm>
              <a:off x="2768955" y="3642092"/>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1" name="Line 21">
              <a:extLst>
                <a:ext uri="{FF2B5EF4-FFF2-40B4-BE49-F238E27FC236}">
                  <a16:creationId xmlns:a16="http://schemas.microsoft.com/office/drawing/2014/main" id="{8AA58299-FCD2-47A3-81E7-DEB71241C6EA}"/>
                </a:ext>
              </a:extLst>
            </p:cNvPr>
            <p:cNvSpPr>
              <a:spLocks noChangeShapeType="1"/>
            </p:cNvSpPr>
            <p:nvPr/>
          </p:nvSpPr>
          <p:spPr bwMode="auto">
            <a:xfrm>
              <a:off x="2768951" y="3764134"/>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2" name="Line 22">
              <a:extLst>
                <a:ext uri="{FF2B5EF4-FFF2-40B4-BE49-F238E27FC236}">
                  <a16:creationId xmlns:a16="http://schemas.microsoft.com/office/drawing/2014/main" id="{3A5EC869-18FE-4422-A017-84AE88D9619B}"/>
                </a:ext>
              </a:extLst>
            </p:cNvPr>
            <p:cNvSpPr>
              <a:spLocks noChangeShapeType="1"/>
            </p:cNvSpPr>
            <p:nvPr/>
          </p:nvSpPr>
          <p:spPr bwMode="auto">
            <a:xfrm>
              <a:off x="2768953" y="3884505"/>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3" name="Line 23">
              <a:extLst>
                <a:ext uri="{FF2B5EF4-FFF2-40B4-BE49-F238E27FC236}">
                  <a16:creationId xmlns:a16="http://schemas.microsoft.com/office/drawing/2014/main" id="{CAFF2FF7-55DE-433A-85AB-663F6815C042}"/>
                </a:ext>
              </a:extLst>
            </p:cNvPr>
            <p:cNvSpPr>
              <a:spLocks noChangeShapeType="1"/>
            </p:cNvSpPr>
            <p:nvPr/>
          </p:nvSpPr>
          <p:spPr bwMode="auto">
            <a:xfrm>
              <a:off x="2768956" y="4004878"/>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4" name="Line 24">
              <a:extLst>
                <a:ext uri="{FF2B5EF4-FFF2-40B4-BE49-F238E27FC236}">
                  <a16:creationId xmlns:a16="http://schemas.microsoft.com/office/drawing/2014/main" id="{05651765-CC54-45D5-9EB6-CE7E330D2639}"/>
                </a:ext>
              </a:extLst>
            </p:cNvPr>
            <p:cNvSpPr>
              <a:spLocks noChangeShapeType="1"/>
            </p:cNvSpPr>
            <p:nvPr/>
          </p:nvSpPr>
          <p:spPr bwMode="auto">
            <a:xfrm>
              <a:off x="2768959" y="4126920"/>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5" name="Line 25">
              <a:extLst>
                <a:ext uri="{FF2B5EF4-FFF2-40B4-BE49-F238E27FC236}">
                  <a16:creationId xmlns:a16="http://schemas.microsoft.com/office/drawing/2014/main" id="{085DFC71-06D9-42FA-82A0-5552D49F9971}"/>
                </a:ext>
              </a:extLst>
            </p:cNvPr>
            <p:cNvSpPr>
              <a:spLocks noChangeShapeType="1"/>
            </p:cNvSpPr>
            <p:nvPr/>
          </p:nvSpPr>
          <p:spPr bwMode="auto">
            <a:xfrm>
              <a:off x="2768961" y="4247291"/>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6" name="Oval 165">
              <a:extLst>
                <a:ext uri="{FF2B5EF4-FFF2-40B4-BE49-F238E27FC236}">
                  <a16:creationId xmlns:a16="http://schemas.microsoft.com/office/drawing/2014/main" id="{3D20B16F-D63C-4BD5-B95B-2CE92A677502}"/>
                </a:ext>
              </a:extLst>
            </p:cNvPr>
            <p:cNvSpPr>
              <a:spLocks noChangeArrowheads="1"/>
            </p:cNvSpPr>
            <p:nvPr/>
          </p:nvSpPr>
          <p:spPr bwMode="auto">
            <a:xfrm>
              <a:off x="3238742" y="3568531"/>
              <a:ext cx="25077" cy="25077"/>
            </a:xfrm>
            <a:prstGeom prst="ellipse">
              <a:avLst/>
            </a:prstGeom>
            <a:solidFill>
              <a:schemeClr val="bg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7" name="Freeform 31">
              <a:extLst>
                <a:ext uri="{FF2B5EF4-FFF2-40B4-BE49-F238E27FC236}">
                  <a16:creationId xmlns:a16="http://schemas.microsoft.com/office/drawing/2014/main" id="{55580F65-7D4B-4207-89FA-7F5F9ED235A6}"/>
                </a:ext>
              </a:extLst>
            </p:cNvPr>
            <p:cNvSpPr>
              <a:spLocks/>
            </p:cNvSpPr>
            <p:nvPr/>
          </p:nvSpPr>
          <p:spPr bwMode="auto">
            <a:xfrm>
              <a:off x="3354096" y="3389645"/>
              <a:ext cx="540001" cy="1008111"/>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8" name="Line 32">
              <a:extLst>
                <a:ext uri="{FF2B5EF4-FFF2-40B4-BE49-F238E27FC236}">
                  <a16:creationId xmlns:a16="http://schemas.microsoft.com/office/drawing/2014/main" id="{AB417ED1-CD49-4CD0-A753-50E2B3530FA8}"/>
                </a:ext>
              </a:extLst>
            </p:cNvPr>
            <p:cNvSpPr>
              <a:spLocks noChangeShapeType="1"/>
            </p:cNvSpPr>
            <p:nvPr/>
          </p:nvSpPr>
          <p:spPr bwMode="auto">
            <a:xfrm>
              <a:off x="3354096" y="3521715"/>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69" name="Line 33">
              <a:extLst>
                <a:ext uri="{FF2B5EF4-FFF2-40B4-BE49-F238E27FC236}">
                  <a16:creationId xmlns:a16="http://schemas.microsoft.com/office/drawing/2014/main" id="{756C0CA2-4810-43DB-AF19-0376418CB7BA}"/>
                </a:ext>
              </a:extLst>
            </p:cNvPr>
            <p:cNvSpPr>
              <a:spLocks noChangeShapeType="1"/>
            </p:cNvSpPr>
            <p:nvPr/>
          </p:nvSpPr>
          <p:spPr bwMode="auto">
            <a:xfrm>
              <a:off x="3354096" y="3642087"/>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0" name="Line 34">
              <a:extLst>
                <a:ext uri="{FF2B5EF4-FFF2-40B4-BE49-F238E27FC236}">
                  <a16:creationId xmlns:a16="http://schemas.microsoft.com/office/drawing/2014/main" id="{F4AE380B-1199-4334-B7BE-7B086577A35E}"/>
                </a:ext>
              </a:extLst>
            </p:cNvPr>
            <p:cNvSpPr>
              <a:spLocks noChangeShapeType="1"/>
            </p:cNvSpPr>
            <p:nvPr/>
          </p:nvSpPr>
          <p:spPr bwMode="auto">
            <a:xfrm>
              <a:off x="3354096" y="3764130"/>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1" name="Line 35">
              <a:extLst>
                <a:ext uri="{FF2B5EF4-FFF2-40B4-BE49-F238E27FC236}">
                  <a16:creationId xmlns:a16="http://schemas.microsoft.com/office/drawing/2014/main" id="{ECDC659F-8CAB-4C27-8A3A-F661B623D160}"/>
                </a:ext>
              </a:extLst>
            </p:cNvPr>
            <p:cNvSpPr>
              <a:spLocks noChangeShapeType="1"/>
            </p:cNvSpPr>
            <p:nvPr/>
          </p:nvSpPr>
          <p:spPr bwMode="auto">
            <a:xfrm>
              <a:off x="3354096" y="3884501"/>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2" name="Line 36">
              <a:extLst>
                <a:ext uri="{FF2B5EF4-FFF2-40B4-BE49-F238E27FC236}">
                  <a16:creationId xmlns:a16="http://schemas.microsoft.com/office/drawing/2014/main" id="{B743FB53-FA1E-4488-808F-1527F58EB237}"/>
                </a:ext>
              </a:extLst>
            </p:cNvPr>
            <p:cNvSpPr>
              <a:spLocks noChangeShapeType="1"/>
            </p:cNvSpPr>
            <p:nvPr/>
          </p:nvSpPr>
          <p:spPr bwMode="auto">
            <a:xfrm>
              <a:off x="3354089" y="4004874"/>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3" name="Line 37">
              <a:extLst>
                <a:ext uri="{FF2B5EF4-FFF2-40B4-BE49-F238E27FC236}">
                  <a16:creationId xmlns:a16="http://schemas.microsoft.com/office/drawing/2014/main" id="{8269D3DC-8213-40FB-B560-B3F4E4C42C6A}"/>
                </a:ext>
              </a:extLst>
            </p:cNvPr>
            <p:cNvSpPr>
              <a:spLocks noChangeShapeType="1"/>
            </p:cNvSpPr>
            <p:nvPr/>
          </p:nvSpPr>
          <p:spPr bwMode="auto">
            <a:xfrm>
              <a:off x="3354096" y="4126915"/>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4" name="Line 38">
              <a:extLst>
                <a:ext uri="{FF2B5EF4-FFF2-40B4-BE49-F238E27FC236}">
                  <a16:creationId xmlns:a16="http://schemas.microsoft.com/office/drawing/2014/main" id="{D50AE7D7-E5A1-49EB-A985-2E60E4A990D3}"/>
                </a:ext>
              </a:extLst>
            </p:cNvPr>
            <p:cNvSpPr>
              <a:spLocks noChangeShapeType="1"/>
            </p:cNvSpPr>
            <p:nvPr/>
          </p:nvSpPr>
          <p:spPr bwMode="auto">
            <a:xfrm>
              <a:off x="3354105" y="4247284"/>
              <a:ext cx="540001" cy="0"/>
            </a:xfrm>
            <a:prstGeom prst="line">
              <a:avLst/>
            </a:prstGeom>
            <a:noFill/>
            <a:ln w="317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237D3203-A988-4FF7-A667-32216A44882B}"/>
                </a:ext>
              </a:extLst>
            </p:cNvPr>
            <p:cNvSpPr>
              <a:spLocks noChangeArrowheads="1"/>
            </p:cNvSpPr>
            <p:nvPr/>
          </p:nvSpPr>
          <p:spPr bwMode="auto">
            <a:xfrm>
              <a:off x="3822177" y="3568504"/>
              <a:ext cx="25077" cy="25077"/>
            </a:xfrm>
            <a:prstGeom prst="ellipse">
              <a:avLst/>
            </a:prstGeom>
            <a:solidFill>
              <a:schemeClr val="bg1"/>
            </a:solidFill>
            <a:ln w="9525">
              <a:no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a:gradFill>
                  <a:gsLst>
                    <a:gs pos="0">
                      <a:srgbClr val="0078D7"/>
                    </a:gs>
                    <a:gs pos="100000">
                      <a:srgbClr val="0078D7"/>
                    </a:gs>
                  </a:gsLst>
                  <a:lin ang="16200000" scaled="0"/>
                </a:gradFill>
                <a:latin typeface="Segoe UI Semilight" panose="020B0402040204020203" pitchFamily="34" charset="0"/>
                <a:cs typeface="Segoe UI Semilight" panose="020B0402040204020203" pitchFamily="34" charset="0"/>
              </a:endParaRPr>
            </a:p>
          </p:txBody>
        </p:sp>
      </p:grpSp>
      <p:sp>
        <p:nvSpPr>
          <p:cNvPr id="95" name="Freeform 33">
            <a:extLst>
              <a:ext uri="{FF2B5EF4-FFF2-40B4-BE49-F238E27FC236}">
                <a16:creationId xmlns:a16="http://schemas.microsoft.com/office/drawing/2014/main" id="{47137506-8834-43F5-95D2-EFD0FD003D58}"/>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96" name="Rectangle 95">
            <a:extLst>
              <a:ext uri="{FF2B5EF4-FFF2-40B4-BE49-F238E27FC236}">
                <a16:creationId xmlns:a16="http://schemas.microsoft.com/office/drawing/2014/main" id="{30BC5EBE-1294-48CE-98DE-38C4C0542018}"/>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97" name="Group 96">
            <a:extLst>
              <a:ext uri="{FF2B5EF4-FFF2-40B4-BE49-F238E27FC236}">
                <a16:creationId xmlns:a16="http://schemas.microsoft.com/office/drawing/2014/main" id="{AB9AD3B3-4EFB-4E80-A6B5-BB6D33363A33}"/>
              </a:ext>
            </a:extLst>
          </p:cNvPr>
          <p:cNvGrpSpPr/>
          <p:nvPr/>
        </p:nvGrpSpPr>
        <p:grpSpPr>
          <a:xfrm>
            <a:off x="9872441" y="505094"/>
            <a:ext cx="291334" cy="220546"/>
            <a:chOff x="3461033" y="4287838"/>
            <a:chExt cx="4351337" cy="3294062"/>
          </a:xfrm>
          <a:solidFill>
            <a:schemeClr val="accent1"/>
          </a:solidFill>
        </p:grpSpPr>
        <p:sp>
          <p:nvSpPr>
            <p:cNvPr id="98" name="Freeform 6">
              <a:extLst>
                <a:ext uri="{FF2B5EF4-FFF2-40B4-BE49-F238E27FC236}">
                  <a16:creationId xmlns:a16="http://schemas.microsoft.com/office/drawing/2014/main" id="{2DF960E0-8E65-4F1B-A8E3-06AF52995938}"/>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99" name="Freeform 7">
              <a:extLst>
                <a:ext uri="{FF2B5EF4-FFF2-40B4-BE49-F238E27FC236}">
                  <a16:creationId xmlns:a16="http://schemas.microsoft.com/office/drawing/2014/main" id="{6C77D9D1-1FBE-42B0-A3AE-EC4479C2C26F}"/>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00" name="Rectangle 99">
            <a:extLst>
              <a:ext uri="{FF2B5EF4-FFF2-40B4-BE49-F238E27FC236}">
                <a16:creationId xmlns:a16="http://schemas.microsoft.com/office/drawing/2014/main" id="{13B776D5-3C9B-48DE-929B-EA3B84447B68}"/>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101" name="Group 100">
            <a:extLst>
              <a:ext uri="{FF2B5EF4-FFF2-40B4-BE49-F238E27FC236}">
                <a16:creationId xmlns:a16="http://schemas.microsoft.com/office/drawing/2014/main" id="{91CAFA5D-CB0C-4392-8E81-045179DC5ED1}"/>
              </a:ext>
            </a:extLst>
          </p:cNvPr>
          <p:cNvGrpSpPr/>
          <p:nvPr/>
        </p:nvGrpSpPr>
        <p:grpSpPr>
          <a:xfrm>
            <a:off x="10591227" y="493933"/>
            <a:ext cx="323606" cy="242868"/>
            <a:chOff x="3658178" y="5898425"/>
            <a:chExt cx="530263" cy="397965"/>
          </a:xfrm>
          <a:solidFill>
            <a:schemeClr val="tx1"/>
          </a:solidFill>
        </p:grpSpPr>
        <p:sp>
          <p:nvSpPr>
            <p:cNvPr id="102" name="Freeform 1">
              <a:extLst>
                <a:ext uri="{FF2B5EF4-FFF2-40B4-BE49-F238E27FC236}">
                  <a16:creationId xmlns:a16="http://schemas.microsoft.com/office/drawing/2014/main" id="{6C48242E-623C-42B6-914B-84E3CFFF78C9}"/>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03" name="Freeform 2">
              <a:extLst>
                <a:ext uri="{FF2B5EF4-FFF2-40B4-BE49-F238E27FC236}">
                  <a16:creationId xmlns:a16="http://schemas.microsoft.com/office/drawing/2014/main" id="{B6DA0B3F-BD45-4813-9CA4-3243D670C292}"/>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04" name="Freeform 3">
              <a:extLst>
                <a:ext uri="{FF2B5EF4-FFF2-40B4-BE49-F238E27FC236}">
                  <a16:creationId xmlns:a16="http://schemas.microsoft.com/office/drawing/2014/main" id="{DF4D6EC8-61E7-4887-BC58-6C42427F4941}"/>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105" name="Freeform 4">
              <a:extLst>
                <a:ext uri="{FF2B5EF4-FFF2-40B4-BE49-F238E27FC236}">
                  <a16:creationId xmlns:a16="http://schemas.microsoft.com/office/drawing/2014/main" id="{84ACBB8B-5ABA-4E8F-A10F-4EDF0A605E8E}"/>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106" name="Rectangle 105">
            <a:extLst>
              <a:ext uri="{FF2B5EF4-FFF2-40B4-BE49-F238E27FC236}">
                <a16:creationId xmlns:a16="http://schemas.microsoft.com/office/drawing/2014/main" id="{ED4CBCF1-9A4D-4D51-BD58-8177A711BA94}"/>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107" name="Group 106">
            <a:extLst>
              <a:ext uri="{FF2B5EF4-FFF2-40B4-BE49-F238E27FC236}">
                <a16:creationId xmlns:a16="http://schemas.microsoft.com/office/drawing/2014/main" id="{4B2DE2B2-FC48-4970-BF3A-F5773EFC0CF2}"/>
              </a:ext>
            </a:extLst>
          </p:cNvPr>
          <p:cNvGrpSpPr/>
          <p:nvPr/>
        </p:nvGrpSpPr>
        <p:grpSpPr>
          <a:xfrm>
            <a:off x="11370635" y="466248"/>
            <a:ext cx="234633" cy="298238"/>
            <a:chOff x="11113218" y="-1760538"/>
            <a:chExt cx="439251" cy="558324"/>
          </a:xfrm>
          <a:solidFill>
            <a:schemeClr val="tx1"/>
          </a:solidFill>
        </p:grpSpPr>
        <p:sp>
          <p:nvSpPr>
            <p:cNvPr id="108" name="Freeform 21">
              <a:extLst>
                <a:ext uri="{FF2B5EF4-FFF2-40B4-BE49-F238E27FC236}">
                  <a16:creationId xmlns:a16="http://schemas.microsoft.com/office/drawing/2014/main" id="{D2E5DD60-98F1-419B-A070-F7E4ADCC5DB4}"/>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09" name="Freeform 22">
              <a:extLst>
                <a:ext uri="{FF2B5EF4-FFF2-40B4-BE49-F238E27FC236}">
                  <a16:creationId xmlns:a16="http://schemas.microsoft.com/office/drawing/2014/main" id="{4C174E29-D960-4FD8-B4B1-54B6F9376123}"/>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110" name="Freeform 23">
              <a:extLst>
                <a:ext uri="{FF2B5EF4-FFF2-40B4-BE49-F238E27FC236}">
                  <a16:creationId xmlns:a16="http://schemas.microsoft.com/office/drawing/2014/main" id="{2585AF8D-C600-4635-81F2-4274CA6FF9AF}"/>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111" name="Rectangle 110">
            <a:extLst>
              <a:ext uri="{FF2B5EF4-FFF2-40B4-BE49-F238E27FC236}">
                <a16:creationId xmlns:a16="http://schemas.microsoft.com/office/drawing/2014/main" id="{0B4CDA11-1E37-4B44-AC84-5AECFD99CA8C}"/>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4071266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D350-A41F-4504-8C4D-241C9E848211}"/>
              </a:ext>
            </a:extLst>
          </p:cNvPr>
          <p:cNvSpPr>
            <a:spLocks noGrp="1"/>
          </p:cNvSpPr>
          <p:nvPr>
            <p:ph type="title"/>
          </p:nvPr>
        </p:nvSpPr>
        <p:spPr>
          <a:xfrm>
            <a:off x="269241" y="289957"/>
            <a:ext cx="11655840" cy="899537"/>
          </a:xfrm>
        </p:spPr>
        <p:txBody>
          <a:bodyPr/>
          <a:lstStyle/>
          <a:p>
            <a:r>
              <a:rPr lang="en-US"/>
              <a:t>Cognitive services</a:t>
            </a:r>
          </a:p>
        </p:txBody>
      </p:sp>
      <p:grpSp>
        <p:nvGrpSpPr>
          <p:cNvPr id="3" name="Group 2">
            <a:extLst>
              <a:ext uri="{FF2B5EF4-FFF2-40B4-BE49-F238E27FC236}">
                <a16:creationId xmlns:a16="http://schemas.microsoft.com/office/drawing/2014/main" id="{24BE2806-3CB3-4C29-84C5-FAD56F16817E}"/>
              </a:ext>
            </a:extLst>
          </p:cNvPr>
          <p:cNvGrpSpPr/>
          <p:nvPr/>
        </p:nvGrpSpPr>
        <p:grpSpPr>
          <a:xfrm>
            <a:off x="400016" y="1451259"/>
            <a:ext cx="11343772" cy="2477033"/>
            <a:chOff x="408037" y="1479862"/>
            <a:chExt cx="11571238" cy="2526703"/>
          </a:xfrm>
        </p:grpSpPr>
        <p:pic>
          <p:nvPicPr>
            <p:cNvPr id="113" name="Picture 112">
              <a:extLst>
                <a:ext uri="{FF2B5EF4-FFF2-40B4-BE49-F238E27FC236}">
                  <a16:creationId xmlns:a16="http://schemas.microsoft.com/office/drawing/2014/main" id="{FB9F27C5-72F0-4198-9790-DA13E0A6B787}"/>
                </a:ext>
              </a:extLst>
            </p:cNvPr>
            <p:cNvPicPr>
              <a:picLocks noChangeAspect="1"/>
            </p:cNvPicPr>
            <p:nvPr/>
          </p:nvPicPr>
          <p:blipFill rotWithShape="1">
            <a:blip r:embed="rId3"/>
            <a:srcRect l="24219" t="9470" r="32020"/>
            <a:stretch/>
          </p:blipFill>
          <p:spPr>
            <a:xfrm>
              <a:off x="5116059" y="1489979"/>
              <a:ext cx="2151134" cy="2516586"/>
            </a:xfrm>
            <a:prstGeom prst="rect">
              <a:avLst/>
            </a:prstGeom>
          </p:spPr>
        </p:pic>
        <p:pic>
          <p:nvPicPr>
            <p:cNvPr id="178" name="Picture 177">
              <a:extLst>
                <a:ext uri="{FF2B5EF4-FFF2-40B4-BE49-F238E27FC236}">
                  <a16:creationId xmlns:a16="http://schemas.microsoft.com/office/drawing/2014/main" id="{7C4F3927-AE20-487A-BB8B-0D0CCE23A8DC}"/>
                </a:ext>
              </a:extLst>
            </p:cNvPr>
            <p:cNvPicPr>
              <a:picLocks noChangeAspect="1"/>
            </p:cNvPicPr>
            <p:nvPr/>
          </p:nvPicPr>
          <p:blipFill rotWithShape="1">
            <a:blip r:embed="rId4"/>
            <a:srcRect l="18884" r="14436"/>
            <a:stretch/>
          </p:blipFill>
          <p:spPr>
            <a:xfrm>
              <a:off x="408037" y="1498225"/>
              <a:ext cx="2152600" cy="2508340"/>
            </a:xfrm>
            <a:prstGeom prst="rect">
              <a:avLst/>
            </a:prstGeom>
          </p:spPr>
        </p:pic>
        <p:pic>
          <p:nvPicPr>
            <p:cNvPr id="180" name="Picture 179">
              <a:extLst>
                <a:ext uri="{FF2B5EF4-FFF2-40B4-BE49-F238E27FC236}">
                  <a16:creationId xmlns:a16="http://schemas.microsoft.com/office/drawing/2014/main" id="{D55E9639-4018-4699-A6C0-D835892E59F5}"/>
                </a:ext>
              </a:extLst>
            </p:cNvPr>
            <p:cNvPicPr>
              <a:picLocks noChangeAspect="1"/>
            </p:cNvPicPr>
            <p:nvPr/>
          </p:nvPicPr>
          <p:blipFill rotWithShape="1">
            <a:blip r:embed="rId5"/>
            <a:srcRect l="20518" r="17140" b="2051"/>
            <a:stretch/>
          </p:blipFill>
          <p:spPr>
            <a:xfrm>
              <a:off x="2758558" y="1498225"/>
              <a:ext cx="2152599" cy="2508340"/>
            </a:xfrm>
            <a:prstGeom prst="rect">
              <a:avLst/>
            </a:prstGeom>
          </p:spPr>
        </p:pic>
        <p:pic>
          <p:nvPicPr>
            <p:cNvPr id="181" name="Picture 180">
              <a:extLst>
                <a:ext uri="{FF2B5EF4-FFF2-40B4-BE49-F238E27FC236}">
                  <a16:creationId xmlns:a16="http://schemas.microsoft.com/office/drawing/2014/main" id="{3E99A10E-714E-4255-A72B-D083C09F8BC3}"/>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35946" t="14871" r="26932" b="14871"/>
            <a:stretch/>
          </p:blipFill>
          <p:spPr>
            <a:xfrm>
              <a:off x="9834338" y="1479862"/>
              <a:ext cx="2144937" cy="2526703"/>
            </a:xfrm>
            <a:prstGeom prst="rect">
              <a:avLst/>
            </a:prstGeom>
          </p:spPr>
        </p:pic>
        <p:grpSp>
          <p:nvGrpSpPr>
            <p:cNvPr id="182" name="Group 181">
              <a:extLst>
                <a:ext uri="{FF2B5EF4-FFF2-40B4-BE49-F238E27FC236}">
                  <a16:creationId xmlns:a16="http://schemas.microsoft.com/office/drawing/2014/main" id="{5AAD4486-BB1A-41C0-918A-9217A3894A3E}"/>
                </a:ext>
              </a:extLst>
            </p:cNvPr>
            <p:cNvGrpSpPr/>
            <p:nvPr/>
          </p:nvGrpSpPr>
          <p:grpSpPr>
            <a:xfrm>
              <a:off x="7478297" y="1486833"/>
              <a:ext cx="2144938" cy="2519732"/>
              <a:chOff x="7422167" y="4263656"/>
              <a:chExt cx="2225198" cy="2594344"/>
            </a:xfrm>
          </p:grpSpPr>
          <p:pic>
            <p:nvPicPr>
              <p:cNvPr id="183" name="Picture 182">
                <a:extLst>
                  <a:ext uri="{FF2B5EF4-FFF2-40B4-BE49-F238E27FC236}">
                    <a16:creationId xmlns:a16="http://schemas.microsoft.com/office/drawing/2014/main" id="{E42EAC8F-18E3-404D-B6C8-644F56D5589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422170" y="4263657"/>
                <a:ext cx="2225195" cy="2594343"/>
              </a:xfrm>
              <a:prstGeom prst="rect">
                <a:avLst/>
              </a:prstGeom>
            </p:spPr>
          </p:pic>
          <p:sp>
            <p:nvSpPr>
              <p:cNvPr id="184" name="Rectangle 183">
                <a:extLst>
                  <a:ext uri="{FF2B5EF4-FFF2-40B4-BE49-F238E27FC236}">
                    <a16:creationId xmlns:a16="http://schemas.microsoft.com/office/drawing/2014/main" id="{AECBC12E-13B9-4C75-AA27-2D97672032F9}"/>
                  </a:ext>
                </a:extLst>
              </p:cNvPr>
              <p:cNvSpPr/>
              <p:nvPr/>
            </p:nvSpPr>
            <p:spPr bwMode="auto">
              <a:xfrm>
                <a:off x="7422167" y="4263656"/>
                <a:ext cx="2225197" cy="2594343"/>
              </a:xfrm>
              <a:prstGeom prst="rect">
                <a:avLst/>
              </a:prstGeom>
              <a:gradFill flip="none" rotWithShape="1">
                <a:gsLst>
                  <a:gs pos="0">
                    <a:schemeClr val="bg2">
                      <a:lumMod val="0"/>
                      <a:alpha val="33000"/>
                    </a:schemeClr>
                  </a:gs>
                  <a:gs pos="59000">
                    <a:schemeClr val="bg2">
                      <a:alpha val="0"/>
                      <a:lumMod val="0"/>
                    </a:schemeClr>
                  </a:gs>
                </a:gsLst>
                <a:lin ang="3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B46109E-FB0E-487D-81DA-512AF951414D}"/>
              </a:ext>
            </a:extLst>
          </p:cNvPr>
          <p:cNvGrpSpPr/>
          <p:nvPr/>
        </p:nvGrpSpPr>
        <p:grpSpPr>
          <a:xfrm>
            <a:off x="448213" y="4033634"/>
            <a:ext cx="11397231" cy="2497954"/>
            <a:chOff x="457200" y="4114021"/>
            <a:chExt cx="11625769" cy="2548044"/>
          </a:xfrm>
        </p:grpSpPr>
        <p:sp>
          <p:nvSpPr>
            <p:cNvPr id="18" name="TextBox 17">
              <a:extLst>
                <a:ext uri="{FF2B5EF4-FFF2-40B4-BE49-F238E27FC236}">
                  <a16:creationId xmlns:a16="http://schemas.microsoft.com/office/drawing/2014/main" id="{3F5B30AD-0C92-424A-93D1-54F0E923BFE4}"/>
                </a:ext>
              </a:extLst>
            </p:cNvPr>
            <p:cNvSpPr txBox="1"/>
            <p:nvPr/>
          </p:nvSpPr>
          <p:spPr>
            <a:xfrm>
              <a:off x="457200" y="4114021"/>
              <a:ext cx="2144934" cy="2099036"/>
            </a:xfrm>
            <a:prstGeom prst="rect">
              <a:avLst/>
            </a:prstGeom>
            <a:noFill/>
          </p:spPr>
          <p:txBody>
            <a:bodyPr wrap="square" lIns="179285" tIns="143428" rIns="179285" bIns="143428" rtlCol="0">
              <a:spAutoFit/>
            </a:bodyPr>
            <a:lstStyle/>
            <a:p>
              <a:pPr defTabSz="914367">
                <a:lnSpc>
                  <a:spcPct val="90000"/>
                </a:lnSpc>
                <a:spcBef>
                  <a:spcPts val="588"/>
                </a:spcBef>
                <a:spcAft>
                  <a:spcPts val="588"/>
                </a:spcAft>
                <a:defRPr/>
              </a:pPr>
              <a:r>
                <a:rPr lang="en-US" sz="3137">
                  <a:gradFill>
                    <a:gsLst>
                      <a:gs pos="2917">
                        <a:srgbClr val="0078D7"/>
                      </a:gs>
                      <a:gs pos="30000">
                        <a:srgbClr val="0078D7"/>
                      </a:gs>
                    </a:gsLst>
                    <a:lin ang="5400000" scaled="0"/>
                  </a:gradFill>
                  <a:latin typeface="Segoe UI Light"/>
                </a:rPr>
                <a:t>Vision</a:t>
              </a:r>
            </a:p>
            <a:p>
              <a:pPr defTabSz="914367">
                <a:lnSpc>
                  <a:spcPct val="90000"/>
                </a:lnSpc>
                <a:spcBef>
                  <a:spcPts val="588"/>
                </a:spcBef>
                <a:spcAft>
                  <a:spcPts val="588"/>
                </a:spcAft>
                <a:defRPr/>
              </a:pPr>
              <a:r>
                <a:rPr lang="en-US" sz="1176" kern="0">
                  <a:gradFill>
                    <a:gsLst>
                      <a:gs pos="2917">
                        <a:srgbClr val="353535"/>
                      </a:gs>
                      <a:gs pos="30000">
                        <a:srgbClr val="353535"/>
                      </a:gs>
                    </a:gsLst>
                    <a:lin ang="5400000" scaled="0"/>
                  </a:gradFill>
                  <a:latin typeface="Segoe UI"/>
                  <a:cs typeface="Segoe UI" pitchFamily="34" charset="0"/>
                </a:rPr>
                <a:t>From faces to feelings, allow apps to understand images and video</a:t>
              </a:r>
              <a:br>
                <a:rPr lang="en-US" sz="1176" kern="0">
                  <a:gradFill>
                    <a:gsLst>
                      <a:gs pos="2917">
                        <a:srgbClr val="353535"/>
                      </a:gs>
                      <a:gs pos="30000">
                        <a:srgbClr val="353535"/>
                      </a:gs>
                    </a:gsLst>
                    <a:lin ang="5400000" scaled="0"/>
                  </a:gradFill>
                  <a:latin typeface="Segoe UI"/>
                  <a:cs typeface="Segoe UI" pitchFamily="34" charset="0"/>
                </a:rPr>
              </a:br>
              <a:endParaRPr lang="en-US" sz="1176" kern="0">
                <a:gradFill>
                  <a:gsLst>
                    <a:gs pos="2917">
                      <a:srgbClr val="353535"/>
                    </a:gs>
                    <a:gs pos="30000">
                      <a:srgbClr val="353535"/>
                    </a:gs>
                  </a:gsLst>
                  <a:lin ang="5400000" scaled="0"/>
                </a:gradFill>
                <a:latin typeface="Segoe UI"/>
                <a:cs typeface="Segoe UI" pitchFamily="34" charset="0"/>
              </a:endParaRPr>
            </a:p>
            <a:p>
              <a:pPr defTabSz="914367">
                <a:lnSpc>
                  <a:spcPct val="90000"/>
                </a:lnSpc>
                <a:spcBef>
                  <a:spcPts val="588"/>
                </a:spcBef>
                <a:spcAft>
                  <a:spcPts val="588"/>
                </a:spcAft>
                <a:defRPr/>
              </a:pP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Show me what is </a:t>
              </a:r>
              <a:b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in the image</a:t>
              </a:r>
            </a:p>
          </p:txBody>
        </p:sp>
        <p:sp>
          <p:nvSpPr>
            <p:cNvPr id="191" name="TextBox 190">
              <a:extLst>
                <a:ext uri="{FF2B5EF4-FFF2-40B4-BE49-F238E27FC236}">
                  <a16:creationId xmlns:a16="http://schemas.microsoft.com/office/drawing/2014/main" id="{FCCBC498-05EF-4041-8E2E-4DD58BAB9394}"/>
                </a:ext>
              </a:extLst>
            </p:cNvPr>
            <p:cNvSpPr txBox="1"/>
            <p:nvPr/>
          </p:nvSpPr>
          <p:spPr>
            <a:xfrm>
              <a:off x="2766223" y="4114021"/>
              <a:ext cx="2144934" cy="2099036"/>
            </a:xfrm>
            <a:prstGeom prst="rect">
              <a:avLst/>
            </a:prstGeom>
            <a:noFill/>
          </p:spPr>
          <p:txBody>
            <a:bodyPr wrap="square" lIns="179285" tIns="143428" rIns="179285" bIns="143428" rtlCol="0">
              <a:spAutoFit/>
            </a:bodyPr>
            <a:lstStyle/>
            <a:p>
              <a:pPr defTabSz="914367">
                <a:lnSpc>
                  <a:spcPct val="90000"/>
                </a:lnSpc>
                <a:spcBef>
                  <a:spcPts val="588"/>
                </a:spcBef>
                <a:spcAft>
                  <a:spcPts val="588"/>
                </a:spcAft>
                <a:defRPr/>
              </a:pPr>
              <a:r>
                <a:rPr lang="en-US" sz="3137">
                  <a:gradFill>
                    <a:gsLst>
                      <a:gs pos="2917">
                        <a:srgbClr val="0078D7"/>
                      </a:gs>
                      <a:gs pos="30000">
                        <a:srgbClr val="0078D7"/>
                      </a:gs>
                    </a:gsLst>
                    <a:lin ang="5400000" scaled="0"/>
                  </a:gradFill>
                  <a:latin typeface="Segoe UI Light"/>
                </a:rPr>
                <a:t>Speech</a:t>
              </a:r>
            </a:p>
            <a:p>
              <a:pPr defTabSz="914367">
                <a:lnSpc>
                  <a:spcPct val="90000"/>
                </a:lnSpc>
                <a:spcBef>
                  <a:spcPts val="588"/>
                </a:spcBef>
                <a:spcAft>
                  <a:spcPts val="588"/>
                </a:spcAft>
                <a:defRPr/>
              </a:pPr>
              <a:r>
                <a:rPr lang="en-US" sz="1176" kern="0">
                  <a:gradFill>
                    <a:gsLst>
                      <a:gs pos="2917">
                        <a:srgbClr val="353535"/>
                      </a:gs>
                      <a:gs pos="30000">
                        <a:srgbClr val="353535"/>
                      </a:gs>
                    </a:gsLst>
                    <a:lin ang="5400000" scaled="0"/>
                  </a:gradFill>
                  <a:latin typeface="Segoe UI"/>
                  <a:cs typeface="Segoe UI" pitchFamily="34" charset="0"/>
                </a:rPr>
                <a:t>Hear and speak to users by filtering noise, identifying speakers and understanding intent</a:t>
              </a:r>
            </a:p>
            <a:p>
              <a:pPr defTabSz="914367">
                <a:lnSpc>
                  <a:spcPct val="90000"/>
                </a:lnSpc>
                <a:spcBef>
                  <a:spcPts val="588"/>
                </a:spcBef>
                <a:spcAft>
                  <a:spcPts val="588"/>
                </a:spcAft>
                <a:defRPr/>
              </a:pP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Convert this text to speech please…</a:t>
              </a:r>
            </a:p>
          </p:txBody>
        </p:sp>
        <p:sp>
          <p:nvSpPr>
            <p:cNvPr id="195" name="TextBox 194">
              <a:extLst>
                <a:ext uri="{FF2B5EF4-FFF2-40B4-BE49-F238E27FC236}">
                  <a16:creationId xmlns:a16="http://schemas.microsoft.com/office/drawing/2014/main" id="{F18B962E-8256-4AB6-AB96-A518CA3174FB}"/>
                </a:ext>
              </a:extLst>
            </p:cNvPr>
            <p:cNvSpPr txBox="1"/>
            <p:nvPr/>
          </p:nvSpPr>
          <p:spPr>
            <a:xfrm>
              <a:off x="5116059" y="4114021"/>
              <a:ext cx="2144934" cy="2099036"/>
            </a:xfrm>
            <a:prstGeom prst="rect">
              <a:avLst/>
            </a:prstGeom>
            <a:noFill/>
          </p:spPr>
          <p:txBody>
            <a:bodyPr wrap="square" lIns="179285" tIns="143428" rIns="179285" bIns="143428" rtlCol="0">
              <a:spAutoFit/>
            </a:bodyPr>
            <a:lstStyle/>
            <a:p>
              <a:pPr defTabSz="914367">
                <a:lnSpc>
                  <a:spcPct val="90000"/>
                </a:lnSpc>
                <a:spcBef>
                  <a:spcPts val="588"/>
                </a:spcBef>
                <a:spcAft>
                  <a:spcPts val="588"/>
                </a:spcAft>
                <a:defRPr/>
              </a:pPr>
              <a:r>
                <a:rPr lang="en-US" sz="3137">
                  <a:gradFill>
                    <a:gsLst>
                      <a:gs pos="2917">
                        <a:srgbClr val="0078D7"/>
                      </a:gs>
                      <a:gs pos="30000">
                        <a:srgbClr val="0078D7"/>
                      </a:gs>
                    </a:gsLst>
                    <a:lin ang="5400000" scaled="0"/>
                  </a:gradFill>
                  <a:latin typeface="Segoe UI Light"/>
                </a:rPr>
                <a:t>Language</a:t>
              </a:r>
            </a:p>
            <a:p>
              <a:pPr defTabSz="914367">
                <a:lnSpc>
                  <a:spcPct val="90000"/>
                </a:lnSpc>
                <a:spcBef>
                  <a:spcPts val="588"/>
                </a:spcBef>
                <a:spcAft>
                  <a:spcPts val="588"/>
                </a:spcAft>
                <a:defRPr/>
              </a:pPr>
              <a:r>
                <a:rPr lang="en-US" sz="1176" kern="0">
                  <a:gradFill>
                    <a:gsLst>
                      <a:gs pos="2917">
                        <a:srgbClr val="353535"/>
                      </a:gs>
                      <a:gs pos="30000">
                        <a:srgbClr val="353535"/>
                      </a:gs>
                    </a:gsLst>
                    <a:lin ang="5400000" scaled="0"/>
                  </a:gradFill>
                  <a:latin typeface="Segoe UI"/>
                  <a:cs typeface="Segoe UI" pitchFamily="34" charset="0"/>
                </a:rPr>
                <a:t>Process text and learn how to recognize what </a:t>
              </a:r>
              <a:br>
                <a:rPr lang="en-US" sz="1176" kern="0">
                  <a:gradFill>
                    <a:gsLst>
                      <a:gs pos="2917">
                        <a:srgbClr val="353535"/>
                      </a:gs>
                      <a:gs pos="30000">
                        <a:srgbClr val="353535"/>
                      </a:gs>
                    </a:gsLst>
                    <a:lin ang="5400000" scaled="0"/>
                  </a:gradFill>
                  <a:latin typeface="Segoe UI"/>
                  <a:cs typeface="Segoe UI" pitchFamily="34" charset="0"/>
                </a:rPr>
              </a:br>
              <a:r>
                <a:rPr lang="en-US" sz="1176" kern="0">
                  <a:gradFill>
                    <a:gsLst>
                      <a:gs pos="2917">
                        <a:srgbClr val="353535"/>
                      </a:gs>
                      <a:gs pos="30000">
                        <a:srgbClr val="353535"/>
                      </a:gs>
                    </a:gsLst>
                    <a:lin ang="5400000" scaled="0"/>
                  </a:gradFill>
                  <a:latin typeface="Segoe UI"/>
                  <a:cs typeface="Segoe UI" pitchFamily="34" charset="0"/>
                </a:rPr>
                <a:t>users want</a:t>
              </a:r>
              <a:br>
                <a:rPr lang="en-US" sz="1176" kern="0">
                  <a:gradFill>
                    <a:gsLst>
                      <a:gs pos="2917">
                        <a:srgbClr val="353535"/>
                      </a:gs>
                      <a:gs pos="30000">
                        <a:srgbClr val="353535"/>
                      </a:gs>
                    </a:gsLst>
                    <a:lin ang="5400000" scaled="0"/>
                  </a:gradFill>
                  <a:latin typeface="Segoe UI"/>
                  <a:cs typeface="Segoe UI" pitchFamily="34" charset="0"/>
                </a:rPr>
              </a:br>
              <a:endParaRPr lang="en-US" sz="1176" kern="0">
                <a:gradFill>
                  <a:gsLst>
                    <a:gs pos="2917">
                      <a:srgbClr val="353535"/>
                    </a:gs>
                    <a:gs pos="30000">
                      <a:srgbClr val="353535"/>
                    </a:gs>
                  </a:gsLst>
                  <a:lin ang="5400000" scaled="0"/>
                </a:gradFill>
                <a:latin typeface="Segoe UI"/>
                <a:cs typeface="Segoe UI" pitchFamily="34" charset="0"/>
              </a:endParaRPr>
            </a:p>
            <a:p>
              <a:pPr defTabSz="914367">
                <a:lnSpc>
                  <a:spcPct val="90000"/>
                </a:lnSpc>
                <a:spcBef>
                  <a:spcPts val="588"/>
                </a:spcBef>
                <a:spcAft>
                  <a:spcPts val="588"/>
                </a:spcAft>
                <a:defRPr/>
              </a:pP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Play today’s </a:t>
              </a:r>
              <a:b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conference call…</a:t>
              </a:r>
            </a:p>
          </p:txBody>
        </p:sp>
        <p:sp>
          <p:nvSpPr>
            <p:cNvPr id="199" name="TextBox 198">
              <a:extLst>
                <a:ext uri="{FF2B5EF4-FFF2-40B4-BE49-F238E27FC236}">
                  <a16:creationId xmlns:a16="http://schemas.microsoft.com/office/drawing/2014/main" id="{57CDBC68-DAC4-42EE-801B-F357B54AF137}"/>
                </a:ext>
              </a:extLst>
            </p:cNvPr>
            <p:cNvSpPr txBox="1"/>
            <p:nvPr/>
          </p:nvSpPr>
          <p:spPr>
            <a:xfrm>
              <a:off x="7478300" y="4114021"/>
              <a:ext cx="2248629" cy="2548044"/>
            </a:xfrm>
            <a:prstGeom prst="rect">
              <a:avLst/>
            </a:prstGeom>
            <a:noFill/>
          </p:spPr>
          <p:txBody>
            <a:bodyPr wrap="square" lIns="179285" tIns="143428" rIns="179285" bIns="143428" rtlCol="0">
              <a:spAutoFit/>
            </a:bodyPr>
            <a:lstStyle/>
            <a:p>
              <a:pPr defTabSz="914367">
                <a:lnSpc>
                  <a:spcPct val="90000"/>
                </a:lnSpc>
                <a:spcBef>
                  <a:spcPts val="588"/>
                </a:spcBef>
                <a:spcAft>
                  <a:spcPts val="588"/>
                </a:spcAft>
                <a:defRPr/>
              </a:pPr>
              <a:r>
                <a:rPr lang="en-US" sz="3137">
                  <a:gradFill>
                    <a:gsLst>
                      <a:gs pos="2917">
                        <a:srgbClr val="0078D7"/>
                      </a:gs>
                      <a:gs pos="30000">
                        <a:srgbClr val="0078D7"/>
                      </a:gs>
                    </a:gsLst>
                    <a:lin ang="5400000" scaled="0"/>
                  </a:gradFill>
                  <a:latin typeface="Segoe UI Light"/>
                </a:rPr>
                <a:t>Knowledge</a:t>
              </a:r>
            </a:p>
            <a:p>
              <a:pPr defTabSz="914367">
                <a:lnSpc>
                  <a:spcPct val="90000"/>
                </a:lnSpc>
                <a:spcBef>
                  <a:spcPts val="588"/>
                </a:spcBef>
                <a:spcAft>
                  <a:spcPts val="588"/>
                </a:spcAft>
                <a:defRPr/>
              </a:pPr>
              <a:r>
                <a:rPr lang="en-US" sz="1176" kern="0">
                  <a:gradFill>
                    <a:gsLst>
                      <a:gs pos="2917">
                        <a:srgbClr val="353535"/>
                      </a:gs>
                      <a:gs pos="30000">
                        <a:srgbClr val="353535"/>
                      </a:gs>
                    </a:gsLst>
                    <a:lin ang="5400000" scaled="0"/>
                  </a:gradFill>
                  <a:latin typeface="Segoe UI"/>
                  <a:cs typeface="Segoe UI" pitchFamily="34" charset="0"/>
                </a:rPr>
                <a:t>Tap into rich knowledge amassed from the web, academia or your own data</a:t>
              </a:r>
              <a:br>
                <a:rPr lang="en-US" sz="1176" kern="0">
                  <a:gradFill>
                    <a:gsLst>
                      <a:gs pos="2917">
                        <a:srgbClr val="353535"/>
                      </a:gs>
                      <a:gs pos="30000">
                        <a:srgbClr val="353535"/>
                      </a:gs>
                    </a:gsLst>
                    <a:lin ang="5400000" scaled="0"/>
                  </a:gradFill>
                  <a:latin typeface="Segoe UI"/>
                  <a:cs typeface="Segoe UI" pitchFamily="34" charset="0"/>
                </a:rPr>
              </a:br>
              <a:endParaRPr lang="en-US" sz="1176" kern="0">
                <a:gradFill>
                  <a:gsLst>
                    <a:gs pos="2917">
                      <a:srgbClr val="353535"/>
                    </a:gs>
                    <a:gs pos="30000">
                      <a:srgbClr val="353535"/>
                    </a:gs>
                  </a:gsLst>
                  <a:lin ang="5400000" scaled="0"/>
                </a:gradFill>
                <a:latin typeface="Segoe UI"/>
                <a:cs typeface="Segoe UI" pitchFamily="34" charset="0"/>
              </a:endParaRPr>
            </a:p>
            <a:p>
              <a:pPr defTabSz="914367">
                <a:lnSpc>
                  <a:spcPct val="90000"/>
                </a:lnSpc>
                <a:spcBef>
                  <a:spcPts val="588"/>
                </a:spcBef>
                <a:spcAft>
                  <a:spcPts val="588"/>
                </a:spcAft>
                <a:defRPr/>
              </a:pP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Top publications </a:t>
              </a:r>
              <a:b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b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in AI...</a:t>
              </a:r>
            </a:p>
          </p:txBody>
        </p:sp>
        <p:sp>
          <p:nvSpPr>
            <p:cNvPr id="203" name="TextBox 202">
              <a:extLst>
                <a:ext uri="{FF2B5EF4-FFF2-40B4-BE49-F238E27FC236}">
                  <a16:creationId xmlns:a16="http://schemas.microsoft.com/office/drawing/2014/main" id="{D889CFF1-A7C7-4BC8-B0E4-4B8234FC1AF6}"/>
                </a:ext>
              </a:extLst>
            </p:cNvPr>
            <p:cNvSpPr txBox="1"/>
            <p:nvPr/>
          </p:nvSpPr>
          <p:spPr>
            <a:xfrm>
              <a:off x="9834341" y="4114021"/>
              <a:ext cx="2248628" cy="2099036"/>
            </a:xfrm>
            <a:prstGeom prst="rect">
              <a:avLst/>
            </a:prstGeom>
            <a:noFill/>
          </p:spPr>
          <p:txBody>
            <a:bodyPr wrap="square" lIns="179285" tIns="143428" rIns="179285" bIns="143428" rtlCol="0">
              <a:spAutoFit/>
            </a:bodyPr>
            <a:lstStyle/>
            <a:p>
              <a:pPr defTabSz="914367">
                <a:lnSpc>
                  <a:spcPct val="90000"/>
                </a:lnSpc>
                <a:spcBef>
                  <a:spcPts val="588"/>
                </a:spcBef>
                <a:spcAft>
                  <a:spcPts val="588"/>
                </a:spcAft>
                <a:defRPr/>
              </a:pPr>
              <a:r>
                <a:rPr lang="en-US" sz="3137">
                  <a:gradFill>
                    <a:gsLst>
                      <a:gs pos="2917">
                        <a:srgbClr val="0078D7"/>
                      </a:gs>
                      <a:gs pos="30000">
                        <a:srgbClr val="0078D7"/>
                      </a:gs>
                    </a:gsLst>
                    <a:lin ang="5400000" scaled="0"/>
                  </a:gradFill>
                  <a:latin typeface="Segoe UI Light"/>
                </a:rPr>
                <a:t>Search</a:t>
              </a:r>
            </a:p>
            <a:p>
              <a:pPr defTabSz="914367">
                <a:lnSpc>
                  <a:spcPct val="90000"/>
                </a:lnSpc>
                <a:spcBef>
                  <a:spcPts val="588"/>
                </a:spcBef>
                <a:spcAft>
                  <a:spcPts val="588"/>
                </a:spcAft>
                <a:defRPr/>
              </a:pPr>
              <a:r>
                <a:rPr lang="en-US" sz="1176" kern="0">
                  <a:gradFill>
                    <a:gsLst>
                      <a:gs pos="2917">
                        <a:srgbClr val="353535"/>
                      </a:gs>
                      <a:gs pos="30000">
                        <a:srgbClr val="353535"/>
                      </a:gs>
                    </a:gsLst>
                    <a:lin ang="5400000" scaled="0"/>
                  </a:gradFill>
                  <a:latin typeface="Segoe UI"/>
                  <a:cs typeface="Segoe UI" pitchFamily="34" charset="0"/>
                </a:rPr>
                <a:t>Locate relevant information among billions of web pages, images, videos and news with Bing APIs</a:t>
              </a:r>
            </a:p>
            <a:p>
              <a:pPr defTabSz="914367">
                <a:lnSpc>
                  <a:spcPct val="90000"/>
                </a:lnSpc>
                <a:spcBef>
                  <a:spcPts val="588"/>
                </a:spcBef>
                <a:spcAft>
                  <a:spcPts val="588"/>
                </a:spcAft>
                <a:defRPr/>
              </a:pPr>
              <a:r>
                <a:rPr lang="en-US" sz="1372" kern="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Fraud prevention results…</a:t>
              </a:r>
            </a:p>
          </p:txBody>
        </p:sp>
      </p:grpSp>
      <p:sp>
        <p:nvSpPr>
          <p:cNvPr id="52" name="Freeform 33">
            <a:extLst>
              <a:ext uri="{FF2B5EF4-FFF2-40B4-BE49-F238E27FC236}">
                <a16:creationId xmlns:a16="http://schemas.microsoft.com/office/drawing/2014/main" id="{F8DE18E3-A29C-4B51-8376-6AC363B9217F}"/>
              </a:ext>
            </a:extLst>
          </p:cNvPr>
          <p:cNvSpPr>
            <a:spLocks noChangeArrowheads="1"/>
          </p:cNvSpPr>
          <p:nvPr/>
        </p:nvSpPr>
        <p:spPr bwMode="auto">
          <a:xfrm>
            <a:off x="9282942" y="503685"/>
            <a:ext cx="229456" cy="223365"/>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tx1"/>
          </a:solidFill>
          <a:ln>
            <a:noFill/>
          </a:ln>
          <a:effectLst/>
        </p:spPr>
        <p:txBody>
          <a:bodyPr wrap="none" anchor="ctr"/>
          <a:lstStyle/>
          <a:p>
            <a:pPr defTabSz="896386">
              <a:defRPr/>
            </a:pPr>
            <a:endParaRPr lang="en-US" sz="1765">
              <a:solidFill>
                <a:srgbClr val="505050"/>
              </a:solidFill>
              <a:latin typeface="Segoe UI"/>
            </a:endParaRPr>
          </a:p>
        </p:txBody>
      </p:sp>
      <p:sp>
        <p:nvSpPr>
          <p:cNvPr id="53" name="Rectangle 52">
            <a:extLst>
              <a:ext uri="{FF2B5EF4-FFF2-40B4-BE49-F238E27FC236}">
                <a16:creationId xmlns:a16="http://schemas.microsoft.com/office/drawing/2014/main" id="{BCA03E09-9EA6-43CE-ADA8-2EDD689B4EEE}"/>
              </a:ext>
            </a:extLst>
          </p:cNvPr>
          <p:cNvSpPr/>
          <p:nvPr/>
        </p:nvSpPr>
        <p:spPr bwMode="auto">
          <a:xfrm>
            <a:off x="9025386" y="771051"/>
            <a:ext cx="744567" cy="3478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Tools</a:t>
            </a:r>
          </a:p>
        </p:txBody>
      </p:sp>
      <p:grpSp>
        <p:nvGrpSpPr>
          <p:cNvPr id="54" name="Group 53">
            <a:extLst>
              <a:ext uri="{FF2B5EF4-FFF2-40B4-BE49-F238E27FC236}">
                <a16:creationId xmlns:a16="http://schemas.microsoft.com/office/drawing/2014/main" id="{3C687958-8643-424A-A95C-CDC23D76028F}"/>
              </a:ext>
            </a:extLst>
          </p:cNvPr>
          <p:cNvGrpSpPr/>
          <p:nvPr/>
        </p:nvGrpSpPr>
        <p:grpSpPr>
          <a:xfrm>
            <a:off x="9872441" y="505094"/>
            <a:ext cx="291334" cy="220546"/>
            <a:chOff x="3461033" y="4287838"/>
            <a:chExt cx="4351337" cy="3294062"/>
          </a:xfrm>
          <a:solidFill>
            <a:schemeClr val="accent1"/>
          </a:solidFill>
        </p:grpSpPr>
        <p:sp>
          <p:nvSpPr>
            <p:cNvPr id="55" name="Freeform 6">
              <a:extLst>
                <a:ext uri="{FF2B5EF4-FFF2-40B4-BE49-F238E27FC236}">
                  <a16:creationId xmlns:a16="http://schemas.microsoft.com/office/drawing/2014/main" id="{A39E2CC3-EA3F-4EE1-9768-2849773440FB}"/>
                </a:ext>
              </a:extLst>
            </p:cNvPr>
            <p:cNvSpPr>
              <a:spLocks noChangeArrowheads="1"/>
            </p:cNvSpPr>
            <p:nvPr/>
          </p:nvSpPr>
          <p:spPr bwMode="auto">
            <a:xfrm>
              <a:off x="346103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56" name="Freeform 7">
              <a:extLst>
                <a:ext uri="{FF2B5EF4-FFF2-40B4-BE49-F238E27FC236}">
                  <a16:creationId xmlns:a16="http://schemas.microsoft.com/office/drawing/2014/main" id="{4C22AE93-33A5-4434-A882-D6510C3F7FBF}"/>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57" name="Rectangle 56">
            <a:extLst>
              <a:ext uri="{FF2B5EF4-FFF2-40B4-BE49-F238E27FC236}">
                <a16:creationId xmlns:a16="http://schemas.microsoft.com/office/drawing/2014/main" id="{E69AB750-ACF7-4886-A2F6-3434CFC1660E}"/>
              </a:ext>
            </a:extLst>
          </p:cNvPr>
          <p:cNvSpPr/>
          <p:nvPr/>
        </p:nvSpPr>
        <p:spPr bwMode="auto">
          <a:xfrm>
            <a:off x="9531343" y="771051"/>
            <a:ext cx="973532" cy="345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Advanced</a:t>
            </a:r>
            <a:b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br>
            <a:r>
              <a:rPr lang="en-US" sz="784">
                <a:gradFill>
                  <a:gsLst>
                    <a:gs pos="0">
                      <a:srgbClr val="0078D7"/>
                    </a:gs>
                    <a:gs pos="100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workloads</a:t>
            </a:r>
          </a:p>
        </p:txBody>
      </p:sp>
      <p:grpSp>
        <p:nvGrpSpPr>
          <p:cNvPr id="58" name="Group 57">
            <a:extLst>
              <a:ext uri="{FF2B5EF4-FFF2-40B4-BE49-F238E27FC236}">
                <a16:creationId xmlns:a16="http://schemas.microsoft.com/office/drawing/2014/main" id="{1BE4767B-1C67-4B9B-8E1E-7B26BD3896B8}"/>
              </a:ext>
            </a:extLst>
          </p:cNvPr>
          <p:cNvGrpSpPr/>
          <p:nvPr/>
        </p:nvGrpSpPr>
        <p:grpSpPr>
          <a:xfrm>
            <a:off x="10591227" y="493933"/>
            <a:ext cx="323606" cy="242868"/>
            <a:chOff x="3658178" y="5898425"/>
            <a:chExt cx="530263" cy="397965"/>
          </a:xfrm>
          <a:solidFill>
            <a:schemeClr val="tx1"/>
          </a:solidFill>
        </p:grpSpPr>
        <p:sp>
          <p:nvSpPr>
            <p:cNvPr id="59" name="Freeform 1">
              <a:extLst>
                <a:ext uri="{FF2B5EF4-FFF2-40B4-BE49-F238E27FC236}">
                  <a16:creationId xmlns:a16="http://schemas.microsoft.com/office/drawing/2014/main" id="{D5F0E5F8-12D7-4EA1-8A3F-4084B514F8AF}"/>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60" name="Freeform 2">
              <a:extLst>
                <a:ext uri="{FF2B5EF4-FFF2-40B4-BE49-F238E27FC236}">
                  <a16:creationId xmlns:a16="http://schemas.microsoft.com/office/drawing/2014/main" id="{F0D70BEF-4950-4BFC-89E6-6F25B20C98B3}"/>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61" name="Freeform 3">
              <a:extLst>
                <a:ext uri="{FF2B5EF4-FFF2-40B4-BE49-F238E27FC236}">
                  <a16:creationId xmlns:a16="http://schemas.microsoft.com/office/drawing/2014/main" id="{DFDD24B7-BEE5-446A-8FC2-9E1BA4CC8369}"/>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sp>
          <p:nvSpPr>
            <p:cNvPr id="62" name="Freeform 4">
              <a:extLst>
                <a:ext uri="{FF2B5EF4-FFF2-40B4-BE49-F238E27FC236}">
                  <a16:creationId xmlns:a16="http://schemas.microsoft.com/office/drawing/2014/main" id="{BBA1600F-16F9-4920-B5F3-46A6C46FC5FE}"/>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386">
                <a:defRPr/>
              </a:pPr>
              <a:endParaRPr lang="en-US" sz="1765">
                <a:solidFill>
                  <a:srgbClr val="505050"/>
                </a:solidFill>
                <a:latin typeface="Segoe UI"/>
              </a:endParaRPr>
            </a:p>
          </p:txBody>
        </p:sp>
      </p:grpSp>
      <p:sp>
        <p:nvSpPr>
          <p:cNvPr id="63" name="Rectangle 62">
            <a:extLst>
              <a:ext uri="{FF2B5EF4-FFF2-40B4-BE49-F238E27FC236}">
                <a16:creationId xmlns:a16="http://schemas.microsoft.com/office/drawing/2014/main" id="{C5C7BEDF-A30D-4924-8D75-20627D7631F4}"/>
              </a:ext>
            </a:extLst>
          </p:cNvPr>
          <p:cNvSpPr/>
          <p:nvPr/>
        </p:nvSpPr>
        <p:spPr bwMode="auto">
          <a:xfrm>
            <a:off x="10266264" y="771051"/>
            <a:ext cx="973532" cy="344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cs typeface="Segoe UI Semibold" panose="020B0702040204020203" pitchFamily="34" charset="0"/>
              </a:rPr>
              <a:t>Core infrastructure</a:t>
            </a:r>
          </a:p>
        </p:txBody>
      </p:sp>
      <p:grpSp>
        <p:nvGrpSpPr>
          <p:cNvPr id="64" name="Group 63">
            <a:extLst>
              <a:ext uri="{FF2B5EF4-FFF2-40B4-BE49-F238E27FC236}">
                <a16:creationId xmlns:a16="http://schemas.microsoft.com/office/drawing/2014/main" id="{AC468FC0-6998-4190-96B0-28D000405AF9}"/>
              </a:ext>
            </a:extLst>
          </p:cNvPr>
          <p:cNvGrpSpPr/>
          <p:nvPr/>
        </p:nvGrpSpPr>
        <p:grpSpPr>
          <a:xfrm>
            <a:off x="11370635" y="466248"/>
            <a:ext cx="234633" cy="298238"/>
            <a:chOff x="11113218" y="-1760538"/>
            <a:chExt cx="439251" cy="558324"/>
          </a:xfrm>
          <a:solidFill>
            <a:schemeClr val="tx1"/>
          </a:solidFill>
        </p:grpSpPr>
        <p:sp>
          <p:nvSpPr>
            <p:cNvPr id="65" name="Freeform 21">
              <a:extLst>
                <a:ext uri="{FF2B5EF4-FFF2-40B4-BE49-F238E27FC236}">
                  <a16:creationId xmlns:a16="http://schemas.microsoft.com/office/drawing/2014/main" id="{34798EB8-ABAD-4705-B971-904AAA3E49FA}"/>
                </a:ext>
              </a:extLst>
            </p:cNvPr>
            <p:cNvSpPr>
              <a:spLocks noChangeArrowheads="1"/>
            </p:cNvSpPr>
            <p:nvPr/>
          </p:nvSpPr>
          <p:spPr bwMode="auto">
            <a:xfrm>
              <a:off x="11113218" y="-1760538"/>
              <a:ext cx="439251" cy="558324"/>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66" name="Freeform 22">
              <a:extLst>
                <a:ext uri="{FF2B5EF4-FFF2-40B4-BE49-F238E27FC236}">
                  <a16:creationId xmlns:a16="http://schemas.microsoft.com/office/drawing/2014/main" id="{5395F1D9-C6B4-4869-96AD-D429CDFCB362}"/>
                </a:ext>
              </a:extLst>
            </p:cNvPr>
            <p:cNvSpPr>
              <a:spLocks noChangeArrowheads="1"/>
            </p:cNvSpPr>
            <p:nvPr/>
          </p:nvSpPr>
          <p:spPr bwMode="auto">
            <a:xfrm>
              <a:off x="11449873" y="-1297715"/>
              <a:ext cx="37286" cy="37286"/>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sp>
          <p:nvSpPr>
            <p:cNvPr id="67" name="Freeform 23">
              <a:extLst>
                <a:ext uri="{FF2B5EF4-FFF2-40B4-BE49-F238E27FC236}">
                  <a16:creationId xmlns:a16="http://schemas.microsoft.com/office/drawing/2014/main" id="{6996F0F7-10C9-4E3D-9D9E-A9867376048E}"/>
                </a:ext>
              </a:extLst>
            </p:cNvPr>
            <p:cNvSpPr>
              <a:spLocks noChangeArrowheads="1"/>
            </p:cNvSpPr>
            <p:nvPr/>
          </p:nvSpPr>
          <p:spPr bwMode="auto">
            <a:xfrm>
              <a:off x="11174559" y="-1291461"/>
              <a:ext cx="205794" cy="24777"/>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w="9525" cap="flat">
              <a:noFill/>
              <a:bevel/>
              <a:headEnd/>
              <a:tailEnd/>
            </a:ln>
            <a:effectLst/>
            <a:extLst/>
          </p:spPr>
          <p:txBody>
            <a:bodyPr wrap="none" anchor="ctr"/>
            <a:lstStyle/>
            <a:p>
              <a:pPr defTabSz="896386">
                <a:defRPr/>
              </a:pPr>
              <a:endParaRPr lang="en-US" sz="1765" kern="0">
                <a:solidFill>
                  <a:srgbClr val="FFFFFF"/>
                </a:solidFill>
                <a:latin typeface="Segoe UI"/>
              </a:endParaRPr>
            </a:p>
          </p:txBody>
        </p:sp>
      </p:grpSp>
      <p:sp>
        <p:nvSpPr>
          <p:cNvPr id="68" name="Rectangle 67">
            <a:extLst>
              <a:ext uri="{FF2B5EF4-FFF2-40B4-BE49-F238E27FC236}">
                <a16:creationId xmlns:a16="http://schemas.microsoft.com/office/drawing/2014/main" id="{9D28A0C7-B2B5-4F66-A6C6-C3CF9250AF45}"/>
              </a:ext>
            </a:extLst>
          </p:cNvPr>
          <p:cNvSpPr/>
          <p:nvPr/>
        </p:nvSpPr>
        <p:spPr bwMode="auto">
          <a:xfrm>
            <a:off x="11001186" y="771051"/>
            <a:ext cx="973532" cy="34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a:gradFill>
                  <a:gsLst>
                    <a:gs pos="0">
                      <a:srgbClr val="737373"/>
                    </a:gs>
                    <a:gs pos="100000">
                      <a:srgbClr val="737373"/>
                    </a:gs>
                  </a:gsLst>
                  <a:lin ang="5400000" scaled="1"/>
                </a:gradFill>
                <a:latin typeface="Segoe UI Semibold" panose="020B0702040204020203" pitchFamily="34" charset="0"/>
                <a:ea typeface="Segoe UI" pitchFamily="34" charset="0"/>
                <a:cs typeface="Segoe UI Semibold" panose="020B0702040204020203" pitchFamily="34" charset="0"/>
              </a:rPr>
              <a:t>Azure Stack + Hybrid</a:t>
            </a:r>
          </a:p>
        </p:txBody>
      </p:sp>
    </p:spTree>
    <p:extLst>
      <p:ext uri="{BB962C8B-B14F-4D97-AF65-F5344CB8AC3E}">
        <p14:creationId xmlns:p14="http://schemas.microsoft.com/office/powerpoint/2010/main" val="265238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nodeType="withEffect">
                                  <p:stCondLst>
                                    <p:cond delay="0"/>
                                  </p:stCondLst>
                                  <p:childTnLst>
                                    <p:animMotion origin="layout" path="M 2.37937E-6 -2.46482E-6 L 2.37937E-6 0.07513 " pathEditMode="relative" rAng="0" ptsTypes="AA">
                                      <p:cBhvr>
                                        <p:cTn id="9" dur="1000" spd="-100000" fill="hold"/>
                                        <p:tgtEl>
                                          <p:spTgt spid="3"/>
                                        </p:tgtEl>
                                        <p:attrNameLst>
                                          <p:attrName>ppt_x</p:attrName>
                                          <p:attrName>ppt_y</p:attrName>
                                        </p:attrNameLst>
                                      </p:cBhvr>
                                      <p:rCtr x="0" y="3745"/>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42" presetClass="path" presetSubtype="0" decel="100000" fill="hold" nodeType="withEffect">
                                  <p:stCondLst>
                                    <p:cond delay="0"/>
                                  </p:stCondLst>
                                  <p:childTnLst>
                                    <p:animMotion origin="layout" path="M -4.75874E-6 -1.39355E-6 L -4.75874E-6 -0.08579 " pathEditMode="relative" rAng="0" ptsTypes="AA">
                                      <p:cBhvr>
                                        <p:cTn id="14" dur="1000" spd="-100000" fill="hold"/>
                                        <p:tgtEl>
                                          <p:spTgt spid="17"/>
                                        </p:tgtEl>
                                        <p:attrNameLst>
                                          <p:attrName>ppt_x</p:attrName>
                                          <p:attrName>ppt_y</p:attrName>
                                        </p:attrNameLst>
                                      </p:cBhvr>
                                      <p:rCtr x="0" y="-42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887-20D7-41D2-80F0-2F22083EA81F}"/>
              </a:ext>
            </a:extLst>
          </p:cNvPr>
          <p:cNvSpPr>
            <a:spLocks noGrp="1"/>
          </p:cNvSpPr>
          <p:nvPr>
            <p:ph type="title"/>
          </p:nvPr>
        </p:nvSpPr>
        <p:spPr>
          <a:xfrm>
            <a:off x="144717" y="2126149"/>
            <a:ext cx="4033910" cy="2388701"/>
          </a:xfrm>
        </p:spPr>
        <p:txBody>
          <a:bodyPr/>
          <a:lstStyle/>
          <a:p>
            <a:pPr algn="ctr"/>
            <a:r>
              <a:rPr lang="en-US" sz="5400" dirty="0">
                <a:solidFill>
                  <a:schemeClr val="tx1"/>
                </a:solidFill>
              </a:rPr>
              <a:t>IaaS </a:t>
            </a:r>
            <a:br>
              <a:rPr lang="en-US" sz="5400" dirty="0">
                <a:solidFill>
                  <a:schemeClr val="tx1"/>
                </a:solidFill>
              </a:rPr>
            </a:br>
            <a:r>
              <a:rPr lang="en-US" sz="5400" dirty="0">
                <a:solidFill>
                  <a:schemeClr val="tx1"/>
                </a:solidFill>
              </a:rPr>
              <a:t>Core Services Overview</a:t>
            </a:r>
            <a:br>
              <a:rPr lang="en-US" sz="5400" dirty="0">
                <a:solidFill>
                  <a:schemeClr val="tx1"/>
                </a:solidFill>
              </a:rPr>
            </a:br>
            <a:endParaRPr lang="en-US" sz="4800" dirty="0">
              <a:solidFill>
                <a:schemeClr val="tx1"/>
              </a:solidFill>
            </a:endParaRPr>
          </a:p>
        </p:txBody>
      </p:sp>
      <p:pic>
        <p:nvPicPr>
          <p:cNvPr id="4" name="Picture 3"/>
          <p:cNvPicPr>
            <a:picLocks noChangeAspect="1"/>
          </p:cNvPicPr>
          <p:nvPr/>
        </p:nvPicPr>
        <p:blipFill rotWithShape="1">
          <a:blip r:embed="rId3"/>
          <a:srcRect r="23150"/>
          <a:stretch/>
        </p:blipFill>
        <p:spPr>
          <a:xfrm>
            <a:off x="4303150" y="487"/>
            <a:ext cx="7888850" cy="6841464"/>
          </a:xfrm>
          <a:prstGeom prst="rect">
            <a:avLst/>
          </a:prstGeom>
        </p:spPr>
      </p:pic>
      <p:pic>
        <p:nvPicPr>
          <p:cNvPr id="5" name="Picture 4">
            <a:extLst>
              <a:ext uri="{FF2B5EF4-FFF2-40B4-BE49-F238E27FC236}">
                <a16:creationId xmlns:a16="http://schemas.microsoft.com/office/drawing/2014/main" id="{41CFCC3F-A46E-4D53-A48B-39AD5DDA6524}"/>
              </a:ext>
            </a:extLst>
          </p:cNvPr>
          <p:cNvPicPr>
            <a:picLocks noChangeAspect="1"/>
          </p:cNvPicPr>
          <p:nvPr/>
        </p:nvPicPr>
        <p:blipFill>
          <a:blip r:embed="rId4"/>
          <a:stretch>
            <a:fillRect/>
          </a:stretch>
        </p:blipFill>
        <p:spPr>
          <a:xfrm>
            <a:off x="292942" y="646326"/>
            <a:ext cx="3737460" cy="1315823"/>
          </a:xfrm>
          <a:prstGeom prst="rect">
            <a:avLst/>
          </a:prstGeom>
        </p:spPr>
      </p:pic>
    </p:spTree>
    <p:extLst>
      <p:ext uri="{BB962C8B-B14F-4D97-AF65-F5344CB8AC3E}">
        <p14:creationId xmlns:p14="http://schemas.microsoft.com/office/powerpoint/2010/main" val="1602150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80" dirty="0"/>
              <a:t>Core infrastructure</a:t>
            </a:r>
          </a:p>
        </p:txBody>
      </p:sp>
      <p:cxnSp>
        <p:nvCxnSpPr>
          <p:cNvPr id="64" name="Straight Connector 63"/>
          <p:cNvCxnSpPr/>
          <p:nvPr/>
        </p:nvCxnSpPr>
        <p:spPr>
          <a:xfrm flipV="1">
            <a:off x="3376529" y="1828800"/>
            <a:ext cx="0" cy="191588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095999" y="1828800"/>
            <a:ext cx="0" cy="191588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815469" y="1828800"/>
            <a:ext cx="0" cy="191588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248387" y="3157287"/>
            <a:ext cx="1536815" cy="538874"/>
          </a:xfrm>
          <a:prstGeom prst="rect">
            <a:avLst/>
          </a:prstGeom>
          <a:noFill/>
        </p:spPr>
        <p:txBody>
          <a:bodyPr wrap="none" lIns="268851" tIns="143387" rIns="268851" bIns="143387"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Compute</a:t>
            </a:r>
            <a:endParaRPr kumimoji="0" lang="x-none" sz="18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nvGrpSpPr>
          <p:cNvPr id="187" name="Group 186"/>
          <p:cNvGrpSpPr/>
          <p:nvPr/>
        </p:nvGrpSpPr>
        <p:grpSpPr>
          <a:xfrm>
            <a:off x="1395196" y="2077699"/>
            <a:ext cx="1243196" cy="913139"/>
            <a:chOff x="4603750" y="-3052763"/>
            <a:chExt cx="3509963" cy="2578101"/>
          </a:xfrm>
          <a:solidFill>
            <a:srgbClr val="001F50"/>
          </a:solidFill>
        </p:grpSpPr>
        <p:sp>
          <p:nvSpPr>
            <p:cNvPr id="188"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3" name="TextBox 252"/>
          <p:cNvSpPr txBox="1"/>
          <p:nvPr/>
        </p:nvSpPr>
        <p:spPr>
          <a:xfrm>
            <a:off x="779728" y="3826408"/>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Virtual machines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Availability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VM scale sets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Controlled maintenance</a:t>
            </a:r>
          </a:p>
        </p:txBody>
      </p:sp>
      <p:sp>
        <p:nvSpPr>
          <p:cNvPr id="82" name="TextBox 81"/>
          <p:cNvSpPr txBox="1"/>
          <p:nvPr/>
        </p:nvSpPr>
        <p:spPr>
          <a:xfrm>
            <a:off x="4043197" y="3157287"/>
            <a:ext cx="1386133" cy="538874"/>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Storage</a:t>
            </a:r>
          </a:p>
        </p:txBody>
      </p:sp>
      <p:grpSp>
        <p:nvGrpSpPr>
          <p:cNvPr id="252" name="Group 251"/>
          <p:cNvGrpSpPr/>
          <p:nvPr/>
        </p:nvGrpSpPr>
        <p:grpSpPr>
          <a:xfrm>
            <a:off x="4218358" y="2317628"/>
            <a:ext cx="1035814" cy="581786"/>
            <a:chOff x="4441561" y="2682902"/>
            <a:chExt cx="924759" cy="519410"/>
          </a:xfrm>
          <a:solidFill>
            <a:srgbClr val="001F50"/>
          </a:solidFill>
        </p:grpSpPr>
        <p:sp>
          <p:nvSpPr>
            <p:cNvPr id="250"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4" name="TextBox 253"/>
          <p:cNvSpPr txBox="1"/>
          <p:nvPr/>
        </p:nvSpPr>
        <p:spPr>
          <a:xfrm>
            <a:off x="3499198" y="3826408"/>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Disks </a:t>
            </a:r>
            <a:br>
              <a:rPr kumimoji="0" lang="en-US" sz="1600" b="0" i="0" u="none" strike="noStrike" kern="1200" cap="none" spc="0" normalizeH="0" baseline="0" noProof="0" dirty="0">
                <a:ln>
                  <a:noFill/>
                </a:ln>
                <a:solidFill>
                  <a:srgbClr val="505050"/>
                </a:solidFill>
                <a:effectLst/>
                <a:uLnTx/>
                <a:uFillTx/>
                <a:latin typeface="Segoe UI"/>
                <a:ea typeface="+mn-ea"/>
                <a:cs typeface="+mn-cs"/>
              </a:rPr>
            </a:br>
            <a:r>
              <a:rPr kumimoji="0" lang="en-US" sz="1600" b="0" i="0" u="none" strike="noStrike" kern="1200" cap="none" spc="0" normalizeH="0" baseline="0" noProof="0" dirty="0">
                <a:ln>
                  <a:noFill/>
                </a:ln>
                <a:solidFill>
                  <a:srgbClr val="505050"/>
                </a:solidFill>
                <a:effectLst/>
                <a:uLnTx/>
                <a:uFillTx/>
                <a:latin typeface="Segoe UI"/>
                <a:ea typeface="+mn-ea"/>
                <a:cs typeface="+mn-cs"/>
              </a:rPr>
              <a:t>Blob storage </a:t>
            </a:r>
            <a:br>
              <a:rPr kumimoji="0" lang="en-US" sz="1600" b="0" i="0" u="none" strike="noStrike" kern="1200" cap="none" spc="0" normalizeH="0" baseline="0" noProof="0" dirty="0">
                <a:ln>
                  <a:noFill/>
                </a:ln>
                <a:solidFill>
                  <a:srgbClr val="505050"/>
                </a:solidFill>
                <a:effectLst/>
                <a:uLnTx/>
                <a:uFillTx/>
                <a:latin typeface="Segoe UI"/>
                <a:ea typeface="+mn-ea"/>
                <a:cs typeface="+mn-cs"/>
              </a:rPr>
            </a:br>
            <a:r>
              <a:rPr kumimoji="0" lang="en-US" sz="1600" b="0" i="0" u="none" strike="noStrike" kern="1200" cap="none" spc="0" normalizeH="0" baseline="0" noProof="0" dirty="0">
                <a:ln>
                  <a:noFill/>
                </a:ln>
                <a:solidFill>
                  <a:srgbClr val="505050"/>
                </a:solidFill>
                <a:effectLst/>
                <a:uLnTx/>
                <a:uFillTx/>
                <a:latin typeface="Segoe UI"/>
                <a:ea typeface="+mn-ea"/>
                <a:cs typeface="+mn-cs"/>
              </a:rPr>
              <a:t>File sync</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Hot and cold</a:t>
            </a:r>
          </a:p>
        </p:txBody>
      </p:sp>
      <p:sp>
        <p:nvSpPr>
          <p:cNvPr id="52" name="TextBox 51"/>
          <p:cNvSpPr txBox="1"/>
          <p:nvPr/>
        </p:nvSpPr>
        <p:spPr>
          <a:xfrm>
            <a:off x="6538248" y="3157287"/>
            <a:ext cx="1834973" cy="538874"/>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Networking</a:t>
            </a:r>
            <a:endParaRPr kumimoji="0" lang="x-none" sz="18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endParaRPr>
          </a:p>
        </p:txBody>
      </p:sp>
      <p:grpSp>
        <p:nvGrpSpPr>
          <p:cNvPr id="246" name="Group 245"/>
          <p:cNvGrpSpPr/>
          <p:nvPr/>
        </p:nvGrpSpPr>
        <p:grpSpPr>
          <a:xfrm>
            <a:off x="7097753" y="2260576"/>
            <a:ext cx="715962" cy="693957"/>
            <a:chOff x="6789738" y="-1839913"/>
            <a:chExt cx="1446213" cy="1401763"/>
          </a:xfrm>
          <a:solidFill>
            <a:srgbClr val="001F50"/>
          </a:solidFill>
        </p:grpSpPr>
        <p:sp>
          <p:nvSpPr>
            <p:cNvPr id="244"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5" name="TextBox 254"/>
          <p:cNvSpPr txBox="1"/>
          <p:nvPr/>
        </p:nvSpPr>
        <p:spPr>
          <a:xfrm>
            <a:off x="6218668" y="3826408"/>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Virtual networks</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VPN, ExpressRoute</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Load b</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alancer</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DNS, Traffic Manager</a:t>
            </a:r>
          </a:p>
        </p:txBody>
      </p:sp>
      <p:sp>
        <p:nvSpPr>
          <p:cNvPr id="37" name="TextBox 36"/>
          <p:cNvSpPr txBox="1"/>
          <p:nvPr/>
        </p:nvSpPr>
        <p:spPr>
          <a:xfrm>
            <a:off x="9183180" y="3176379"/>
            <a:ext cx="1984053" cy="538874"/>
          </a:xfrm>
          <a:prstGeom prst="rect">
            <a:avLst/>
          </a:prstGeom>
          <a:noFill/>
        </p:spPr>
        <p:txBody>
          <a:bodyPr wrap="none" lIns="268851" tIns="143387" rIns="268851" bIns="143387"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marL="0" marR="0" lvl="0" indent="0" algn="ctr" defTabSz="913844"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7"/>
                </a:solidFill>
                <a:effectLst/>
                <a:uLnTx/>
                <a:uFillTx/>
                <a:latin typeface="Segoe UI"/>
                <a:ea typeface="+mn-ea"/>
                <a:cs typeface="Segoe UI Semibold" panose="020B0702040204020203" pitchFamily="34" charset="0"/>
              </a:rPr>
              <a:t>Management</a:t>
            </a:r>
          </a:p>
        </p:txBody>
      </p:sp>
      <p:grpSp>
        <p:nvGrpSpPr>
          <p:cNvPr id="69" name="Group 68">
            <a:extLst>
              <a:ext uri="{FF2B5EF4-FFF2-40B4-BE49-F238E27FC236}">
                <a16:creationId xmlns:a16="http://schemas.microsoft.com/office/drawing/2014/main" id="{23DC1699-7C2B-41EA-8822-5A6CAD7CD72F}"/>
              </a:ext>
            </a:extLst>
          </p:cNvPr>
          <p:cNvGrpSpPr/>
          <p:nvPr/>
        </p:nvGrpSpPr>
        <p:grpSpPr>
          <a:xfrm>
            <a:off x="9547809" y="2256052"/>
            <a:ext cx="1254794" cy="698481"/>
            <a:chOff x="8435577" y="2153518"/>
            <a:chExt cx="1101583" cy="613193"/>
          </a:xfrm>
          <a:solidFill>
            <a:srgbClr val="001F50"/>
          </a:solidFill>
        </p:grpSpPr>
        <p:sp>
          <p:nvSpPr>
            <p:cNvPr id="70" name="Freeform 11">
              <a:extLst>
                <a:ext uri="{FF2B5EF4-FFF2-40B4-BE49-F238E27FC236}">
                  <a16:creationId xmlns:a16="http://schemas.microsoft.com/office/drawing/2014/main" id="{F8D6666D-1F93-4324-BA49-24A702031FAC}"/>
                </a:ext>
              </a:extLst>
            </p:cNvPr>
            <p:cNvSpPr>
              <a:spLocks noEditPoints="1"/>
            </p:cNvSpPr>
            <p:nvPr/>
          </p:nvSpPr>
          <p:spPr bwMode="auto">
            <a:xfrm>
              <a:off x="8435577" y="2153518"/>
              <a:ext cx="821430" cy="514070"/>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1" name="Freeform 12">
              <a:extLst>
                <a:ext uri="{FF2B5EF4-FFF2-40B4-BE49-F238E27FC236}">
                  <a16:creationId xmlns:a16="http://schemas.microsoft.com/office/drawing/2014/main" id="{1760BD22-73CB-4B73-BEED-80CED2AB23DC}"/>
                </a:ext>
              </a:extLst>
            </p:cNvPr>
            <p:cNvSpPr>
              <a:spLocks noEditPoints="1"/>
            </p:cNvSpPr>
            <p:nvPr/>
          </p:nvSpPr>
          <p:spPr bwMode="auto">
            <a:xfrm>
              <a:off x="9305963" y="2218796"/>
              <a:ext cx="231197" cy="522231"/>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2" name="Rectangle 13">
              <a:extLst>
                <a:ext uri="{FF2B5EF4-FFF2-40B4-BE49-F238E27FC236}">
                  <a16:creationId xmlns:a16="http://schemas.microsoft.com/office/drawing/2014/main" id="{B50CA4BA-FF6C-45A0-A28E-1F753D0FA52E}"/>
                </a:ext>
              </a:extLst>
            </p:cNvPr>
            <p:cNvSpPr>
              <a:spLocks noChangeArrowheads="1"/>
            </p:cNvSpPr>
            <p:nvPr/>
          </p:nvSpPr>
          <p:spPr bwMode="auto">
            <a:xfrm>
              <a:off x="9382121" y="2294955"/>
              <a:ext cx="81599"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3" name="Freeform 14">
              <a:extLst>
                <a:ext uri="{FF2B5EF4-FFF2-40B4-BE49-F238E27FC236}">
                  <a16:creationId xmlns:a16="http://schemas.microsoft.com/office/drawing/2014/main" id="{FA53EAAD-54DB-41D6-85A7-CD0606C8CF27}"/>
                </a:ext>
              </a:extLst>
            </p:cNvPr>
            <p:cNvSpPr>
              <a:spLocks noEditPoints="1"/>
            </p:cNvSpPr>
            <p:nvPr/>
          </p:nvSpPr>
          <p:spPr bwMode="auto">
            <a:xfrm>
              <a:off x="8506298" y="2265035"/>
              <a:ext cx="280155" cy="103358"/>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4" name="Freeform 15">
              <a:extLst>
                <a:ext uri="{FF2B5EF4-FFF2-40B4-BE49-F238E27FC236}">
                  <a16:creationId xmlns:a16="http://schemas.microsoft.com/office/drawing/2014/main" id="{5F0EA81E-3D3A-4CCD-A058-A21E2645C103}"/>
                </a:ext>
              </a:extLst>
            </p:cNvPr>
            <p:cNvSpPr>
              <a:spLocks noEditPoints="1"/>
            </p:cNvSpPr>
            <p:nvPr/>
          </p:nvSpPr>
          <p:spPr bwMode="auto">
            <a:xfrm>
              <a:off x="8506302" y="2390152"/>
              <a:ext cx="280155" cy="16591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7" name="Freeform 16">
              <a:extLst>
                <a:ext uri="{FF2B5EF4-FFF2-40B4-BE49-F238E27FC236}">
                  <a16:creationId xmlns:a16="http://schemas.microsoft.com/office/drawing/2014/main" id="{1572A7BA-74F7-4808-969E-7382221849CD}"/>
                </a:ext>
              </a:extLst>
            </p:cNvPr>
            <p:cNvSpPr>
              <a:spLocks noEditPoints="1"/>
            </p:cNvSpPr>
            <p:nvPr/>
          </p:nvSpPr>
          <p:spPr bwMode="auto">
            <a:xfrm>
              <a:off x="8813658" y="2265033"/>
              <a:ext cx="163198" cy="103358"/>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8" name="Freeform 17">
              <a:extLst>
                <a:ext uri="{FF2B5EF4-FFF2-40B4-BE49-F238E27FC236}">
                  <a16:creationId xmlns:a16="http://schemas.microsoft.com/office/drawing/2014/main" id="{424618D2-AA9F-4D4D-9FC1-39E5D6507074}"/>
                </a:ext>
              </a:extLst>
            </p:cNvPr>
            <p:cNvSpPr>
              <a:spLocks noEditPoints="1"/>
            </p:cNvSpPr>
            <p:nvPr/>
          </p:nvSpPr>
          <p:spPr bwMode="auto">
            <a:xfrm>
              <a:off x="8813658" y="2390151"/>
              <a:ext cx="163198" cy="16591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9" name="Freeform 18">
              <a:extLst>
                <a:ext uri="{FF2B5EF4-FFF2-40B4-BE49-F238E27FC236}">
                  <a16:creationId xmlns:a16="http://schemas.microsoft.com/office/drawing/2014/main" id="{BF0D8EC5-1200-4F77-AFF5-7010B5D2855C}"/>
                </a:ext>
              </a:extLst>
            </p:cNvPr>
            <p:cNvSpPr>
              <a:spLocks noEditPoints="1"/>
            </p:cNvSpPr>
            <p:nvPr/>
          </p:nvSpPr>
          <p:spPr bwMode="auto">
            <a:xfrm>
              <a:off x="9001343" y="2265035"/>
              <a:ext cx="168638" cy="103358"/>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0" name="Freeform 19">
              <a:extLst>
                <a:ext uri="{FF2B5EF4-FFF2-40B4-BE49-F238E27FC236}">
                  <a16:creationId xmlns:a16="http://schemas.microsoft.com/office/drawing/2014/main" id="{1C62BDBB-D671-4471-82B0-7ACA84B4F71E}"/>
                </a:ext>
              </a:extLst>
            </p:cNvPr>
            <p:cNvSpPr>
              <a:spLocks noEditPoints="1"/>
            </p:cNvSpPr>
            <p:nvPr/>
          </p:nvSpPr>
          <p:spPr bwMode="auto">
            <a:xfrm>
              <a:off x="9001339" y="2390154"/>
              <a:ext cx="168638" cy="16591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1" name="Rectangle 20">
              <a:extLst>
                <a:ext uri="{FF2B5EF4-FFF2-40B4-BE49-F238E27FC236}">
                  <a16:creationId xmlns:a16="http://schemas.microsoft.com/office/drawing/2014/main" id="{0EBFACAE-778E-4F23-B8F3-CB511291FA4E}"/>
                </a:ext>
              </a:extLst>
            </p:cNvPr>
            <p:cNvSpPr>
              <a:spLocks noChangeArrowheads="1"/>
            </p:cNvSpPr>
            <p:nvPr/>
          </p:nvSpPr>
          <p:spPr bwMode="auto">
            <a:xfrm>
              <a:off x="8770142" y="2676923"/>
              <a:ext cx="32640" cy="7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3" name="Rectangle 21">
              <a:extLst>
                <a:ext uri="{FF2B5EF4-FFF2-40B4-BE49-F238E27FC236}">
                  <a16:creationId xmlns:a16="http://schemas.microsoft.com/office/drawing/2014/main" id="{FF5C7329-ED9B-4E11-85C4-F66DE3C7386C}"/>
                </a:ext>
              </a:extLst>
            </p:cNvPr>
            <p:cNvSpPr>
              <a:spLocks noChangeArrowheads="1"/>
            </p:cNvSpPr>
            <p:nvPr/>
          </p:nvSpPr>
          <p:spPr bwMode="auto">
            <a:xfrm>
              <a:off x="8892541" y="2676912"/>
              <a:ext cx="32640" cy="73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84" name="Rectangle 22">
              <a:extLst>
                <a:ext uri="{FF2B5EF4-FFF2-40B4-BE49-F238E27FC236}">
                  <a16:creationId xmlns:a16="http://schemas.microsoft.com/office/drawing/2014/main" id="{F5B22132-633D-4C80-8CE9-58CB302D4030}"/>
                </a:ext>
              </a:extLst>
            </p:cNvPr>
            <p:cNvSpPr>
              <a:spLocks noChangeArrowheads="1"/>
            </p:cNvSpPr>
            <p:nvPr/>
          </p:nvSpPr>
          <p:spPr bwMode="auto">
            <a:xfrm>
              <a:off x="8661345" y="2734071"/>
              <a:ext cx="367195"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a:ea typeface="+mn-ea"/>
                <a:cs typeface="+mn-cs"/>
              </a:endParaRPr>
            </a:p>
          </p:txBody>
        </p:sp>
      </p:grpSp>
      <p:sp>
        <p:nvSpPr>
          <p:cNvPr id="256" name="TextBox 255"/>
          <p:cNvSpPr txBox="1"/>
          <p:nvPr/>
        </p:nvSpPr>
        <p:spPr>
          <a:xfrm>
            <a:off x="8938140" y="3826408"/>
            <a:ext cx="2474132" cy="1169525"/>
          </a:xfrm>
          <a:prstGeom prst="rect">
            <a:avLst/>
          </a:prstGeom>
          <a:noFill/>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Log Analytics </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Cloud Shell</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Site Recovery</a:t>
            </a:r>
          </a:p>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Security Center</a:t>
            </a:r>
          </a:p>
        </p:txBody>
      </p:sp>
      <p:cxnSp>
        <p:nvCxnSpPr>
          <p:cNvPr id="90" name="Straight Connector 89"/>
          <p:cNvCxnSpPr/>
          <p:nvPr/>
        </p:nvCxnSpPr>
        <p:spPr>
          <a:xfrm flipV="1">
            <a:off x="4061440" y="5976257"/>
            <a:ext cx="0" cy="540921"/>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130557" y="5976257"/>
            <a:ext cx="0" cy="540921"/>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1392321" y="2077699"/>
            <a:ext cx="1243196" cy="913139"/>
            <a:chOff x="4603750" y="-3052763"/>
            <a:chExt cx="3509963" cy="2578101"/>
          </a:xfrm>
          <a:solidFill>
            <a:srgbClr val="001F50"/>
          </a:solidFill>
        </p:grpSpPr>
        <p:sp>
          <p:nvSpPr>
            <p:cNvPr id="272"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0"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3"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2" name="Group 321"/>
          <p:cNvGrpSpPr/>
          <p:nvPr/>
        </p:nvGrpSpPr>
        <p:grpSpPr>
          <a:xfrm>
            <a:off x="4215483" y="2317628"/>
            <a:ext cx="1035814" cy="581786"/>
            <a:chOff x="4441561" y="2682902"/>
            <a:chExt cx="924759" cy="519410"/>
          </a:xfrm>
          <a:solidFill>
            <a:srgbClr val="001F50"/>
          </a:solidFill>
        </p:grpSpPr>
        <p:sp>
          <p:nvSpPr>
            <p:cNvPr id="323"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5" name="Group 324"/>
          <p:cNvGrpSpPr/>
          <p:nvPr/>
        </p:nvGrpSpPr>
        <p:grpSpPr>
          <a:xfrm>
            <a:off x="7094878" y="2260576"/>
            <a:ext cx="715962" cy="693957"/>
            <a:chOff x="6789738" y="-1839913"/>
            <a:chExt cx="1446213" cy="1401763"/>
          </a:xfrm>
          <a:solidFill>
            <a:srgbClr val="001F50"/>
          </a:solidFill>
        </p:grpSpPr>
        <p:sp>
          <p:nvSpPr>
            <p:cNvPr id="326"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28" name="Straight Connector 327">
            <a:extLst>
              <a:ext uri="{FF2B5EF4-FFF2-40B4-BE49-F238E27FC236}">
                <a16:creationId xmlns:a16="http://schemas.microsoft.com/office/drawing/2014/main" id="{A4BAD7C0-ACFB-4E3B-96B7-A97A021BCB72}"/>
              </a:ext>
            </a:extLst>
          </p:cNvPr>
          <p:cNvCxnSpPr/>
          <p:nvPr/>
        </p:nvCxnSpPr>
        <p:spPr>
          <a:xfrm flipH="1" flipV="1">
            <a:off x="9119529" y="3090389"/>
            <a:ext cx="2146118" cy="233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5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25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fade">
                                      <p:cBhvr>
                                        <p:cTn id="14" dur="250"/>
                                        <p:tgtEl>
                                          <p:spTgt spid="1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250"/>
                                        <p:tgtEl>
                                          <p:spTgt spid="25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250"/>
                                        <p:tgtEl>
                                          <p:spTgt spid="6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250"/>
                                        <p:tgtEl>
                                          <p:spTgt spid="82"/>
                                        </p:tgtEl>
                                      </p:cBhvr>
                                    </p:animEffect>
                                  </p:childTnLst>
                                </p:cTn>
                              </p:par>
                              <p:par>
                                <p:cTn id="26" presetID="10" presetClass="entr" presetSubtype="0"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fade">
                                      <p:cBhvr>
                                        <p:cTn id="28" dur="250"/>
                                        <p:tgtEl>
                                          <p:spTgt spid="2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250"/>
                                        <p:tgtEl>
                                          <p:spTgt spid="254"/>
                                        </p:tgtEl>
                                      </p:cBhvr>
                                    </p:animEffec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250"/>
                                        <p:tgtEl>
                                          <p:spTgt spid="6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246"/>
                                        </p:tgtEl>
                                        <p:attrNameLst>
                                          <p:attrName>style.visibility</p:attrName>
                                        </p:attrNameLst>
                                      </p:cBhvr>
                                      <p:to>
                                        <p:strVal val="visible"/>
                                      </p:to>
                                    </p:set>
                                    <p:animEffect transition="in" filter="fade">
                                      <p:cBhvr>
                                        <p:cTn id="42" dur="250"/>
                                        <p:tgtEl>
                                          <p:spTgt spid="2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fade">
                                      <p:cBhvr>
                                        <p:cTn id="45" dur="250"/>
                                        <p:tgtEl>
                                          <p:spTgt spid="255"/>
                                        </p:tgtEl>
                                      </p:cBhvr>
                                    </p:animEffect>
                                  </p:childTnLst>
                                </p:cTn>
                              </p:par>
                            </p:childTnLst>
                          </p:cTn>
                        </p:par>
                        <p:par>
                          <p:cTn id="46" fill="hold">
                            <p:stCondLst>
                              <p:cond delay="1750"/>
                            </p:stCondLst>
                            <p:childTnLst>
                              <p:par>
                                <p:cTn id="47" presetID="10" presetClass="entr" presetSubtype="0"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250"/>
                                        <p:tgtEl>
                                          <p:spTgt spid="4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250"/>
                                        <p:tgtEl>
                                          <p:spTgt spid="6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animEffect transition="in" filter="fade">
                                      <p:cBhvr>
                                        <p:cTn id="59" dur="250"/>
                                        <p:tgtEl>
                                          <p:spTgt spid="2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1"/>
                                        </p:tgtEl>
                                        <p:attrNameLst>
                                          <p:attrName>style.visibility</p:attrName>
                                        </p:attrNameLst>
                                      </p:cBhvr>
                                      <p:to>
                                        <p:strVal val="visible"/>
                                      </p:to>
                                    </p:set>
                                    <p:animEffect transition="in" filter="fade">
                                      <p:cBhvr>
                                        <p:cTn id="64" dur="500"/>
                                        <p:tgtEl>
                                          <p:spTgt spid="271"/>
                                        </p:tgtEl>
                                      </p:cBhvr>
                                    </p:animEffect>
                                  </p:childTnLst>
                                </p:cTn>
                              </p:par>
                              <p:par>
                                <p:cTn id="65" presetID="10" presetClass="entr" presetSubtype="0" fill="hold" nodeType="withEffect">
                                  <p:stCondLst>
                                    <p:cond delay="0"/>
                                  </p:stCondLst>
                                  <p:childTnLst>
                                    <p:set>
                                      <p:cBhvr>
                                        <p:cTn id="66" dur="1" fill="hold">
                                          <p:stCondLst>
                                            <p:cond delay="0"/>
                                          </p:stCondLst>
                                        </p:cTn>
                                        <p:tgtEl>
                                          <p:spTgt spid="322"/>
                                        </p:tgtEl>
                                        <p:attrNameLst>
                                          <p:attrName>style.visibility</p:attrName>
                                        </p:attrNameLst>
                                      </p:cBhvr>
                                      <p:to>
                                        <p:strVal val="visible"/>
                                      </p:to>
                                    </p:set>
                                    <p:animEffect transition="in" filter="fade">
                                      <p:cBhvr>
                                        <p:cTn id="67" dur="500"/>
                                        <p:tgtEl>
                                          <p:spTgt spid="322"/>
                                        </p:tgtEl>
                                      </p:cBhvr>
                                    </p:animEffect>
                                  </p:childTnLst>
                                </p:cTn>
                              </p:par>
                              <p:par>
                                <p:cTn id="68" presetID="10" presetClass="entr" presetSubtype="0" fill="hold" nodeType="withEffect">
                                  <p:stCondLst>
                                    <p:cond delay="0"/>
                                  </p:stCondLst>
                                  <p:childTnLst>
                                    <p:set>
                                      <p:cBhvr>
                                        <p:cTn id="69" dur="1" fill="hold">
                                          <p:stCondLst>
                                            <p:cond delay="0"/>
                                          </p:stCondLst>
                                        </p:cTn>
                                        <p:tgtEl>
                                          <p:spTgt spid="325"/>
                                        </p:tgtEl>
                                        <p:attrNameLst>
                                          <p:attrName>style.visibility</p:attrName>
                                        </p:attrNameLst>
                                      </p:cBhvr>
                                      <p:to>
                                        <p:strVal val="visible"/>
                                      </p:to>
                                    </p:set>
                                    <p:animEffect transition="in" filter="fade">
                                      <p:cBhvr>
                                        <p:cTn id="70" dur="500"/>
                                        <p:tgtEl>
                                          <p:spTgt spid="325"/>
                                        </p:tgtEl>
                                      </p:cBhvr>
                                    </p:animEffect>
                                  </p:childTnLst>
                                </p:cTn>
                              </p:par>
                              <p:par>
                                <p:cTn id="71" presetID="42" presetClass="path" presetSubtype="0" accel="50000" decel="50000" fill="hold" nodeType="withEffect">
                                  <p:stCondLst>
                                    <p:cond delay="0"/>
                                  </p:stCondLst>
                                  <p:childTnLst>
                                    <p:animMotion origin="layout" path="M 2.08333E-6 -2.59259E-6 L 0.2957 0.1132 " pathEditMode="relative" rAng="0" ptsTypes="AA">
                                      <p:cBhvr>
                                        <p:cTn id="72" dur="2000" fill="hold"/>
                                        <p:tgtEl>
                                          <p:spTgt spid="325"/>
                                        </p:tgtEl>
                                        <p:attrNameLst>
                                          <p:attrName>ppt_x</p:attrName>
                                          <p:attrName>ppt_y</p:attrName>
                                        </p:attrNameLst>
                                      </p:cBhvr>
                                      <p:rCtr x="14779" y="5648"/>
                                    </p:animMotion>
                                  </p:childTnLst>
                                </p:cTn>
                              </p:par>
                              <p:par>
                                <p:cTn id="73" presetID="42" presetClass="path" presetSubtype="0" accel="50000" decel="50000" fill="hold" nodeType="withEffect">
                                  <p:stCondLst>
                                    <p:cond delay="0"/>
                                  </p:stCondLst>
                                  <p:childTnLst>
                                    <p:animMotion origin="layout" path="M -0.02031 0.02223 L 0.4599 0.11713 " pathEditMode="relative" rAng="0" ptsTypes="AA">
                                      <p:cBhvr>
                                        <p:cTn id="74" dur="2000" fill="hold"/>
                                        <p:tgtEl>
                                          <p:spTgt spid="322"/>
                                        </p:tgtEl>
                                        <p:attrNameLst>
                                          <p:attrName>ppt_x</p:attrName>
                                          <p:attrName>ppt_y</p:attrName>
                                        </p:attrNameLst>
                                      </p:cBhvr>
                                      <p:rCtr x="24010" y="4745"/>
                                    </p:animMotion>
                                  </p:childTnLst>
                                </p:cTn>
                              </p:par>
                              <p:par>
                                <p:cTn id="75" presetID="42" presetClass="path" presetSubtype="0" accel="50000" decel="50000" fill="hold" nodeType="withEffect">
                                  <p:stCondLst>
                                    <p:cond delay="0"/>
                                  </p:stCondLst>
                                  <p:childTnLst>
                                    <p:animMotion origin="layout" path="M -4.16667E-6 -4.44444E-6 L 0.61211 0.13565 " pathEditMode="relative" rAng="0" ptsTypes="AA">
                                      <p:cBhvr>
                                        <p:cTn id="76" dur="2000" fill="hold"/>
                                        <p:tgtEl>
                                          <p:spTgt spid="271"/>
                                        </p:tgtEl>
                                        <p:attrNameLst>
                                          <p:attrName>ppt_x</p:attrName>
                                          <p:attrName>ppt_y</p:attrName>
                                        </p:attrNameLst>
                                      </p:cBhvr>
                                      <p:rCtr x="30599" y="6782"/>
                                    </p:animMotion>
                                  </p:childTnLst>
                                </p:cTn>
                              </p:par>
                              <p:par>
                                <p:cTn id="77" presetID="6" presetClass="emph" presetSubtype="0" fill="hold" nodeType="withEffect">
                                  <p:stCondLst>
                                    <p:cond delay="0"/>
                                  </p:stCondLst>
                                  <p:childTnLst>
                                    <p:animScale>
                                      <p:cBhvr>
                                        <p:cTn id="78" dur="2000" fill="hold"/>
                                        <p:tgtEl>
                                          <p:spTgt spid="271"/>
                                        </p:tgtEl>
                                      </p:cBhvr>
                                      <p:by x="55000" y="55000"/>
                                    </p:animScale>
                                  </p:childTnLst>
                                </p:cTn>
                              </p:par>
                              <p:par>
                                <p:cTn id="79" presetID="6" presetClass="emph" presetSubtype="0" fill="hold" nodeType="withEffect">
                                  <p:stCondLst>
                                    <p:cond delay="0"/>
                                  </p:stCondLst>
                                  <p:childTnLst>
                                    <p:animScale>
                                      <p:cBhvr>
                                        <p:cTn id="80" dur="2000" fill="hold"/>
                                        <p:tgtEl>
                                          <p:spTgt spid="325"/>
                                        </p:tgtEl>
                                      </p:cBhvr>
                                      <p:by x="55000" y="55000"/>
                                    </p:animScale>
                                  </p:childTnLst>
                                </p:cTn>
                              </p:par>
                              <p:par>
                                <p:cTn id="81" presetID="6" presetClass="emph" presetSubtype="0" fill="hold" nodeType="withEffect">
                                  <p:stCondLst>
                                    <p:cond delay="0"/>
                                  </p:stCondLst>
                                  <p:childTnLst>
                                    <p:animScale>
                                      <p:cBhvr>
                                        <p:cTn id="82" dur="2000" fill="hold"/>
                                        <p:tgtEl>
                                          <p:spTgt spid="322"/>
                                        </p:tgtEl>
                                      </p:cBhvr>
                                      <p:by x="55000" y="55000"/>
                                    </p:animScale>
                                  </p:childTnLst>
                                </p:cTn>
                              </p:par>
                              <p:par>
                                <p:cTn id="83" presetID="42" presetClass="path" presetSubtype="0" accel="50000" decel="50000" fill="hold" grpId="1" nodeType="withEffect">
                                  <p:stCondLst>
                                    <p:cond delay="0"/>
                                  </p:stCondLst>
                                  <p:childTnLst>
                                    <p:animMotion origin="layout" path="M 4.79167E-6 1.85185E-6 L 4.79167E-6 0.09769 " pathEditMode="relative" rAng="0" ptsTypes="AA">
                                      <p:cBhvr>
                                        <p:cTn id="84" dur="2000" fill="hold"/>
                                        <p:tgtEl>
                                          <p:spTgt spid="37"/>
                                        </p:tgtEl>
                                        <p:attrNameLst>
                                          <p:attrName>ppt_x</p:attrName>
                                          <p:attrName>ppt_y</p:attrName>
                                        </p:attrNameLst>
                                      </p:cBhvr>
                                      <p:rCtr x="0" y="4468"/>
                                    </p:animMotion>
                                  </p:childTnLst>
                                </p:cTn>
                              </p:par>
                              <p:par>
                                <p:cTn id="85" presetID="42" presetClass="path" presetSubtype="0" accel="50000" decel="50000" fill="hold" grpId="1" nodeType="withEffect">
                                  <p:stCondLst>
                                    <p:cond delay="0"/>
                                  </p:stCondLst>
                                  <p:childTnLst>
                                    <p:animMotion origin="layout" path="M -4.58333E-6 -4.07407E-6 L -0.00092 0.07175 " pathEditMode="relative" rAng="0" ptsTypes="AA">
                                      <p:cBhvr>
                                        <p:cTn id="86" dur="2000" fill="hold"/>
                                        <p:tgtEl>
                                          <p:spTgt spid="256"/>
                                        </p:tgtEl>
                                        <p:attrNameLst>
                                          <p:attrName>ppt_x</p:attrName>
                                          <p:attrName>ppt_y</p:attrName>
                                        </p:attrNameLst>
                                      </p:cBhvr>
                                      <p:rCtr x="-26" y="3588"/>
                                    </p:animMotion>
                                  </p:childTnLst>
                                </p:cTn>
                              </p:par>
                              <p:par>
                                <p:cTn id="87" presetID="16" presetClass="entr" presetSubtype="37" fill="hold" nodeType="withEffect">
                                  <p:stCondLst>
                                    <p:cond delay="1000"/>
                                  </p:stCondLst>
                                  <p:childTnLst>
                                    <p:set>
                                      <p:cBhvr>
                                        <p:cTn id="88" dur="1" fill="hold">
                                          <p:stCondLst>
                                            <p:cond delay="0"/>
                                          </p:stCondLst>
                                        </p:cTn>
                                        <p:tgtEl>
                                          <p:spTgt spid="328"/>
                                        </p:tgtEl>
                                        <p:attrNameLst>
                                          <p:attrName>style.visibility</p:attrName>
                                        </p:attrNameLst>
                                      </p:cBhvr>
                                      <p:to>
                                        <p:strVal val="visible"/>
                                      </p:to>
                                    </p:set>
                                    <p:animEffect transition="in" filter="barn(outVertical)">
                                      <p:cBhvr>
                                        <p:cTn id="89" dur="500"/>
                                        <p:tgtEl>
                                          <p:spTgt spid="328"/>
                                        </p:tgtEl>
                                      </p:cBhvr>
                                    </p:animEffect>
                                  </p:childTnLst>
                                </p:cTn>
                              </p:par>
                              <p:par>
                                <p:cTn id="90" presetID="10" presetClass="entr" presetSubtype="0" fill="hold" nodeType="with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childTnLst>
                                </p:cTn>
                              </p:par>
                              <p:par>
                                <p:cTn id="93" presetID="10" presetClass="entr" presetSubtype="0" fill="hold" nodeType="with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5" grpId="0"/>
      <p:bldP spid="253" grpId="0"/>
      <p:bldP spid="82" grpId="0"/>
      <p:bldP spid="254" grpId="0"/>
      <p:bldP spid="52" grpId="0"/>
      <p:bldP spid="255" grpId="0"/>
      <p:bldP spid="37" grpId="0"/>
      <p:bldP spid="37" grpId="1"/>
      <p:bldP spid="256" grpId="0"/>
      <p:bldP spid="25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0EF9BD41-D286-49A0-BD09-835205337FD8}"/>
              </a:ext>
            </a:extLst>
          </p:cNvPr>
          <p:cNvSpPr/>
          <p:nvPr/>
        </p:nvSpPr>
        <p:spPr bwMode="auto">
          <a:xfrm>
            <a:off x="-21439" y="487"/>
            <a:ext cx="12203215" cy="1414468"/>
          </a:xfrm>
          <a:prstGeom prst="rect">
            <a:avLst/>
          </a:prstGeom>
          <a:solidFill>
            <a:schemeClr val="accent1">
              <a:alpha val="71000"/>
            </a:schemeClr>
          </a:solidFill>
          <a:ln w="19050" cap="flat" cmpd="sng" algn="ctr">
            <a:noFill/>
            <a:prstDash val="solid"/>
            <a:headEnd type="none"/>
            <a:tailEnd type="none"/>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2" name="Title 1"/>
          <p:cNvSpPr>
            <a:spLocks noGrp="1"/>
          </p:cNvSpPr>
          <p:nvPr>
            <p:ph type="title"/>
          </p:nvPr>
        </p:nvSpPr>
        <p:spPr/>
        <p:txBody>
          <a:bodyPr/>
          <a:lstStyle/>
          <a:p>
            <a:r>
              <a:rPr lang="en-US" sz="3921" spc="-80" dirty="0"/>
              <a:t>Core Services of Azure IaaS</a:t>
            </a:r>
          </a:p>
        </p:txBody>
      </p:sp>
      <p:cxnSp>
        <p:nvCxnSpPr>
          <p:cNvPr id="64" name="Straight Connector 63"/>
          <p:cNvCxnSpPr/>
          <p:nvPr/>
        </p:nvCxnSpPr>
        <p:spPr>
          <a:xfrm flipV="1">
            <a:off x="3364213" y="2474211"/>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083298" y="2474211"/>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802382" y="2474211"/>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99510" y="3802511"/>
            <a:ext cx="1610326" cy="572007"/>
          </a:xfrm>
          <a:prstGeom prst="rect">
            <a:avLst/>
          </a:prstGeom>
          <a:noFill/>
        </p:spPr>
        <p:txBody>
          <a:bodyPr wrap="none" lIns="268813" tIns="143366" rIns="268813" bIns="143366"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668">
              <a:spcAft>
                <a:spcPts val="0"/>
              </a:spcAft>
              <a:defRPr/>
            </a:pPr>
            <a:r>
              <a:rPr lang="en-US" sz="2000" kern="0" dirty="0">
                <a:solidFill>
                  <a:srgbClr val="0078D7"/>
                </a:solidFill>
                <a:latin typeface="Segoe UI"/>
              </a:rPr>
              <a:t>Compute</a:t>
            </a:r>
            <a:endParaRPr lang="x-none" sz="2000" kern="0" dirty="0">
              <a:solidFill>
                <a:srgbClr val="0078D7"/>
              </a:solidFill>
              <a:latin typeface="Segoe UI"/>
            </a:endParaRPr>
          </a:p>
        </p:txBody>
      </p:sp>
      <p:grpSp>
        <p:nvGrpSpPr>
          <p:cNvPr id="187" name="Group 186"/>
          <p:cNvGrpSpPr/>
          <p:nvPr/>
        </p:nvGrpSpPr>
        <p:grpSpPr>
          <a:xfrm>
            <a:off x="1383162" y="2723077"/>
            <a:ext cx="1243020" cy="913009"/>
            <a:chOff x="4603750" y="-3052763"/>
            <a:chExt cx="3509963" cy="2578101"/>
          </a:xfrm>
          <a:solidFill>
            <a:schemeClr val="tx2"/>
          </a:solidFill>
        </p:grpSpPr>
        <p:sp>
          <p:nvSpPr>
            <p:cNvPr id="188"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89"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0"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1"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2"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3"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4"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5"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6"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7"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8"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9"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0"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1"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2"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3"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4"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5"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6"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7"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8"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09"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0"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1"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2"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3"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4"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5"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6"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7"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8"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19"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0"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1"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2"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4"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5"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6"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7"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8"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9"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0"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1"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2"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3"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4"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5"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6"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37"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53" name="TextBox 252"/>
          <p:cNvSpPr txBox="1"/>
          <p:nvPr/>
        </p:nvSpPr>
        <p:spPr>
          <a:xfrm>
            <a:off x="767781" y="4471537"/>
            <a:ext cx="2473782" cy="923277"/>
          </a:xfrm>
          <a:prstGeom prst="rect">
            <a:avLst/>
          </a:prstGeom>
          <a:noFill/>
        </p:spPr>
        <p:txBody>
          <a:bodyPr wrap="square" lIns="91414" tIns="91414" rIns="91414" bIns="91414" rtlCol="0" anchor="t" anchorCtr="0">
            <a:spAutoFit/>
          </a:bodyPr>
          <a:lstStyle/>
          <a:p>
            <a:pPr algn="ctr" defTabSz="913668">
              <a:defRPr/>
            </a:pPr>
            <a:r>
              <a:rPr lang="en-US" sz="1600" dirty="0">
                <a:solidFill>
                  <a:srgbClr val="505050"/>
                </a:solidFill>
                <a:latin typeface="Segoe UI"/>
              </a:rPr>
              <a:t>Virtual machines</a:t>
            </a:r>
          </a:p>
          <a:p>
            <a:pPr algn="ctr" defTabSz="913668">
              <a:defRPr/>
            </a:pPr>
            <a:r>
              <a:rPr lang="en-US" sz="1600" dirty="0">
                <a:solidFill>
                  <a:srgbClr val="505050"/>
                </a:solidFill>
                <a:latin typeface="Segoe UI"/>
              </a:rPr>
              <a:t>Availability sets</a:t>
            </a:r>
          </a:p>
          <a:p>
            <a:pPr algn="ctr" defTabSz="913668">
              <a:defRPr/>
            </a:pPr>
            <a:r>
              <a:rPr lang="en-US" sz="1600" dirty="0">
                <a:solidFill>
                  <a:srgbClr val="505050"/>
                </a:solidFill>
                <a:latin typeface="Segoe UI"/>
              </a:rPr>
              <a:t>VM scale s</a:t>
            </a:r>
            <a:r>
              <a:rPr lang="en-US" sz="1600" dirty="0" err="1">
                <a:solidFill>
                  <a:srgbClr val="505050"/>
                </a:solidFill>
                <a:latin typeface="Segoe UI"/>
              </a:rPr>
              <a:t>ets</a:t>
            </a:r>
            <a:endParaRPr lang="en-US" sz="1600" dirty="0">
              <a:solidFill>
                <a:srgbClr val="505050"/>
              </a:solidFill>
              <a:latin typeface="Segoe UI"/>
            </a:endParaRPr>
          </a:p>
        </p:txBody>
      </p:sp>
      <p:sp>
        <p:nvSpPr>
          <p:cNvPr id="82" name="TextBox 81"/>
          <p:cNvSpPr txBox="1"/>
          <p:nvPr/>
        </p:nvSpPr>
        <p:spPr>
          <a:xfrm>
            <a:off x="4004342" y="3802511"/>
            <a:ext cx="1438828" cy="572007"/>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dirty="0">
                <a:solidFill>
                  <a:srgbClr val="0078D7"/>
                </a:solidFill>
                <a:latin typeface="Segoe UI"/>
              </a:rPr>
              <a:t>Storage</a:t>
            </a:r>
          </a:p>
        </p:txBody>
      </p:sp>
      <p:grpSp>
        <p:nvGrpSpPr>
          <p:cNvPr id="252" name="Group 251"/>
          <p:cNvGrpSpPr/>
          <p:nvPr/>
        </p:nvGrpSpPr>
        <p:grpSpPr>
          <a:xfrm>
            <a:off x="4205923" y="2962970"/>
            <a:ext cx="1035667" cy="581704"/>
            <a:chOff x="4441561" y="2682902"/>
            <a:chExt cx="924759" cy="519410"/>
          </a:xfrm>
          <a:solidFill>
            <a:schemeClr val="tx2"/>
          </a:solidFill>
        </p:grpSpPr>
        <p:sp>
          <p:nvSpPr>
            <p:cNvPr id="250"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51"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54" name="TextBox 253"/>
          <p:cNvSpPr txBox="1"/>
          <p:nvPr/>
        </p:nvSpPr>
        <p:spPr>
          <a:xfrm>
            <a:off x="3486864" y="4471538"/>
            <a:ext cx="2473782" cy="937982"/>
          </a:xfrm>
          <a:prstGeom prst="rect">
            <a:avLst/>
          </a:prstGeom>
          <a:noFill/>
        </p:spPr>
        <p:txBody>
          <a:bodyPr wrap="square" lIns="91414" tIns="91414" rIns="91414" bIns="91414" rtlCol="0" anchor="t" anchorCtr="0">
            <a:spAutoFit/>
          </a:bodyPr>
          <a:lstStyle/>
          <a:p>
            <a:pPr algn="ctr" defTabSz="913668">
              <a:defRPr/>
            </a:pPr>
            <a:r>
              <a:rPr lang="en-US" sz="1600" dirty="0">
                <a:solidFill>
                  <a:srgbClr val="505050"/>
                </a:solidFill>
                <a:latin typeface="Segoe UI"/>
              </a:rPr>
              <a:t>Disks </a:t>
            </a:r>
            <a:br>
              <a:rPr lang="en-US" sz="1600" dirty="0">
                <a:solidFill>
                  <a:srgbClr val="505050"/>
                </a:solidFill>
                <a:latin typeface="Segoe UI"/>
              </a:rPr>
            </a:br>
            <a:r>
              <a:rPr lang="en-US" sz="1600" dirty="0">
                <a:solidFill>
                  <a:srgbClr val="505050"/>
                </a:solidFill>
                <a:latin typeface="Segoe UI"/>
              </a:rPr>
              <a:t>Blob storage </a:t>
            </a:r>
            <a:br>
              <a:rPr lang="en-US" sz="1600" dirty="0">
                <a:solidFill>
                  <a:srgbClr val="505050"/>
                </a:solidFill>
                <a:latin typeface="Segoe UI"/>
              </a:rPr>
            </a:br>
            <a:r>
              <a:rPr lang="en-US" sz="1600" dirty="0">
                <a:solidFill>
                  <a:srgbClr val="505050"/>
                </a:solidFill>
                <a:latin typeface="Segoe UI"/>
              </a:rPr>
              <a:t>Files</a:t>
            </a:r>
          </a:p>
        </p:txBody>
      </p:sp>
      <p:sp>
        <p:nvSpPr>
          <p:cNvPr id="52" name="TextBox 51"/>
          <p:cNvSpPr txBox="1"/>
          <p:nvPr/>
        </p:nvSpPr>
        <p:spPr>
          <a:xfrm>
            <a:off x="6496635" y="3802511"/>
            <a:ext cx="1892413" cy="572007"/>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dirty="0">
                <a:solidFill>
                  <a:srgbClr val="0078D7"/>
                </a:solidFill>
                <a:latin typeface="Segoe UI"/>
              </a:rPr>
              <a:t>Networking</a:t>
            </a:r>
            <a:endParaRPr lang="x-none" dirty="0">
              <a:solidFill>
                <a:srgbClr val="0078D7"/>
              </a:solidFill>
              <a:latin typeface="Segoe UI"/>
            </a:endParaRPr>
          </a:p>
        </p:txBody>
      </p:sp>
      <p:grpSp>
        <p:nvGrpSpPr>
          <p:cNvPr id="246" name="Group 245"/>
          <p:cNvGrpSpPr/>
          <p:nvPr/>
        </p:nvGrpSpPr>
        <p:grpSpPr>
          <a:xfrm>
            <a:off x="7084910" y="2905927"/>
            <a:ext cx="715861" cy="693859"/>
            <a:chOff x="6789738" y="-1839913"/>
            <a:chExt cx="1446213" cy="1401763"/>
          </a:xfrm>
          <a:solidFill>
            <a:schemeClr val="tx2"/>
          </a:solidFill>
        </p:grpSpPr>
        <p:sp>
          <p:nvSpPr>
            <p:cNvPr id="244"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45"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55" name="TextBox 254"/>
          <p:cNvSpPr txBox="1"/>
          <p:nvPr/>
        </p:nvSpPr>
        <p:spPr>
          <a:xfrm>
            <a:off x="6205949" y="4471537"/>
            <a:ext cx="2473782" cy="1189105"/>
          </a:xfrm>
          <a:prstGeom prst="rect">
            <a:avLst/>
          </a:prstGeom>
          <a:noFill/>
        </p:spPr>
        <p:txBody>
          <a:bodyPr wrap="square" lIns="91414" tIns="91414" rIns="91414" bIns="91414" rtlCol="0" anchor="t" anchorCtr="0">
            <a:spAutoFit/>
          </a:bodyPr>
          <a:lstStyle/>
          <a:p>
            <a:pPr algn="ctr" defTabSz="913668">
              <a:defRPr/>
            </a:pPr>
            <a:r>
              <a:rPr lang="en-US" sz="1600" dirty="0">
                <a:solidFill>
                  <a:srgbClr val="505050"/>
                </a:solidFill>
                <a:latin typeface="Segoe UI"/>
              </a:rPr>
              <a:t>Virtual networks</a:t>
            </a:r>
          </a:p>
          <a:p>
            <a:pPr algn="ctr" defTabSz="913668">
              <a:defRPr/>
            </a:pPr>
            <a:r>
              <a:rPr lang="en-US" sz="1600" dirty="0">
                <a:solidFill>
                  <a:srgbClr val="505050"/>
                </a:solidFill>
                <a:latin typeface="Segoe UI"/>
              </a:rPr>
              <a:t>VPN, ExpressRoute</a:t>
            </a:r>
          </a:p>
          <a:p>
            <a:pPr algn="ctr" defTabSz="913668">
              <a:defRPr/>
            </a:pPr>
            <a:r>
              <a:rPr lang="en-US" sz="1600" dirty="0">
                <a:solidFill>
                  <a:srgbClr val="505050"/>
                </a:solidFill>
                <a:latin typeface="Segoe UI"/>
              </a:rPr>
              <a:t>Load Balancer </a:t>
            </a:r>
          </a:p>
          <a:p>
            <a:pPr algn="ctr" defTabSz="913668">
              <a:defRPr/>
            </a:pPr>
            <a:r>
              <a:rPr lang="en-US" sz="1600" dirty="0">
                <a:solidFill>
                  <a:srgbClr val="505050"/>
                </a:solidFill>
                <a:latin typeface="Segoe UI"/>
              </a:rPr>
              <a:t>DNS, Traffic Manager</a:t>
            </a:r>
          </a:p>
        </p:txBody>
      </p:sp>
      <p:sp>
        <p:nvSpPr>
          <p:cNvPr id="37" name="TextBox 36"/>
          <p:cNvSpPr txBox="1"/>
          <p:nvPr/>
        </p:nvSpPr>
        <p:spPr>
          <a:xfrm>
            <a:off x="8955340" y="3706458"/>
            <a:ext cx="2273797" cy="843452"/>
          </a:xfrm>
          <a:prstGeom prst="rect">
            <a:avLst/>
          </a:prstGeom>
          <a:noFill/>
        </p:spPr>
        <p:txBody>
          <a:bodyPr wrap="squar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dirty="0">
                <a:solidFill>
                  <a:srgbClr val="0078D7"/>
                </a:solidFill>
                <a:latin typeface="Segoe UI"/>
              </a:rPr>
              <a:t>Security &amp; Management</a:t>
            </a:r>
          </a:p>
        </p:txBody>
      </p:sp>
      <p:grpSp>
        <p:nvGrpSpPr>
          <p:cNvPr id="69" name="Group 68">
            <a:extLst>
              <a:ext uri="{FF2B5EF4-FFF2-40B4-BE49-F238E27FC236}">
                <a16:creationId xmlns:a16="http://schemas.microsoft.com/office/drawing/2014/main" id="{23DC1699-7C2B-41EA-8822-5A6CAD7CD72F}"/>
              </a:ext>
            </a:extLst>
          </p:cNvPr>
          <p:cNvGrpSpPr/>
          <p:nvPr/>
        </p:nvGrpSpPr>
        <p:grpSpPr>
          <a:xfrm>
            <a:off x="9534618" y="2901403"/>
            <a:ext cx="1254616" cy="698382"/>
            <a:chOff x="8435577" y="2153518"/>
            <a:chExt cx="1101583" cy="613193"/>
          </a:xfrm>
          <a:solidFill>
            <a:schemeClr val="tx2"/>
          </a:solidFill>
        </p:grpSpPr>
        <p:sp>
          <p:nvSpPr>
            <p:cNvPr id="70" name="Freeform 11">
              <a:extLst>
                <a:ext uri="{FF2B5EF4-FFF2-40B4-BE49-F238E27FC236}">
                  <a16:creationId xmlns:a16="http://schemas.microsoft.com/office/drawing/2014/main" id="{F8D6666D-1F93-4324-BA49-24A702031FAC}"/>
                </a:ext>
              </a:extLst>
            </p:cNvPr>
            <p:cNvSpPr>
              <a:spLocks noEditPoints="1"/>
            </p:cNvSpPr>
            <p:nvPr/>
          </p:nvSpPr>
          <p:spPr bwMode="auto">
            <a:xfrm>
              <a:off x="8435577" y="2153518"/>
              <a:ext cx="821430" cy="514070"/>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1" name="Freeform 12">
              <a:extLst>
                <a:ext uri="{FF2B5EF4-FFF2-40B4-BE49-F238E27FC236}">
                  <a16:creationId xmlns:a16="http://schemas.microsoft.com/office/drawing/2014/main" id="{1760BD22-73CB-4B73-BEED-80CED2AB23DC}"/>
                </a:ext>
              </a:extLst>
            </p:cNvPr>
            <p:cNvSpPr>
              <a:spLocks noEditPoints="1"/>
            </p:cNvSpPr>
            <p:nvPr/>
          </p:nvSpPr>
          <p:spPr bwMode="auto">
            <a:xfrm>
              <a:off x="9305963" y="2218796"/>
              <a:ext cx="231197" cy="522231"/>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Light"/>
              </a:endParaRPr>
            </a:p>
          </p:txBody>
        </p:sp>
        <p:sp>
          <p:nvSpPr>
            <p:cNvPr id="72" name="Rectangle 13">
              <a:extLst>
                <a:ext uri="{FF2B5EF4-FFF2-40B4-BE49-F238E27FC236}">
                  <a16:creationId xmlns:a16="http://schemas.microsoft.com/office/drawing/2014/main" id="{B50CA4BA-FF6C-45A0-A28E-1F753D0FA52E}"/>
                </a:ext>
              </a:extLst>
            </p:cNvPr>
            <p:cNvSpPr>
              <a:spLocks noChangeArrowheads="1"/>
            </p:cNvSpPr>
            <p:nvPr/>
          </p:nvSpPr>
          <p:spPr bwMode="auto">
            <a:xfrm>
              <a:off x="9382121" y="2294955"/>
              <a:ext cx="81599"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3" name="Freeform 14">
              <a:extLst>
                <a:ext uri="{FF2B5EF4-FFF2-40B4-BE49-F238E27FC236}">
                  <a16:creationId xmlns:a16="http://schemas.microsoft.com/office/drawing/2014/main" id="{FA53EAAD-54DB-41D6-85A7-CD0606C8CF27}"/>
                </a:ext>
              </a:extLst>
            </p:cNvPr>
            <p:cNvSpPr>
              <a:spLocks noEditPoints="1"/>
            </p:cNvSpPr>
            <p:nvPr/>
          </p:nvSpPr>
          <p:spPr bwMode="auto">
            <a:xfrm>
              <a:off x="8506298" y="2265035"/>
              <a:ext cx="280155" cy="103358"/>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4" name="Freeform 15">
              <a:extLst>
                <a:ext uri="{FF2B5EF4-FFF2-40B4-BE49-F238E27FC236}">
                  <a16:creationId xmlns:a16="http://schemas.microsoft.com/office/drawing/2014/main" id="{5F0EA81E-3D3A-4CCD-A058-A21E2645C103}"/>
                </a:ext>
              </a:extLst>
            </p:cNvPr>
            <p:cNvSpPr>
              <a:spLocks noEditPoints="1"/>
            </p:cNvSpPr>
            <p:nvPr/>
          </p:nvSpPr>
          <p:spPr bwMode="auto">
            <a:xfrm>
              <a:off x="8506302" y="2390152"/>
              <a:ext cx="280155" cy="16591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7" name="Freeform 16">
              <a:extLst>
                <a:ext uri="{FF2B5EF4-FFF2-40B4-BE49-F238E27FC236}">
                  <a16:creationId xmlns:a16="http://schemas.microsoft.com/office/drawing/2014/main" id="{1572A7BA-74F7-4808-969E-7382221849CD}"/>
                </a:ext>
              </a:extLst>
            </p:cNvPr>
            <p:cNvSpPr>
              <a:spLocks noEditPoints="1"/>
            </p:cNvSpPr>
            <p:nvPr/>
          </p:nvSpPr>
          <p:spPr bwMode="auto">
            <a:xfrm>
              <a:off x="8813658" y="2265033"/>
              <a:ext cx="163198" cy="103358"/>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8" name="Freeform 17">
              <a:extLst>
                <a:ext uri="{FF2B5EF4-FFF2-40B4-BE49-F238E27FC236}">
                  <a16:creationId xmlns:a16="http://schemas.microsoft.com/office/drawing/2014/main" id="{424618D2-AA9F-4D4D-9FC1-39E5D6507074}"/>
                </a:ext>
              </a:extLst>
            </p:cNvPr>
            <p:cNvSpPr>
              <a:spLocks noEditPoints="1"/>
            </p:cNvSpPr>
            <p:nvPr/>
          </p:nvSpPr>
          <p:spPr bwMode="auto">
            <a:xfrm>
              <a:off x="8813658" y="2390151"/>
              <a:ext cx="163198" cy="16591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9" name="Freeform 18">
              <a:extLst>
                <a:ext uri="{FF2B5EF4-FFF2-40B4-BE49-F238E27FC236}">
                  <a16:creationId xmlns:a16="http://schemas.microsoft.com/office/drawing/2014/main" id="{BF0D8EC5-1200-4F77-AFF5-7010B5D2855C}"/>
                </a:ext>
              </a:extLst>
            </p:cNvPr>
            <p:cNvSpPr>
              <a:spLocks noEditPoints="1"/>
            </p:cNvSpPr>
            <p:nvPr/>
          </p:nvSpPr>
          <p:spPr bwMode="auto">
            <a:xfrm>
              <a:off x="9001343" y="2265035"/>
              <a:ext cx="168638" cy="103358"/>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0" name="Freeform 19">
              <a:extLst>
                <a:ext uri="{FF2B5EF4-FFF2-40B4-BE49-F238E27FC236}">
                  <a16:creationId xmlns:a16="http://schemas.microsoft.com/office/drawing/2014/main" id="{1C62BDBB-D671-4471-82B0-7ACA84B4F71E}"/>
                </a:ext>
              </a:extLst>
            </p:cNvPr>
            <p:cNvSpPr>
              <a:spLocks noEditPoints="1"/>
            </p:cNvSpPr>
            <p:nvPr/>
          </p:nvSpPr>
          <p:spPr bwMode="auto">
            <a:xfrm>
              <a:off x="9001339" y="2390154"/>
              <a:ext cx="168638" cy="16591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1" name="Rectangle 20">
              <a:extLst>
                <a:ext uri="{FF2B5EF4-FFF2-40B4-BE49-F238E27FC236}">
                  <a16:creationId xmlns:a16="http://schemas.microsoft.com/office/drawing/2014/main" id="{0EBFACAE-778E-4F23-B8F3-CB511291FA4E}"/>
                </a:ext>
              </a:extLst>
            </p:cNvPr>
            <p:cNvSpPr>
              <a:spLocks noChangeArrowheads="1"/>
            </p:cNvSpPr>
            <p:nvPr/>
          </p:nvSpPr>
          <p:spPr bwMode="auto">
            <a:xfrm>
              <a:off x="8770142" y="2676923"/>
              <a:ext cx="32640" cy="7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3" name="Rectangle 21">
              <a:extLst>
                <a:ext uri="{FF2B5EF4-FFF2-40B4-BE49-F238E27FC236}">
                  <a16:creationId xmlns:a16="http://schemas.microsoft.com/office/drawing/2014/main" id="{FF5C7329-ED9B-4E11-85C4-F66DE3C7386C}"/>
                </a:ext>
              </a:extLst>
            </p:cNvPr>
            <p:cNvSpPr>
              <a:spLocks noChangeArrowheads="1"/>
            </p:cNvSpPr>
            <p:nvPr/>
          </p:nvSpPr>
          <p:spPr bwMode="auto">
            <a:xfrm>
              <a:off x="8892541" y="2676912"/>
              <a:ext cx="32640" cy="73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4" name="Rectangle 22">
              <a:extLst>
                <a:ext uri="{FF2B5EF4-FFF2-40B4-BE49-F238E27FC236}">
                  <a16:creationId xmlns:a16="http://schemas.microsoft.com/office/drawing/2014/main" id="{F5B22132-633D-4C80-8CE9-58CB302D4030}"/>
                </a:ext>
              </a:extLst>
            </p:cNvPr>
            <p:cNvSpPr>
              <a:spLocks noChangeArrowheads="1"/>
            </p:cNvSpPr>
            <p:nvPr/>
          </p:nvSpPr>
          <p:spPr bwMode="auto">
            <a:xfrm>
              <a:off x="8661345" y="2734071"/>
              <a:ext cx="367195"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grpSp>
      <p:sp>
        <p:nvSpPr>
          <p:cNvPr id="256" name="TextBox 255"/>
          <p:cNvSpPr txBox="1"/>
          <p:nvPr/>
        </p:nvSpPr>
        <p:spPr>
          <a:xfrm>
            <a:off x="8925035" y="4471537"/>
            <a:ext cx="2473782" cy="1189105"/>
          </a:xfrm>
          <a:prstGeom prst="rect">
            <a:avLst/>
          </a:prstGeom>
          <a:noFill/>
        </p:spPr>
        <p:txBody>
          <a:bodyPr wrap="square" lIns="91414" tIns="91414" rIns="91414" bIns="91414" rtlCol="0" anchor="t" anchorCtr="0">
            <a:spAutoFit/>
          </a:bodyPr>
          <a:lstStyle/>
          <a:p>
            <a:pPr algn="ctr" defTabSz="913668">
              <a:defRPr/>
            </a:pPr>
            <a:r>
              <a:rPr lang="en-US" sz="1600" dirty="0">
                <a:solidFill>
                  <a:srgbClr val="505050"/>
                </a:solidFill>
                <a:latin typeface="Segoe UI"/>
              </a:rPr>
              <a:t>Log analytics </a:t>
            </a:r>
          </a:p>
          <a:p>
            <a:pPr algn="ctr" defTabSz="913668">
              <a:defRPr/>
            </a:pPr>
            <a:r>
              <a:rPr lang="en-US" sz="1600" dirty="0">
                <a:solidFill>
                  <a:srgbClr val="505050"/>
                </a:solidFill>
                <a:latin typeface="Segoe UI"/>
              </a:rPr>
              <a:t>Backup </a:t>
            </a:r>
          </a:p>
          <a:p>
            <a:pPr algn="ctr" defTabSz="913668">
              <a:defRPr/>
            </a:pPr>
            <a:r>
              <a:rPr lang="en-US" sz="1600" dirty="0">
                <a:solidFill>
                  <a:srgbClr val="505050"/>
                </a:solidFill>
                <a:latin typeface="Segoe UI"/>
              </a:rPr>
              <a:t>Site Recovery</a:t>
            </a:r>
          </a:p>
          <a:p>
            <a:pPr algn="ctr" defTabSz="913668">
              <a:defRPr/>
            </a:pPr>
            <a:r>
              <a:rPr lang="en-US" sz="1600" dirty="0">
                <a:solidFill>
                  <a:srgbClr val="505050"/>
                </a:solidFill>
                <a:latin typeface="Segoe UI"/>
              </a:rPr>
              <a:t>Security Center</a:t>
            </a:r>
          </a:p>
        </p:txBody>
      </p:sp>
      <p:grpSp>
        <p:nvGrpSpPr>
          <p:cNvPr id="271" name="Group 270"/>
          <p:cNvGrpSpPr/>
          <p:nvPr/>
        </p:nvGrpSpPr>
        <p:grpSpPr>
          <a:xfrm>
            <a:off x="1380287" y="2723077"/>
            <a:ext cx="1243020" cy="913009"/>
            <a:chOff x="4603750" y="-3052763"/>
            <a:chExt cx="3509963" cy="2578101"/>
          </a:xfrm>
          <a:solidFill>
            <a:schemeClr val="tx2"/>
          </a:solidFill>
        </p:grpSpPr>
        <p:sp>
          <p:nvSpPr>
            <p:cNvPr id="272"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3"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4"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5"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6"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7"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8"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79"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0"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1"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2"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3"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4"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5"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6"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7"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8"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9"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0"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1"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2"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3"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4"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5"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6"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7"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8"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9"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0"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1"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2"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3"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4"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5"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6"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7"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8"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09"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0"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1"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2"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3"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4"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5"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6"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7"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8"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9"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0"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1"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322" name="Group 321"/>
          <p:cNvGrpSpPr/>
          <p:nvPr/>
        </p:nvGrpSpPr>
        <p:grpSpPr>
          <a:xfrm>
            <a:off x="4203048" y="2962970"/>
            <a:ext cx="1035667" cy="581704"/>
            <a:chOff x="4441561" y="2682902"/>
            <a:chExt cx="924759" cy="519410"/>
          </a:xfrm>
          <a:solidFill>
            <a:schemeClr val="tx2"/>
          </a:solidFill>
        </p:grpSpPr>
        <p:sp>
          <p:nvSpPr>
            <p:cNvPr id="323"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4"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325" name="Group 324"/>
          <p:cNvGrpSpPr/>
          <p:nvPr/>
        </p:nvGrpSpPr>
        <p:grpSpPr>
          <a:xfrm>
            <a:off x="7082035" y="2905927"/>
            <a:ext cx="715861" cy="693859"/>
            <a:chOff x="6789738" y="-1839913"/>
            <a:chExt cx="1446213" cy="1401763"/>
          </a:xfrm>
          <a:solidFill>
            <a:schemeClr val="tx2"/>
          </a:solidFill>
        </p:grpSpPr>
        <p:sp>
          <p:nvSpPr>
            <p:cNvPr id="326"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27"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cxnSp>
        <p:nvCxnSpPr>
          <p:cNvPr id="328" name="Straight Connector 327">
            <a:extLst>
              <a:ext uri="{FF2B5EF4-FFF2-40B4-BE49-F238E27FC236}">
                <a16:creationId xmlns:a16="http://schemas.microsoft.com/office/drawing/2014/main" id="{A4BAD7C0-ACFB-4E3B-96B7-A97A021BCB72}"/>
              </a:ext>
            </a:extLst>
          </p:cNvPr>
          <p:cNvCxnSpPr/>
          <p:nvPr/>
        </p:nvCxnSpPr>
        <p:spPr>
          <a:xfrm flipH="1" flipV="1">
            <a:off x="9106398" y="3735622"/>
            <a:ext cx="2145814" cy="233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355DE52-B300-4858-BC9F-6CAA5059C342}"/>
              </a:ext>
            </a:extLst>
          </p:cNvPr>
          <p:cNvSpPr/>
          <p:nvPr/>
        </p:nvSpPr>
        <p:spPr bwMode="auto">
          <a:xfrm>
            <a:off x="767781" y="2430739"/>
            <a:ext cx="8034602" cy="3286891"/>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6052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a:xfrm>
            <a:off x="316927" y="2677890"/>
            <a:ext cx="4840694" cy="1799462"/>
          </a:xfrm>
        </p:spPr>
        <p:txBody>
          <a:bodyPr/>
          <a:lstStyle/>
          <a:p>
            <a:r>
              <a:rPr lang="en-US" b="1" dirty="0"/>
              <a:t>Compute</a:t>
            </a:r>
            <a:br>
              <a:rPr lang="en-US" b="1" dirty="0"/>
            </a:br>
            <a:r>
              <a:rPr lang="en-US" b="1" dirty="0"/>
              <a:t>(Virtual Machines)</a:t>
            </a:r>
            <a:endParaRPr lang="en-US" dirty="0"/>
          </a:p>
        </p:txBody>
      </p:sp>
      <p:pic>
        <p:nvPicPr>
          <p:cNvPr id="4" name="Picture 3">
            <a:extLst>
              <a:ext uri="{FF2B5EF4-FFF2-40B4-BE49-F238E27FC236}">
                <a16:creationId xmlns:a16="http://schemas.microsoft.com/office/drawing/2014/main" id="{1112A76C-9D3E-4E9F-B3C1-3E49DC399E87}"/>
              </a:ext>
            </a:extLst>
          </p:cNvPr>
          <p:cNvPicPr>
            <a:picLocks noChangeAspect="1"/>
          </p:cNvPicPr>
          <p:nvPr/>
        </p:nvPicPr>
        <p:blipFill>
          <a:blip r:embed="rId3"/>
          <a:stretch>
            <a:fillRect/>
          </a:stretch>
        </p:blipFill>
        <p:spPr>
          <a:xfrm>
            <a:off x="316927" y="1865527"/>
            <a:ext cx="2715346" cy="955974"/>
          </a:xfrm>
          <a:prstGeom prst="rect">
            <a:avLst/>
          </a:prstGeom>
        </p:spPr>
      </p:pic>
    </p:spTree>
    <p:extLst>
      <p:ext uri="{BB962C8B-B14F-4D97-AF65-F5344CB8AC3E}">
        <p14:creationId xmlns:p14="http://schemas.microsoft.com/office/powerpoint/2010/main" val="207536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78031" y="4176021"/>
            <a:ext cx="11748165" cy="241984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3" name="Rectangle 2"/>
          <p:cNvSpPr/>
          <p:nvPr/>
        </p:nvSpPr>
        <p:spPr bwMode="auto">
          <a:xfrm>
            <a:off x="269241" y="1486746"/>
            <a:ext cx="11748165" cy="241984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76" name="Rectangle 75"/>
          <p:cNvSpPr/>
          <p:nvPr/>
        </p:nvSpPr>
        <p:spPr bwMode="auto">
          <a:xfrm>
            <a:off x="3481428" y="4176021"/>
            <a:ext cx="8535978" cy="2419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All of the power and flexibility of a Virtual Machine</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Designed for high-end workloads</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Automatically scale up (or down) to 1000 instances </a:t>
            </a:r>
          </a:p>
        </p:txBody>
      </p:sp>
      <p:sp>
        <p:nvSpPr>
          <p:cNvPr id="4" name="Rectangle 3"/>
          <p:cNvSpPr/>
          <p:nvPr/>
        </p:nvSpPr>
        <p:spPr bwMode="auto">
          <a:xfrm>
            <a:off x="3481427" y="1486746"/>
            <a:ext cx="8516036" cy="2419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Minimal learning curve for existing virtualization pros </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Run most Windows or Linux-based workloads</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Easiest target for migrating to the cloud</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Flexible instance sizes – use the best fit for your workload </a:t>
            </a:r>
          </a:p>
          <a:p>
            <a:pPr marL="115161">
              <a:spcAft>
                <a:spcPts val="588"/>
              </a:spcAft>
            </a:pPr>
            <a:r>
              <a:rPr lang="en-US" sz="1568" dirty="0">
                <a:solidFill>
                  <a:schemeClr val="bg1"/>
                </a:solidFill>
                <a:latin typeface="Segoe UI Semibold" panose="020B0702040204020203" pitchFamily="34" charset="0"/>
                <a:cs typeface="Segoe UI Semibold" panose="020B0702040204020203" pitchFamily="34" charset="0"/>
              </a:rPr>
              <a:t>Advanced networking and storage capabilities</a:t>
            </a:r>
          </a:p>
        </p:txBody>
      </p:sp>
      <p:sp>
        <p:nvSpPr>
          <p:cNvPr id="2" name="Title 1">
            <a:extLst>
              <a:ext uri="{FF2B5EF4-FFF2-40B4-BE49-F238E27FC236}">
                <a16:creationId xmlns:a16="http://schemas.microsoft.com/office/drawing/2014/main" id="{652F746A-1CA1-454C-9369-EE400723DF08}"/>
              </a:ext>
            </a:extLst>
          </p:cNvPr>
          <p:cNvSpPr>
            <a:spLocks noGrp="1"/>
          </p:cNvSpPr>
          <p:nvPr>
            <p:ph type="title"/>
          </p:nvPr>
        </p:nvSpPr>
        <p:spPr/>
        <p:txBody>
          <a:bodyPr/>
          <a:lstStyle/>
          <a:p>
            <a:r>
              <a:rPr lang="en-US" sz="3921" dirty="0"/>
              <a:t>Virtual Machines &amp; Scale Sets</a:t>
            </a:r>
          </a:p>
        </p:txBody>
      </p:sp>
      <p:grpSp>
        <p:nvGrpSpPr>
          <p:cNvPr id="8" name="Group 7"/>
          <p:cNvGrpSpPr/>
          <p:nvPr/>
        </p:nvGrpSpPr>
        <p:grpSpPr>
          <a:xfrm>
            <a:off x="493346" y="1785555"/>
            <a:ext cx="2689274" cy="2034285"/>
            <a:chOff x="46038" y="1744662"/>
            <a:chExt cx="2743200" cy="2075077"/>
          </a:xfrm>
        </p:grpSpPr>
        <p:sp>
          <p:nvSpPr>
            <p:cNvPr id="5" name="Rectangle 4">
              <a:extLst>
                <a:ext uri="{FF2B5EF4-FFF2-40B4-BE49-F238E27FC236}">
                  <a16:creationId xmlns:a16="http://schemas.microsoft.com/office/drawing/2014/main" id="{EB2C3B72-2C0D-4AE0-BD26-85F453B8FDE4}"/>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2353" kern="0" dirty="0">
                  <a:solidFill>
                    <a:schemeClr val="bg1"/>
                  </a:solidFill>
                  <a:latin typeface="Segoe UI Semibold" panose="020B0702040204020203" pitchFamily="34" charset="0"/>
                  <a:ea typeface="Segoe UI" pitchFamily="34" charset="0"/>
                  <a:cs typeface="Segoe UI Semibold" panose="020B0702040204020203" pitchFamily="34" charset="0"/>
                </a:rPr>
                <a:t>Virtual Machines</a:t>
              </a:r>
            </a:p>
          </p:txBody>
        </p:sp>
        <p:sp>
          <p:nvSpPr>
            <p:cNvPr id="7" name="Freeform 23">
              <a:extLst>
                <a:ext uri="{FF2B5EF4-FFF2-40B4-BE49-F238E27FC236}">
                  <a16:creationId xmlns:a16="http://schemas.microsoft.com/office/drawing/2014/main" id="{39A4BC7F-DED4-4F0B-9635-BC92DC5A62D7}"/>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13" name="Freeform 31">
            <a:extLst>
              <a:ext uri="{FF2B5EF4-FFF2-40B4-BE49-F238E27FC236}">
                <a16:creationId xmlns:a16="http://schemas.microsoft.com/office/drawing/2014/main" id="{76C5C51B-CDD5-41D1-BC0D-9087C7D2D72F}"/>
              </a:ext>
            </a:extLst>
          </p:cNvPr>
          <p:cNvSpPr>
            <a:spLocks/>
          </p:cNvSpPr>
          <p:nvPr/>
        </p:nvSpPr>
        <p:spPr bwMode="auto">
          <a:xfrm>
            <a:off x="1382734" y="2990083"/>
            <a:ext cx="760304"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4" name="Freeform 32">
            <a:extLst>
              <a:ext uri="{FF2B5EF4-FFF2-40B4-BE49-F238E27FC236}">
                <a16:creationId xmlns:a16="http://schemas.microsoft.com/office/drawing/2014/main" id="{112B11F8-B5AC-438C-B027-54B24CC43DF9}"/>
              </a:ext>
            </a:extLst>
          </p:cNvPr>
          <p:cNvSpPr>
            <a:spLocks noEditPoints="1"/>
          </p:cNvSpPr>
          <p:nvPr/>
        </p:nvSpPr>
        <p:spPr bwMode="auto">
          <a:xfrm>
            <a:off x="1182738" y="2139305"/>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5" name="Freeform 33">
            <a:extLst>
              <a:ext uri="{FF2B5EF4-FFF2-40B4-BE49-F238E27FC236}">
                <a16:creationId xmlns:a16="http://schemas.microsoft.com/office/drawing/2014/main" id="{73425C81-9B37-4F28-88DE-B57543F429D1}"/>
              </a:ext>
            </a:extLst>
          </p:cNvPr>
          <p:cNvSpPr>
            <a:spLocks/>
          </p:cNvSpPr>
          <p:nvPr/>
        </p:nvSpPr>
        <p:spPr bwMode="auto">
          <a:xfrm>
            <a:off x="1270038" y="2228192"/>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6" name="Freeform 34">
            <a:extLst>
              <a:ext uri="{FF2B5EF4-FFF2-40B4-BE49-F238E27FC236}">
                <a16:creationId xmlns:a16="http://schemas.microsoft.com/office/drawing/2014/main" id="{25F8BA9A-461A-4517-A52D-61BB22820A1B}"/>
              </a:ext>
            </a:extLst>
          </p:cNvPr>
          <p:cNvSpPr>
            <a:spLocks/>
          </p:cNvSpPr>
          <p:nvPr/>
        </p:nvSpPr>
        <p:spPr bwMode="auto">
          <a:xfrm>
            <a:off x="1270038" y="2228192"/>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7" name="Freeform 35">
            <a:extLst>
              <a:ext uri="{FF2B5EF4-FFF2-40B4-BE49-F238E27FC236}">
                <a16:creationId xmlns:a16="http://schemas.microsoft.com/office/drawing/2014/main" id="{296BCB57-8CA6-4DD3-BF66-63C00F20BFD3}"/>
              </a:ext>
            </a:extLst>
          </p:cNvPr>
          <p:cNvSpPr>
            <a:spLocks/>
          </p:cNvSpPr>
          <p:nvPr/>
        </p:nvSpPr>
        <p:spPr bwMode="auto">
          <a:xfrm>
            <a:off x="1182738" y="2139305"/>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8" name="Freeform 36">
            <a:extLst>
              <a:ext uri="{FF2B5EF4-FFF2-40B4-BE49-F238E27FC236}">
                <a16:creationId xmlns:a16="http://schemas.microsoft.com/office/drawing/2014/main" id="{5FD17AC5-148F-40FB-8163-5E5730F34537}"/>
              </a:ext>
            </a:extLst>
          </p:cNvPr>
          <p:cNvSpPr>
            <a:spLocks/>
          </p:cNvSpPr>
          <p:nvPr/>
        </p:nvSpPr>
        <p:spPr bwMode="auto">
          <a:xfrm>
            <a:off x="1270038" y="2228192"/>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19" name="Rectangle 37">
            <a:extLst>
              <a:ext uri="{FF2B5EF4-FFF2-40B4-BE49-F238E27FC236}">
                <a16:creationId xmlns:a16="http://schemas.microsoft.com/office/drawing/2014/main" id="{7732FECF-57BB-48B8-B4BE-95DF25EA5BFB}"/>
              </a:ext>
            </a:extLst>
          </p:cNvPr>
          <p:cNvSpPr>
            <a:spLocks noChangeArrowheads="1"/>
          </p:cNvSpPr>
          <p:nvPr/>
        </p:nvSpPr>
        <p:spPr bwMode="auto">
          <a:xfrm>
            <a:off x="1382734" y="3142462"/>
            <a:ext cx="760304"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0" name="Oval 38">
            <a:extLst>
              <a:ext uri="{FF2B5EF4-FFF2-40B4-BE49-F238E27FC236}">
                <a16:creationId xmlns:a16="http://schemas.microsoft.com/office/drawing/2014/main" id="{3F594E52-4163-45A7-91A5-DE477918D17A}"/>
              </a:ext>
            </a:extLst>
          </p:cNvPr>
          <p:cNvSpPr>
            <a:spLocks noChangeArrowheads="1"/>
          </p:cNvSpPr>
          <p:nvPr/>
        </p:nvSpPr>
        <p:spPr bwMode="auto">
          <a:xfrm>
            <a:off x="1743046" y="2171050"/>
            <a:ext cx="31745" cy="33333"/>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1" name="Freeform 39">
            <a:extLst>
              <a:ext uri="{FF2B5EF4-FFF2-40B4-BE49-F238E27FC236}">
                <a16:creationId xmlns:a16="http://schemas.microsoft.com/office/drawing/2014/main" id="{0D57BEB1-180D-4BDA-8525-246D60673D66}"/>
              </a:ext>
            </a:extLst>
          </p:cNvPr>
          <p:cNvSpPr>
            <a:spLocks/>
          </p:cNvSpPr>
          <p:nvPr/>
        </p:nvSpPr>
        <p:spPr bwMode="auto">
          <a:xfrm>
            <a:off x="1552573" y="2305968"/>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2" name="Freeform 40">
            <a:extLst>
              <a:ext uri="{FF2B5EF4-FFF2-40B4-BE49-F238E27FC236}">
                <a16:creationId xmlns:a16="http://schemas.microsoft.com/office/drawing/2014/main" id="{EE270C25-BD5B-403B-8DCB-9A8A1093BAE6}"/>
              </a:ext>
            </a:extLst>
          </p:cNvPr>
          <p:cNvSpPr>
            <a:spLocks/>
          </p:cNvSpPr>
          <p:nvPr/>
        </p:nvSpPr>
        <p:spPr bwMode="auto">
          <a:xfrm>
            <a:off x="1524001" y="2472632"/>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3" name="Freeform 41">
            <a:extLst>
              <a:ext uri="{FF2B5EF4-FFF2-40B4-BE49-F238E27FC236}">
                <a16:creationId xmlns:a16="http://schemas.microsoft.com/office/drawing/2014/main" id="{B718A957-456E-466E-8E00-59373A34B6E8}"/>
              </a:ext>
            </a:extLst>
          </p:cNvPr>
          <p:cNvSpPr>
            <a:spLocks/>
          </p:cNvSpPr>
          <p:nvPr/>
        </p:nvSpPr>
        <p:spPr bwMode="auto">
          <a:xfrm>
            <a:off x="1785903" y="2474220"/>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nvGrpSpPr>
          <p:cNvPr id="6" name="Group 5"/>
          <p:cNvGrpSpPr/>
          <p:nvPr/>
        </p:nvGrpSpPr>
        <p:grpSpPr>
          <a:xfrm>
            <a:off x="642749" y="4346378"/>
            <a:ext cx="2315764" cy="2034285"/>
            <a:chOff x="198437" y="4324881"/>
            <a:chExt cx="2362200" cy="2075077"/>
          </a:xfrm>
        </p:grpSpPr>
        <p:sp>
          <p:nvSpPr>
            <p:cNvPr id="25" name="Rectangle 24">
              <a:extLst>
                <a:ext uri="{FF2B5EF4-FFF2-40B4-BE49-F238E27FC236}">
                  <a16:creationId xmlns:a16="http://schemas.microsoft.com/office/drawing/2014/main" id="{E3E6547A-41EB-4F6D-9ECF-E92D5A2A6B72}"/>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2353" kern="0" dirty="0">
                  <a:solidFill>
                    <a:schemeClr val="bg1"/>
                  </a:solidFill>
                  <a:latin typeface="Segoe UI Semibold" panose="020B0702040204020203" pitchFamily="34" charset="0"/>
                  <a:ea typeface="Segoe UI" pitchFamily="34" charset="0"/>
                  <a:cs typeface="Segoe UI Semibold" panose="020B0702040204020203" pitchFamily="34" charset="0"/>
                </a:rPr>
                <a:t>Virtual Machine Scale Sets</a:t>
              </a:r>
            </a:p>
          </p:txBody>
        </p:sp>
        <p:sp>
          <p:nvSpPr>
            <p:cNvPr id="26" name="Freeform 23">
              <a:extLst>
                <a:ext uri="{FF2B5EF4-FFF2-40B4-BE49-F238E27FC236}">
                  <a16:creationId xmlns:a16="http://schemas.microsoft.com/office/drawing/2014/main" id="{47855867-CC80-4AD2-B226-F59024647D05}"/>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38" name="Group 37">
            <a:extLst>
              <a:ext uri="{FF2B5EF4-FFF2-40B4-BE49-F238E27FC236}">
                <a16:creationId xmlns:a16="http://schemas.microsoft.com/office/drawing/2014/main" id="{B9486AA6-F101-4D5C-83B3-47F633A6E2F9}"/>
              </a:ext>
            </a:extLst>
          </p:cNvPr>
          <p:cNvGrpSpPr/>
          <p:nvPr/>
        </p:nvGrpSpPr>
        <p:grpSpPr>
          <a:xfrm>
            <a:off x="1411399" y="4804963"/>
            <a:ext cx="988873" cy="957884"/>
            <a:chOff x="749253" y="4653770"/>
            <a:chExt cx="1186803" cy="1094514"/>
          </a:xfrm>
        </p:grpSpPr>
        <p:sp>
          <p:nvSpPr>
            <p:cNvPr id="27" name="Freeform 31">
              <a:extLst>
                <a:ext uri="{FF2B5EF4-FFF2-40B4-BE49-F238E27FC236}">
                  <a16:creationId xmlns:a16="http://schemas.microsoft.com/office/drawing/2014/main" id="{FA23644F-E1CA-428F-8967-90E1C1430A1F}"/>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8" name="Freeform 32">
              <a:extLst>
                <a:ext uri="{FF2B5EF4-FFF2-40B4-BE49-F238E27FC236}">
                  <a16:creationId xmlns:a16="http://schemas.microsoft.com/office/drawing/2014/main" id="{7C17E988-1022-4E76-A4EC-69FFC0BABB54}"/>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29" name="Freeform 33">
              <a:extLst>
                <a:ext uri="{FF2B5EF4-FFF2-40B4-BE49-F238E27FC236}">
                  <a16:creationId xmlns:a16="http://schemas.microsoft.com/office/drawing/2014/main" id="{5FCE3BD9-E8F3-43DA-8337-474F0469DC83}"/>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0" name="Freeform 34">
              <a:extLst>
                <a:ext uri="{FF2B5EF4-FFF2-40B4-BE49-F238E27FC236}">
                  <a16:creationId xmlns:a16="http://schemas.microsoft.com/office/drawing/2014/main" id="{6A55E49A-A52C-4199-ABA5-5795729E4886}"/>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1" name="Freeform 35">
              <a:extLst>
                <a:ext uri="{FF2B5EF4-FFF2-40B4-BE49-F238E27FC236}">
                  <a16:creationId xmlns:a16="http://schemas.microsoft.com/office/drawing/2014/main" id="{893F6078-F1D1-44BF-B1DC-5AC250CB56FB}"/>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2" name="Freeform 36">
              <a:extLst>
                <a:ext uri="{FF2B5EF4-FFF2-40B4-BE49-F238E27FC236}">
                  <a16:creationId xmlns:a16="http://schemas.microsoft.com/office/drawing/2014/main" id="{ACFC82F2-2089-4D7B-8729-51CC80021CFD}"/>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3" name="Rectangle 37">
              <a:extLst>
                <a:ext uri="{FF2B5EF4-FFF2-40B4-BE49-F238E27FC236}">
                  <a16:creationId xmlns:a16="http://schemas.microsoft.com/office/drawing/2014/main" id="{67059BBB-78C6-48B2-8828-B3B923B3E655}"/>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4" name="Oval 38">
              <a:extLst>
                <a:ext uri="{FF2B5EF4-FFF2-40B4-BE49-F238E27FC236}">
                  <a16:creationId xmlns:a16="http://schemas.microsoft.com/office/drawing/2014/main" id="{A95CCB77-C05D-4CDA-91D9-A15015DF6D5D}"/>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5" name="Freeform 39">
              <a:extLst>
                <a:ext uri="{FF2B5EF4-FFF2-40B4-BE49-F238E27FC236}">
                  <a16:creationId xmlns:a16="http://schemas.microsoft.com/office/drawing/2014/main" id="{DD9B8611-9474-4F88-8BFB-2A02F19A594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6" name="Freeform 40">
              <a:extLst>
                <a:ext uri="{FF2B5EF4-FFF2-40B4-BE49-F238E27FC236}">
                  <a16:creationId xmlns:a16="http://schemas.microsoft.com/office/drawing/2014/main" id="{60EA9C24-6264-42E0-A4C3-7B8DBF0F76A8}"/>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37" name="Freeform 41">
              <a:extLst>
                <a:ext uri="{FF2B5EF4-FFF2-40B4-BE49-F238E27FC236}">
                  <a16:creationId xmlns:a16="http://schemas.microsoft.com/office/drawing/2014/main" id="{7EB7DAA2-A65F-41F1-A9BB-CAEC1BF6A51D}"/>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grpSp>
        <p:nvGrpSpPr>
          <p:cNvPr id="39" name="Group 38">
            <a:extLst>
              <a:ext uri="{FF2B5EF4-FFF2-40B4-BE49-F238E27FC236}">
                <a16:creationId xmlns:a16="http://schemas.microsoft.com/office/drawing/2014/main" id="{8D5E7A74-2910-420A-84FE-F120E8524DE1}"/>
              </a:ext>
            </a:extLst>
          </p:cNvPr>
          <p:cNvGrpSpPr/>
          <p:nvPr/>
        </p:nvGrpSpPr>
        <p:grpSpPr>
          <a:xfrm>
            <a:off x="1300359" y="4742236"/>
            <a:ext cx="988873" cy="957884"/>
            <a:chOff x="749253" y="4653770"/>
            <a:chExt cx="1186803" cy="1094514"/>
          </a:xfrm>
        </p:grpSpPr>
        <p:sp>
          <p:nvSpPr>
            <p:cNvPr id="40" name="Freeform 31">
              <a:extLst>
                <a:ext uri="{FF2B5EF4-FFF2-40B4-BE49-F238E27FC236}">
                  <a16:creationId xmlns:a16="http://schemas.microsoft.com/office/drawing/2014/main" id="{61B2B110-9DAC-4BBE-B362-820CBFA46B42}"/>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1" name="Freeform 32">
              <a:extLst>
                <a:ext uri="{FF2B5EF4-FFF2-40B4-BE49-F238E27FC236}">
                  <a16:creationId xmlns:a16="http://schemas.microsoft.com/office/drawing/2014/main" id="{B0517B89-531C-452F-9DC2-6B80CDD4033D}"/>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2" name="Freeform 33">
              <a:extLst>
                <a:ext uri="{FF2B5EF4-FFF2-40B4-BE49-F238E27FC236}">
                  <a16:creationId xmlns:a16="http://schemas.microsoft.com/office/drawing/2014/main" id="{E74E25F1-1E5F-43A5-A631-F57F103A7CF0}"/>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3" name="Freeform 34">
              <a:extLst>
                <a:ext uri="{FF2B5EF4-FFF2-40B4-BE49-F238E27FC236}">
                  <a16:creationId xmlns:a16="http://schemas.microsoft.com/office/drawing/2014/main" id="{9F787251-95E7-47EA-9372-E88BEF27AC47}"/>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4" name="Freeform 35">
              <a:extLst>
                <a:ext uri="{FF2B5EF4-FFF2-40B4-BE49-F238E27FC236}">
                  <a16:creationId xmlns:a16="http://schemas.microsoft.com/office/drawing/2014/main" id="{2EBDA828-3DF8-4916-97E3-A43BCBBBC763}"/>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5" name="Freeform 36">
              <a:extLst>
                <a:ext uri="{FF2B5EF4-FFF2-40B4-BE49-F238E27FC236}">
                  <a16:creationId xmlns:a16="http://schemas.microsoft.com/office/drawing/2014/main" id="{AA6DAFED-40A7-4FD1-B5B6-1B35D6867F4A}"/>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6" name="Rectangle 37">
              <a:extLst>
                <a:ext uri="{FF2B5EF4-FFF2-40B4-BE49-F238E27FC236}">
                  <a16:creationId xmlns:a16="http://schemas.microsoft.com/office/drawing/2014/main" id="{F859288A-B1ED-4C57-A14C-F2FBB7C5A5E6}"/>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7" name="Oval 38">
              <a:extLst>
                <a:ext uri="{FF2B5EF4-FFF2-40B4-BE49-F238E27FC236}">
                  <a16:creationId xmlns:a16="http://schemas.microsoft.com/office/drawing/2014/main" id="{1AFD20AB-E183-4765-8589-C841E7A7D818}"/>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8" name="Freeform 39">
              <a:extLst>
                <a:ext uri="{FF2B5EF4-FFF2-40B4-BE49-F238E27FC236}">
                  <a16:creationId xmlns:a16="http://schemas.microsoft.com/office/drawing/2014/main" id="{2D8E3EF8-E5A4-4443-A38E-6E9E851164A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49" name="Freeform 40">
              <a:extLst>
                <a:ext uri="{FF2B5EF4-FFF2-40B4-BE49-F238E27FC236}">
                  <a16:creationId xmlns:a16="http://schemas.microsoft.com/office/drawing/2014/main" id="{E9BC69CE-ED64-4311-9635-8ADDDE0DF892}"/>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0" name="Freeform 41">
              <a:extLst>
                <a:ext uri="{FF2B5EF4-FFF2-40B4-BE49-F238E27FC236}">
                  <a16:creationId xmlns:a16="http://schemas.microsoft.com/office/drawing/2014/main" id="{E191B784-E51F-44A0-8269-15D77AB8F197}"/>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grpSp>
        <p:nvGrpSpPr>
          <p:cNvPr id="51" name="Group 50">
            <a:extLst>
              <a:ext uri="{FF2B5EF4-FFF2-40B4-BE49-F238E27FC236}">
                <a16:creationId xmlns:a16="http://schemas.microsoft.com/office/drawing/2014/main" id="{518D7766-4E21-446A-9CF9-8333FB386126}"/>
              </a:ext>
            </a:extLst>
          </p:cNvPr>
          <p:cNvGrpSpPr/>
          <p:nvPr/>
        </p:nvGrpSpPr>
        <p:grpSpPr>
          <a:xfrm>
            <a:off x="1171522" y="4684140"/>
            <a:ext cx="988873" cy="957884"/>
            <a:chOff x="749253" y="4653770"/>
            <a:chExt cx="1186803" cy="1094514"/>
          </a:xfrm>
        </p:grpSpPr>
        <p:sp>
          <p:nvSpPr>
            <p:cNvPr id="52" name="Freeform 31">
              <a:extLst>
                <a:ext uri="{FF2B5EF4-FFF2-40B4-BE49-F238E27FC236}">
                  <a16:creationId xmlns:a16="http://schemas.microsoft.com/office/drawing/2014/main" id="{10C4652B-1A1B-4FC9-A37B-A47EA0DC3527}"/>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3" name="Freeform 32">
              <a:extLst>
                <a:ext uri="{FF2B5EF4-FFF2-40B4-BE49-F238E27FC236}">
                  <a16:creationId xmlns:a16="http://schemas.microsoft.com/office/drawing/2014/main" id="{5C96DC79-1BEB-4233-9EAE-89257B76BB20}"/>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4" name="Freeform 33">
              <a:extLst>
                <a:ext uri="{FF2B5EF4-FFF2-40B4-BE49-F238E27FC236}">
                  <a16:creationId xmlns:a16="http://schemas.microsoft.com/office/drawing/2014/main" id="{04CC649C-52D4-4F59-83DE-970D12D703A4}"/>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5" name="Freeform 34">
              <a:extLst>
                <a:ext uri="{FF2B5EF4-FFF2-40B4-BE49-F238E27FC236}">
                  <a16:creationId xmlns:a16="http://schemas.microsoft.com/office/drawing/2014/main" id="{4A5ABD87-8056-40B3-A32F-9DCB7E95828A}"/>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6" name="Freeform 35">
              <a:extLst>
                <a:ext uri="{FF2B5EF4-FFF2-40B4-BE49-F238E27FC236}">
                  <a16:creationId xmlns:a16="http://schemas.microsoft.com/office/drawing/2014/main" id="{CCA9CA4A-19F9-4087-9AD4-5873BA71D782}"/>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7" name="Freeform 36">
              <a:extLst>
                <a:ext uri="{FF2B5EF4-FFF2-40B4-BE49-F238E27FC236}">
                  <a16:creationId xmlns:a16="http://schemas.microsoft.com/office/drawing/2014/main" id="{B768F7BB-4CFE-442F-8A8A-2F291A128799}"/>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8" name="Rectangle 37">
              <a:extLst>
                <a:ext uri="{FF2B5EF4-FFF2-40B4-BE49-F238E27FC236}">
                  <a16:creationId xmlns:a16="http://schemas.microsoft.com/office/drawing/2014/main" id="{96BCE86F-808B-4BCD-A741-7C95FEDFE8C9}"/>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59" name="Oval 38">
              <a:extLst>
                <a:ext uri="{FF2B5EF4-FFF2-40B4-BE49-F238E27FC236}">
                  <a16:creationId xmlns:a16="http://schemas.microsoft.com/office/drawing/2014/main" id="{815E9687-E8CF-4F48-8BC2-FCB0F7407286}"/>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0" name="Freeform 39">
              <a:extLst>
                <a:ext uri="{FF2B5EF4-FFF2-40B4-BE49-F238E27FC236}">
                  <a16:creationId xmlns:a16="http://schemas.microsoft.com/office/drawing/2014/main" id="{9A1E1111-386E-464F-8D7B-523756C8793A}"/>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1" name="Freeform 40">
              <a:extLst>
                <a:ext uri="{FF2B5EF4-FFF2-40B4-BE49-F238E27FC236}">
                  <a16:creationId xmlns:a16="http://schemas.microsoft.com/office/drawing/2014/main" id="{7D34929F-9EC1-4228-A30B-49152436CDCA}"/>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sp>
          <p:nvSpPr>
            <p:cNvPr id="62" name="Freeform 41">
              <a:extLst>
                <a:ext uri="{FF2B5EF4-FFF2-40B4-BE49-F238E27FC236}">
                  <a16:creationId xmlns:a16="http://schemas.microsoft.com/office/drawing/2014/main" id="{63AD4F2F-AE68-4430-8555-53AA9CE9FFE0}"/>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B0F0"/>
                </a:solidFill>
              </a:endParaRPr>
            </a:p>
          </p:txBody>
        </p:sp>
      </p:grpSp>
      <p:grpSp>
        <p:nvGrpSpPr>
          <p:cNvPr id="63" name="Group 62">
            <a:extLst>
              <a:ext uri="{FF2B5EF4-FFF2-40B4-BE49-F238E27FC236}">
                <a16:creationId xmlns:a16="http://schemas.microsoft.com/office/drawing/2014/main" id="{79A85C01-3B69-46E0-8359-7E8033A22D53}"/>
              </a:ext>
            </a:extLst>
          </p:cNvPr>
          <p:cNvGrpSpPr/>
          <p:nvPr/>
        </p:nvGrpSpPr>
        <p:grpSpPr>
          <a:xfrm>
            <a:off x="9035029" y="476235"/>
            <a:ext cx="851604" cy="631855"/>
            <a:chOff x="10332992" y="479425"/>
            <a:chExt cx="868680" cy="644525"/>
          </a:xfrm>
        </p:grpSpPr>
        <p:sp>
          <p:nvSpPr>
            <p:cNvPr id="64" name="TextBox 63">
              <a:extLst>
                <a:ext uri="{FF2B5EF4-FFF2-40B4-BE49-F238E27FC236}">
                  <a16:creationId xmlns:a16="http://schemas.microsoft.com/office/drawing/2014/main" id="{4B17714D-3084-40BA-816E-3DD865642EA2}"/>
                </a:ext>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65" name="Freeform 9">
              <a:extLst>
                <a:ext uri="{FF2B5EF4-FFF2-40B4-BE49-F238E27FC236}">
                  <a16:creationId xmlns:a16="http://schemas.microsoft.com/office/drawing/2014/main" id="{2E53C93F-5153-4DAD-8E05-EDA731C61202}"/>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66" name="Group 65">
            <a:extLst>
              <a:ext uri="{FF2B5EF4-FFF2-40B4-BE49-F238E27FC236}">
                <a16:creationId xmlns:a16="http://schemas.microsoft.com/office/drawing/2014/main" id="{99C18B5B-11B7-468C-8EF0-A555880C120F}"/>
              </a:ext>
            </a:extLst>
          </p:cNvPr>
          <p:cNvGrpSpPr/>
          <p:nvPr/>
        </p:nvGrpSpPr>
        <p:grpSpPr>
          <a:xfrm>
            <a:off x="9886743" y="476234"/>
            <a:ext cx="941117" cy="634968"/>
            <a:chOff x="11201784" y="479425"/>
            <a:chExt cx="959988" cy="647700"/>
          </a:xfrm>
        </p:grpSpPr>
        <p:sp>
          <p:nvSpPr>
            <p:cNvPr id="67" name="TextBox 66">
              <a:extLst>
                <a:ext uri="{FF2B5EF4-FFF2-40B4-BE49-F238E27FC236}">
                  <a16:creationId xmlns:a16="http://schemas.microsoft.com/office/drawing/2014/main" id="{0DA41611-45F7-4161-97CF-0E34CD3B711D}"/>
                </a:ext>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68" name="Freeform 13">
              <a:extLst>
                <a:ext uri="{FF2B5EF4-FFF2-40B4-BE49-F238E27FC236}">
                  <a16:creationId xmlns:a16="http://schemas.microsoft.com/office/drawing/2014/main" id="{69B84A81-1E7A-49D3-86EB-364AC3DE4A7D}"/>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69" name="TextBox 68">
            <a:extLst>
              <a:ext uri="{FF2B5EF4-FFF2-40B4-BE49-F238E27FC236}">
                <a16:creationId xmlns:a16="http://schemas.microsoft.com/office/drawing/2014/main" id="{C6B47A09-8E40-49EF-BA46-F4F29526F2FA}"/>
              </a:ext>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70" name="Freeform 5">
            <a:extLst>
              <a:ext uri="{FF2B5EF4-FFF2-40B4-BE49-F238E27FC236}">
                <a16:creationId xmlns:a16="http://schemas.microsoft.com/office/drawing/2014/main" id="{8C125B94-4345-4616-9628-8B6813836EAB}"/>
              </a:ext>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nvGrpSpPr>
          <p:cNvPr id="71" name="Group 70">
            <a:extLst>
              <a:ext uri="{FF2B5EF4-FFF2-40B4-BE49-F238E27FC236}">
                <a16:creationId xmlns:a16="http://schemas.microsoft.com/office/drawing/2014/main" id="{E1CBD8FE-D251-46E3-8351-B16A973550D7}"/>
              </a:ext>
            </a:extLst>
          </p:cNvPr>
          <p:cNvGrpSpPr/>
          <p:nvPr/>
        </p:nvGrpSpPr>
        <p:grpSpPr>
          <a:xfrm>
            <a:off x="8253196" y="487"/>
            <a:ext cx="851606" cy="1101856"/>
            <a:chOff x="8418690" y="119118"/>
            <a:chExt cx="868682" cy="1123950"/>
          </a:xfrm>
        </p:grpSpPr>
        <p:sp>
          <p:nvSpPr>
            <p:cNvPr id="72" name="Rectangle 71">
              <a:extLst>
                <a:ext uri="{FF2B5EF4-FFF2-40B4-BE49-F238E27FC236}">
                  <a16:creationId xmlns:a16="http://schemas.microsoft.com/office/drawing/2014/main" id="{41CABFD6-E5ED-43FC-8942-035CB6998574}"/>
                </a:ext>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73" name="Group 72">
              <a:extLst>
                <a:ext uri="{FF2B5EF4-FFF2-40B4-BE49-F238E27FC236}">
                  <a16:creationId xmlns:a16="http://schemas.microsoft.com/office/drawing/2014/main" id="{95377B0D-AF50-47F0-AE5C-2ECD141D32F5}"/>
                </a:ext>
              </a:extLst>
            </p:cNvPr>
            <p:cNvGrpSpPr/>
            <p:nvPr/>
          </p:nvGrpSpPr>
          <p:grpSpPr>
            <a:xfrm>
              <a:off x="8418690" y="598543"/>
              <a:ext cx="868680" cy="644525"/>
              <a:chOff x="9418637" y="479425"/>
              <a:chExt cx="868680" cy="644525"/>
            </a:xfrm>
          </p:grpSpPr>
          <p:sp>
            <p:nvSpPr>
              <p:cNvPr id="74" name="TextBox 73">
                <a:extLst>
                  <a:ext uri="{FF2B5EF4-FFF2-40B4-BE49-F238E27FC236}">
                    <a16:creationId xmlns:a16="http://schemas.microsoft.com/office/drawing/2014/main" id="{E994FFF6-BAEA-49E3-B62D-385C8652F815}"/>
                  </a:ext>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Compute</a:t>
                </a:r>
              </a:p>
            </p:txBody>
          </p:sp>
          <p:sp>
            <p:nvSpPr>
              <p:cNvPr id="75" name="Freeform 5">
                <a:extLst>
                  <a:ext uri="{FF2B5EF4-FFF2-40B4-BE49-F238E27FC236}">
                    <a16:creationId xmlns:a16="http://schemas.microsoft.com/office/drawing/2014/main" id="{8C7F0A95-01E0-400B-8511-510623D8070D}"/>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grpSp>
    </p:spTree>
    <p:extLst>
      <p:ext uri="{BB962C8B-B14F-4D97-AF65-F5344CB8AC3E}">
        <p14:creationId xmlns:p14="http://schemas.microsoft.com/office/powerpoint/2010/main" val="3994958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5C46-9BE4-454C-B006-622D6C9C4EEE}"/>
              </a:ext>
            </a:extLst>
          </p:cNvPr>
          <p:cNvSpPr>
            <a:spLocks noGrp="1"/>
          </p:cNvSpPr>
          <p:nvPr>
            <p:ph type="title"/>
          </p:nvPr>
        </p:nvSpPr>
        <p:spPr/>
        <p:txBody>
          <a:bodyPr/>
          <a:lstStyle/>
          <a:p>
            <a:r>
              <a:rPr lang="en-US" sz="3921" dirty="0"/>
              <a:t>Compute options for all types of apps</a:t>
            </a:r>
          </a:p>
        </p:txBody>
      </p:sp>
      <p:sp>
        <p:nvSpPr>
          <p:cNvPr id="3" name="Rectangle 2">
            <a:extLst>
              <a:ext uri="{FF2B5EF4-FFF2-40B4-BE49-F238E27FC236}">
                <a16:creationId xmlns:a16="http://schemas.microsoft.com/office/drawing/2014/main" id="{F2D19CD2-7CD2-4F53-8F40-B714FBCC6495}"/>
              </a:ext>
            </a:extLst>
          </p:cNvPr>
          <p:cNvSpPr/>
          <p:nvPr/>
        </p:nvSpPr>
        <p:spPr bwMode="auto">
          <a:xfrm>
            <a:off x="3919503" y="4499813"/>
            <a:ext cx="1433804" cy="3241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STORAGE </a:t>
            </a:r>
            <a:b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a:t>
            </a:r>
          </a:p>
        </p:txBody>
      </p:sp>
      <p:sp>
        <p:nvSpPr>
          <p:cNvPr id="4" name="Freeform: Shape 3">
            <a:extLst>
              <a:ext uri="{FF2B5EF4-FFF2-40B4-BE49-F238E27FC236}">
                <a16:creationId xmlns:a16="http://schemas.microsoft.com/office/drawing/2014/main" id="{E686A952-566F-4014-A5C2-5D8E5843D498}"/>
              </a:ext>
            </a:extLst>
          </p:cNvPr>
          <p:cNvSpPr/>
          <p:nvPr/>
        </p:nvSpPr>
        <p:spPr bwMode="auto">
          <a:xfrm>
            <a:off x="4065965" y="4349618"/>
            <a:ext cx="114266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5" name="Group 4">
            <a:extLst>
              <a:ext uri="{FF2B5EF4-FFF2-40B4-BE49-F238E27FC236}">
                <a16:creationId xmlns:a16="http://schemas.microsoft.com/office/drawing/2014/main" id="{38B728E9-8405-4B02-8E4E-93C5BD43C967}"/>
              </a:ext>
            </a:extLst>
          </p:cNvPr>
          <p:cNvGrpSpPr/>
          <p:nvPr/>
        </p:nvGrpSpPr>
        <p:grpSpPr>
          <a:xfrm>
            <a:off x="4095198" y="3693645"/>
            <a:ext cx="955556" cy="637560"/>
            <a:chOff x="4177314" y="3767214"/>
            <a:chExt cx="974717" cy="650344"/>
          </a:xfrm>
        </p:grpSpPr>
        <p:sp>
          <p:nvSpPr>
            <p:cNvPr id="6" name="monitor">
              <a:extLst>
                <a:ext uri="{FF2B5EF4-FFF2-40B4-BE49-F238E27FC236}">
                  <a16:creationId xmlns:a16="http://schemas.microsoft.com/office/drawing/2014/main" id="{CCA429FE-617F-43CF-A295-408C571F99D8}"/>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6FE9741C-5228-4D61-B32D-8B4AB7861CBF}"/>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sz="2307" dirty="0">
                  <a:latin typeface="Segoe UI Semibold" panose="020B0702040204020203" pitchFamily="34" charset="0"/>
                  <a:cs typeface="Segoe UI Semibold" panose="020B0702040204020203" pitchFamily="34" charset="0"/>
                </a:rPr>
                <a:t>L</a:t>
              </a:r>
            </a:p>
          </p:txBody>
        </p:sp>
        <p:sp>
          <p:nvSpPr>
            <p:cNvPr id="8" name="Freeform: Shape 7">
              <a:extLst>
                <a:ext uri="{FF2B5EF4-FFF2-40B4-BE49-F238E27FC236}">
                  <a16:creationId xmlns:a16="http://schemas.microsoft.com/office/drawing/2014/main" id="{0FE663E5-AD85-42FC-B18D-F4EE9D37CC04}"/>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sp>
        <p:nvSpPr>
          <p:cNvPr id="9" name="Rectangle 8">
            <a:extLst>
              <a:ext uri="{FF2B5EF4-FFF2-40B4-BE49-F238E27FC236}">
                <a16:creationId xmlns:a16="http://schemas.microsoft.com/office/drawing/2014/main" id="{B41588EA-9CC9-4DC2-8344-AFE2B22FCF1E}"/>
              </a:ext>
            </a:extLst>
          </p:cNvPr>
          <p:cNvSpPr/>
          <p:nvPr/>
        </p:nvSpPr>
        <p:spPr bwMode="auto">
          <a:xfrm>
            <a:off x="9678406" y="4369288"/>
            <a:ext cx="2163468" cy="580264"/>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 PERFORMANCE COMPUTING </a:t>
            </a:r>
          </a:p>
        </p:txBody>
      </p:sp>
      <p:grpSp>
        <p:nvGrpSpPr>
          <p:cNvPr id="10" name="Group 9">
            <a:extLst>
              <a:ext uri="{FF2B5EF4-FFF2-40B4-BE49-F238E27FC236}">
                <a16:creationId xmlns:a16="http://schemas.microsoft.com/office/drawing/2014/main" id="{7EF29E53-86F7-4DE2-A717-A9CCDC4E91AC}"/>
              </a:ext>
            </a:extLst>
          </p:cNvPr>
          <p:cNvGrpSpPr/>
          <p:nvPr/>
        </p:nvGrpSpPr>
        <p:grpSpPr>
          <a:xfrm>
            <a:off x="10179264" y="3693646"/>
            <a:ext cx="1142669" cy="655972"/>
            <a:chOff x="10383379" y="3767214"/>
            <a:chExt cx="1165582" cy="669126"/>
          </a:xfrm>
        </p:grpSpPr>
        <p:sp>
          <p:nvSpPr>
            <p:cNvPr id="11" name="Freeform: Shape 10">
              <a:extLst>
                <a:ext uri="{FF2B5EF4-FFF2-40B4-BE49-F238E27FC236}">
                  <a16:creationId xmlns:a16="http://schemas.microsoft.com/office/drawing/2014/main" id="{F1E9896F-5EF8-4B75-88DC-5066EA669806}"/>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dirty="0"/>
            </a:p>
          </p:txBody>
        </p:sp>
        <p:grpSp>
          <p:nvGrpSpPr>
            <p:cNvPr id="12" name="Group 11">
              <a:extLst>
                <a:ext uri="{FF2B5EF4-FFF2-40B4-BE49-F238E27FC236}">
                  <a16:creationId xmlns:a16="http://schemas.microsoft.com/office/drawing/2014/main" id="{640567A7-85D9-4A59-AAEA-B2D79C458A0A}"/>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4A9976F-BCDD-45DE-A648-EBB5B5D5CFAE}"/>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pPr algn="ctr"/>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D3FC456B-B8E0-4481-9AB6-82D3B59503C5}"/>
                  </a:ext>
                </a:extLst>
              </p:cNvPr>
              <p:cNvSpPr txBox="1"/>
              <p:nvPr/>
            </p:nvSpPr>
            <p:spPr>
              <a:xfrm>
                <a:off x="10697055" y="3898657"/>
                <a:ext cx="221215"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t>
                </a:r>
              </a:p>
            </p:txBody>
          </p:sp>
          <p:sp>
            <p:nvSpPr>
              <p:cNvPr id="15" name="Freeform: Shape 14">
                <a:extLst>
                  <a:ext uri="{FF2B5EF4-FFF2-40B4-BE49-F238E27FC236}">
                    <a16:creationId xmlns:a16="http://schemas.microsoft.com/office/drawing/2014/main" id="{8BCC5833-7373-41EF-9DAF-9458555A4035}"/>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14E3938F-7D2A-44D1-8401-6750BF42D94B}"/>
              </a:ext>
            </a:extLst>
          </p:cNvPr>
          <p:cNvSpPr/>
          <p:nvPr/>
        </p:nvSpPr>
        <p:spPr bwMode="auto">
          <a:xfrm>
            <a:off x="815545" y="4410507"/>
            <a:ext cx="2597731" cy="324180"/>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MEMORY OPTIMIZED</a:t>
            </a:r>
          </a:p>
        </p:txBody>
      </p:sp>
      <p:sp>
        <p:nvSpPr>
          <p:cNvPr id="17" name="Freeform: Shape 16">
            <a:extLst>
              <a:ext uri="{FF2B5EF4-FFF2-40B4-BE49-F238E27FC236}">
                <a16:creationId xmlns:a16="http://schemas.microsoft.com/office/drawing/2014/main" id="{91421B83-45E7-4D2C-ACC9-8A2380B563A7}"/>
              </a:ext>
            </a:extLst>
          </p:cNvPr>
          <p:cNvSpPr/>
          <p:nvPr/>
        </p:nvSpPr>
        <p:spPr bwMode="auto">
          <a:xfrm>
            <a:off x="400407" y="4349617"/>
            <a:ext cx="342800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18" name="Group 17">
            <a:extLst>
              <a:ext uri="{FF2B5EF4-FFF2-40B4-BE49-F238E27FC236}">
                <a16:creationId xmlns:a16="http://schemas.microsoft.com/office/drawing/2014/main" id="{C526AABC-D932-450F-B4AF-0463C6A2530E}"/>
              </a:ext>
            </a:extLst>
          </p:cNvPr>
          <p:cNvGrpSpPr/>
          <p:nvPr/>
        </p:nvGrpSpPr>
        <p:grpSpPr>
          <a:xfrm>
            <a:off x="408651" y="3693645"/>
            <a:ext cx="955555" cy="637560"/>
            <a:chOff x="416845" y="3767214"/>
            <a:chExt cx="974716" cy="650344"/>
          </a:xfrm>
        </p:grpSpPr>
        <p:sp>
          <p:nvSpPr>
            <p:cNvPr id="19" name="monitor">
              <a:extLst>
                <a:ext uri="{FF2B5EF4-FFF2-40B4-BE49-F238E27FC236}">
                  <a16:creationId xmlns:a16="http://schemas.microsoft.com/office/drawing/2014/main" id="{BCAA7E02-8EF0-4FC9-97EF-60D2B0B2A22D}"/>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A99F893B-B4D0-41E2-BC84-247EDB55CBB0}"/>
                </a:ext>
              </a:extLst>
            </p:cNvPr>
            <p:cNvSpPr txBox="1"/>
            <p:nvPr/>
          </p:nvSpPr>
          <p:spPr>
            <a:xfrm>
              <a:off x="736133" y="3898657"/>
              <a:ext cx="209994"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G</a:t>
              </a:r>
            </a:p>
          </p:txBody>
        </p:sp>
        <p:sp>
          <p:nvSpPr>
            <p:cNvPr id="21" name="Freeform: Shape 20">
              <a:extLst>
                <a:ext uri="{FF2B5EF4-FFF2-40B4-BE49-F238E27FC236}">
                  <a16:creationId xmlns:a16="http://schemas.microsoft.com/office/drawing/2014/main" id="{1ED6527B-3F51-4DA6-A321-9275E015D33D}"/>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22" name="Group 21">
            <a:extLst>
              <a:ext uri="{FF2B5EF4-FFF2-40B4-BE49-F238E27FC236}">
                <a16:creationId xmlns:a16="http://schemas.microsoft.com/office/drawing/2014/main" id="{6BDDA061-1D3D-4A2A-BA69-7A5CC5D808BC}"/>
              </a:ext>
            </a:extLst>
          </p:cNvPr>
          <p:cNvGrpSpPr/>
          <p:nvPr/>
        </p:nvGrpSpPr>
        <p:grpSpPr>
          <a:xfrm>
            <a:off x="1560647" y="3693646"/>
            <a:ext cx="955578" cy="637566"/>
            <a:chOff x="1591940" y="3767214"/>
            <a:chExt cx="974739" cy="650351"/>
          </a:xfrm>
        </p:grpSpPr>
        <p:sp>
          <p:nvSpPr>
            <p:cNvPr id="23" name="monitor">
              <a:extLst>
                <a:ext uri="{FF2B5EF4-FFF2-40B4-BE49-F238E27FC236}">
                  <a16:creationId xmlns:a16="http://schemas.microsoft.com/office/drawing/2014/main" id="{D2612152-8589-4FBE-A1A1-078F27A16F72}"/>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4741E209-DC50-482B-B856-C4316B68A4A5}"/>
                </a:ext>
              </a:extLst>
            </p:cNvPr>
            <p:cNvSpPr txBox="1"/>
            <p:nvPr/>
          </p:nvSpPr>
          <p:spPr>
            <a:xfrm>
              <a:off x="1795115" y="3898657"/>
              <a:ext cx="476092" cy="325858"/>
            </a:xfrm>
            <a:prstGeom prst="rect">
              <a:avLst/>
            </a:prstGeom>
            <a:noFill/>
          </p:spPr>
          <p:txBody>
            <a:bodyPr wrap="none" lIns="0" tIns="0" rIns="0" bIns="0" rtlCol="0">
              <a:spAutoFit/>
            </a:bodyPr>
            <a:lstStyle/>
            <a:p>
              <a:pP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Ev3</a:t>
              </a:r>
            </a:p>
          </p:txBody>
        </p:sp>
        <p:sp>
          <p:nvSpPr>
            <p:cNvPr id="25" name="Freeform: Shape 24">
              <a:extLst>
                <a:ext uri="{FF2B5EF4-FFF2-40B4-BE49-F238E27FC236}">
                  <a16:creationId xmlns:a16="http://schemas.microsoft.com/office/drawing/2014/main" id="{3226B333-5468-41A6-B813-6DB328362C76}"/>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06EEE5FC-16E4-4EBC-B97F-F1962E15340A}"/>
              </a:ext>
            </a:extLst>
          </p:cNvPr>
          <p:cNvGrpSpPr/>
          <p:nvPr/>
        </p:nvGrpSpPr>
        <p:grpSpPr>
          <a:xfrm>
            <a:off x="2733131" y="3693646"/>
            <a:ext cx="955579" cy="637566"/>
            <a:chOff x="2787936" y="3767214"/>
            <a:chExt cx="974740" cy="650351"/>
          </a:xfrm>
        </p:grpSpPr>
        <p:sp>
          <p:nvSpPr>
            <p:cNvPr id="27" name="monitor">
              <a:extLst>
                <a:ext uri="{FF2B5EF4-FFF2-40B4-BE49-F238E27FC236}">
                  <a16:creationId xmlns:a16="http://schemas.microsoft.com/office/drawing/2014/main" id="{A3C0C660-071F-445F-906C-880AF623862A}"/>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28" name="TextBox 27">
              <a:extLst>
                <a:ext uri="{FF2B5EF4-FFF2-40B4-BE49-F238E27FC236}">
                  <a16:creationId xmlns:a16="http://schemas.microsoft.com/office/drawing/2014/main" id="{70058E2C-2986-486B-BFFF-EF8B425E685F}"/>
                </a:ext>
              </a:extLst>
            </p:cNvPr>
            <p:cNvSpPr txBox="1"/>
            <p:nvPr/>
          </p:nvSpPr>
          <p:spPr>
            <a:xfrm>
              <a:off x="3083062" y="3898657"/>
              <a:ext cx="278923" cy="325858"/>
            </a:xfrm>
            <a:prstGeom prst="rect">
              <a:avLst/>
            </a:prstGeom>
            <a:noFill/>
          </p:spPr>
          <p:txBody>
            <a:bodyPr wrap="none" lIns="0" tIns="0" rIns="0" bIns="0" rtlCol="0">
              <a:spAutoFit/>
            </a:bodyPr>
            <a:lstStyle/>
            <a:p>
              <a:pP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t>
              </a:r>
            </a:p>
          </p:txBody>
        </p:sp>
        <p:sp>
          <p:nvSpPr>
            <p:cNvPr id="29" name="Freeform: Shape 28">
              <a:extLst>
                <a:ext uri="{FF2B5EF4-FFF2-40B4-BE49-F238E27FC236}">
                  <a16:creationId xmlns:a16="http://schemas.microsoft.com/office/drawing/2014/main" id="{94144589-B840-4A29-AAFC-1D98706AE170}"/>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pic>
        <p:nvPicPr>
          <p:cNvPr id="30" name="Picture 29">
            <a:extLst>
              <a:ext uri="{FF2B5EF4-FFF2-40B4-BE49-F238E27FC236}">
                <a16:creationId xmlns:a16="http://schemas.microsoft.com/office/drawing/2014/main" id="{E9DDF7D6-E9E4-4FB1-984A-23193BDB2624}"/>
              </a:ext>
            </a:extLst>
          </p:cNvPr>
          <p:cNvPicPr>
            <a:picLocks noChangeAspect="1"/>
          </p:cNvPicPr>
          <p:nvPr/>
        </p:nvPicPr>
        <p:blipFill>
          <a:blip r:embed="rId3"/>
          <a:stretch>
            <a:fillRect/>
          </a:stretch>
        </p:blipFill>
        <p:spPr>
          <a:xfrm>
            <a:off x="1289716" y="3430632"/>
            <a:ext cx="540221" cy="540221"/>
          </a:xfrm>
          <a:prstGeom prst="rect">
            <a:avLst/>
          </a:prstGeom>
        </p:spPr>
      </p:pic>
      <p:pic>
        <p:nvPicPr>
          <p:cNvPr id="31" name="Picture 30">
            <a:extLst>
              <a:ext uri="{FF2B5EF4-FFF2-40B4-BE49-F238E27FC236}">
                <a16:creationId xmlns:a16="http://schemas.microsoft.com/office/drawing/2014/main" id="{72CE61BB-5ED4-4D9C-96E1-329F190D6DAC}"/>
              </a:ext>
            </a:extLst>
          </p:cNvPr>
          <p:cNvPicPr>
            <a:picLocks noChangeAspect="1"/>
          </p:cNvPicPr>
          <p:nvPr/>
        </p:nvPicPr>
        <p:blipFill>
          <a:blip r:embed="rId3"/>
          <a:stretch>
            <a:fillRect/>
          </a:stretch>
        </p:blipFill>
        <p:spPr>
          <a:xfrm>
            <a:off x="2462798" y="3430632"/>
            <a:ext cx="540221" cy="540221"/>
          </a:xfrm>
          <a:prstGeom prst="rect">
            <a:avLst/>
          </a:prstGeom>
        </p:spPr>
      </p:pic>
      <p:sp>
        <p:nvSpPr>
          <p:cNvPr id="32" name="Rectangle 31">
            <a:extLst>
              <a:ext uri="{FF2B5EF4-FFF2-40B4-BE49-F238E27FC236}">
                <a16:creationId xmlns:a16="http://schemas.microsoft.com/office/drawing/2014/main" id="{C3FC1702-629C-4C3B-8EA6-D16B1752E941}"/>
              </a:ext>
            </a:extLst>
          </p:cNvPr>
          <p:cNvSpPr/>
          <p:nvPr/>
        </p:nvSpPr>
        <p:spPr bwMode="auto">
          <a:xfrm>
            <a:off x="1225903" y="2576832"/>
            <a:ext cx="1803829" cy="3241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 LEVEL</a:t>
            </a:r>
          </a:p>
        </p:txBody>
      </p:sp>
      <p:sp>
        <p:nvSpPr>
          <p:cNvPr id="33" name="Freeform: Shape 32">
            <a:extLst>
              <a:ext uri="{FF2B5EF4-FFF2-40B4-BE49-F238E27FC236}">
                <a16:creationId xmlns:a16="http://schemas.microsoft.com/office/drawing/2014/main" id="{A305498C-BC9A-44D0-93B8-E6C13162ECF6}"/>
              </a:ext>
            </a:extLst>
          </p:cNvPr>
          <p:cNvSpPr/>
          <p:nvPr/>
        </p:nvSpPr>
        <p:spPr bwMode="auto">
          <a:xfrm>
            <a:off x="993191" y="2512518"/>
            <a:ext cx="226925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34" name="Group 33">
            <a:extLst>
              <a:ext uri="{FF2B5EF4-FFF2-40B4-BE49-F238E27FC236}">
                <a16:creationId xmlns:a16="http://schemas.microsoft.com/office/drawing/2014/main" id="{D23389B0-416D-4453-8BBC-138EF65951DB}"/>
              </a:ext>
            </a:extLst>
          </p:cNvPr>
          <p:cNvGrpSpPr/>
          <p:nvPr/>
        </p:nvGrpSpPr>
        <p:grpSpPr>
          <a:xfrm>
            <a:off x="1009696" y="1855880"/>
            <a:ext cx="955555" cy="637553"/>
            <a:chOff x="1029942" y="1892597"/>
            <a:chExt cx="974716" cy="650337"/>
          </a:xfrm>
        </p:grpSpPr>
        <p:sp>
          <p:nvSpPr>
            <p:cNvPr id="35" name="monitor">
              <a:extLst>
                <a:ext uri="{FF2B5EF4-FFF2-40B4-BE49-F238E27FC236}">
                  <a16:creationId xmlns:a16="http://schemas.microsoft.com/office/drawing/2014/main" id="{1EFF6512-20E5-42B2-9E29-0556A979B330}"/>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36" name="Freeform: Shape 35">
              <a:extLst>
                <a:ext uri="{FF2B5EF4-FFF2-40B4-BE49-F238E27FC236}">
                  <a16:creationId xmlns:a16="http://schemas.microsoft.com/office/drawing/2014/main" id="{B599C49D-A07D-4C20-9546-BC3BE33FCB06}"/>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sp>
          <p:nvSpPr>
            <p:cNvPr id="37" name="TextBox 36">
              <a:extLst>
                <a:ext uri="{FF2B5EF4-FFF2-40B4-BE49-F238E27FC236}">
                  <a16:creationId xmlns:a16="http://schemas.microsoft.com/office/drawing/2014/main" id="{BB97A9DB-E3FD-4923-8946-415793A210DA}"/>
                </a:ext>
              </a:extLst>
            </p:cNvPr>
            <p:cNvSpPr txBox="1"/>
            <p:nvPr/>
          </p:nvSpPr>
          <p:spPr>
            <a:xfrm>
              <a:off x="1336873" y="2024039"/>
              <a:ext cx="201979"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a:t>
              </a:r>
            </a:p>
          </p:txBody>
        </p:sp>
      </p:grpSp>
      <p:grpSp>
        <p:nvGrpSpPr>
          <p:cNvPr id="38" name="Group 37">
            <a:extLst>
              <a:ext uri="{FF2B5EF4-FFF2-40B4-BE49-F238E27FC236}">
                <a16:creationId xmlns:a16="http://schemas.microsoft.com/office/drawing/2014/main" id="{5DB99023-1C0E-45D2-86D7-53A3B93F713E}"/>
              </a:ext>
            </a:extLst>
          </p:cNvPr>
          <p:cNvGrpSpPr/>
          <p:nvPr/>
        </p:nvGrpSpPr>
        <p:grpSpPr>
          <a:xfrm>
            <a:off x="2149652" y="1855880"/>
            <a:ext cx="955555" cy="637553"/>
            <a:chOff x="2192756" y="1892597"/>
            <a:chExt cx="974716" cy="650337"/>
          </a:xfrm>
        </p:grpSpPr>
        <p:sp>
          <p:nvSpPr>
            <p:cNvPr id="39" name="monitor">
              <a:extLst>
                <a:ext uri="{FF2B5EF4-FFF2-40B4-BE49-F238E27FC236}">
                  <a16:creationId xmlns:a16="http://schemas.microsoft.com/office/drawing/2014/main" id="{79E67FDD-E63F-4C37-AD6D-5033AFBC5EBF}"/>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40" name="TextBox 39">
              <a:extLst>
                <a:ext uri="{FF2B5EF4-FFF2-40B4-BE49-F238E27FC236}">
                  <a16:creationId xmlns:a16="http://schemas.microsoft.com/office/drawing/2014/main" id="{7D42CF91-73F1-4F69-80FB-926A5B1ACC6E}"/>
                </a:ext>
              </a:extLst>
            </p:cNvPr>
            <p:cNvSpPr txBox="1"/>
            <p:nvPr/>
          </p:nvSpPr>
          <p:spPr>
            <a:xfrm>
              <a:off x="2342829" y="2024039"/>
              <a:ext cx="516103"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Av2</a:t>
              </a:r>
            </a:p>
          </p:txBody>
        </p:sp>
        <p:sp>
          <p:nvSpPr>
            <p:cNvPr id="41" name="Freeform: Shape 40">
              <a:extLst>
                <a:ext uri="{FF2B5EF4-FFF2-40B4-BE49-F238E27FC236}">
                  <a16:creationId xmlns:a16="http://schemas.microsoft.com/office/drawing/2014/main" id="{37BAFD8A-2BB6-4E02-8F99-153065C21EB3}"/>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sp>
        <p:nvSpPr>
          <p:cNvPr id="42" name="Rectangle 41">
            <a:extLst>
              <a:ext uri="{FF2B5EF4-FFF2-40B4-BE49-F238E27FC236}">
                <a16:creationId xmlns:a16="http://schemas.microsoft.com/office/drawing/2014/main" id="{DB079F5D-0AD4-4C59-85A1-EE7679815690}"/>
              </a:ext>
            </a:extLst>
          </p:cNvPr>
          <p:cNvSpPr/>
          <p:nvPr/>
        </p:nvSpPr>
        <p:spPr bwMode="auto">
          <a:xfrm>
            <a:off x="5435715" y="2576832"/>
            <a:ext cx="2328897" cy="3241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a:t>
            </a:r>
          </a:p>
        </p:txBody>
      </p:sp>
      <p:sp>
        <p:nvSpPr>
          <p:cNvPr id="43" name="Freeform: Shape 42">
            <a:extLst>
              <a:ext uri="{FF2B5EF4-FFF2-40B4-BE49-F238E27FC236}">
                <a16:creationId xmlns:a16="http://schemas.microsoft.com/office/drawing/2014/main" id="{2EE96105-D7F2-41B9-9F77-95BE4210574B}"/>
              </a:ext>
            </a:extLst>
          </p:cNvPr>
          <p:cNvSpPr/>
          <p:nvPr/>
        </p:nvSpPr>
        <p:spPr bwMode="auto">
          <a:xfrm>
            <a:off x="4886160" y="2512518"/>
            <a:ext cx="342800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44" name="Group 43">
            <a:extLst>
              <a:ext uri="{FF2B5EF4-FFF2-40B4-BE49-F238E27FC236}">
                <a16:creationId xmlns:a16="http://schemas.microsoft.com/office/drawing/2014/main" id="{B0B57FE6-C46F-433F-BD61-B923D2AB7A06}"/>
              </a:ext>
            </a:extLst>
          </p:cNvPr>
          <p:cNvGrpSpPr/>
          <p:nvPr/>
        </p:nvGrpSpPr>
        <p:grpSpPr>
          <a:xfrm>
            <a:off x="4920577" y="1855879"/>
            <a:ext cx="955555" cy="637805"/>
            <a:chOff x="5019244" y="1892597"/>
            <a:chExt cx="974716" cy="650594"/>
          </a:xfrm>
        </p:grpSpPr>
        <p:sp>
          <p:nvSpPr>
            <p:cNvPr id="45" name="monitor">
              <a:extLst>
                <a:ext uri="{FF2B5EF4-FFF2-40B4-BE49-F238E27FC236}">
                  <a16:creationId xmlns:a16="http://schemas.microsoft.com/office/drawing/2014/main" id="{54B2B063-3C8E-4058-9F57-4BD0F20E841D}"/>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E486473-905A-4725-B24D-52580F17BC04}"/>
                </a:ext>
              </a:extLst>
            </p:cNvPr>
            <p:cNvSpPr txBox="1"/>
            <p:nvPr/>
          </p:nvSpPr>
          <p:spPr>
            <a:xfrm>
              <a:off x="5335323" y="2024296"/>
              <a:ext cx="216406"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
              </a:r>
            </a:p>
          </p:txBody>
        </p:sp>
        <p:sp>
          <p:nvSpPr>
            <p:cNvPr id="47" name="Freeform: Shape 46">
              <a:extLst>
                <a:ext uri="{FF2B5EF4-FFF2-40B4-BE49-F238E27FC236}">
                  <a16:creationId xmlns:a16="http://schemas.microsoft.com/office/drawing/2014/main" id="{D74657FF-13D0-44C3-ACE1-29BE0E223C71}"/>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48" name="Group 47">
            <a:extLst>
              <a:ext uri="{FF2B5EF4-FFF2-40B4-BE49-F238E27FC236}">
                <a16:creationId xmlns:a16="http://schemas.microsoft.com/office/drawing/2014/main" id="{46670533-86FB-41C5-9D8B-E4552F9713D7}"/>
              </a:ext>
            </a:extLst>
          </p:cNvPr>
          <p:cNvGrpSpPr/>
          <p:nvPr/>
        </p:nvGrpSpPr>
        <p:grpSpPr>
          <a:xfrm>
            <a:off x="6072357" y="1855879"/>
            <a:ext cx="955555" cy="637805"/>
            <a:chOff x="6194120" y="1892597"/>
            <a:chExt cx="974716" cy="650594"/>
          </a:xfrm>
        </p:grpSpPr>
        <p:sp>
          <p:nvSpPr>
            <p:cNvPr id="49" name="monitor">
              <a:extLst>
                <a:ext uri="{FF2B5EF4-FFF2-40B4-BE49-F238E27FC236}">
                  <a16:creationId xmlns:a16="http://schemas.microsoft.com/office/drawing/2014/main" id="{23B3739C-0E8D-47E3-B827-EC2BF9BF423A}"/>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B7D38032-E421-47AA-BB31-1AD89595FDFE}"/>
                </a:ext>
              </a:extLst>
            </p:cNvPr>
            <p:cNvSpPr txBox="1"/>
            <p:nvPr/>
          </p:nvSpPr>
          <p:spPr>
            <a:xfrm>
              <a:off x="6349901" y="2024296"/>
              <a:ext cx="537006"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Dv2</a:t>
              </a:r>
            </a:p>
          </p:txBody>
        </p:sp>
        <p:sp>
          <p:nvSpPr>
            <p:cNvPr id="51" name="Freeform: Shape 50">
              <a:extLst>
                <a:ext uri="{FF2B5EF4-FFF2-40B4-BE49-F238E27FC236}">
                  <a16:creationId xmlns:a16="http://schemas.microsoft.com/office/drawing/2014/main" id="{233A9A79-EAFA-4E00-BEC2-4B4EC9B3E085}"/>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52" name="Group 51">
            <a:extLst>
              <a:ext uri="{FF2B5EF4-FFF2-40B4-BE49-F238E27FC236}">
                <a16:creationId xmlns:a16="http://schemas.microsoft.com/office/drawing/2014/main" id="{4FC1511C-8AB0-4FF8-97BC-1A5FD63C10B9}"/>
              </a:ext>
            </a:extLst>
          </p:cNvPr>
          <p:cNvGrpSpPr/>
          <p:nvPr/>
        </p:nvGrpSpPr>
        <p:grpSpPr>
          <a:xfrm>
            <a:off x="7224138" y="1855880"/>
            <a:ext cx="955579" cy="637812"/>
            <a:chOff x="7368997" y="1892597"/>
            <a:chExt cx="974740" cy="650601"/>
          </a:xfrm>
        </p:grpSpPr>
        <p:sp>
          <p:nvSpPr>
            <p:cNvPr id="53" name="monitor">
              <a:extLst>
                <a:ext uri="{FF2B5EF4-FFF2-40B4-BE49-F238E27FC236}">
                  <a16:creationId xmlns:a16="http://schemas.microsoft.com/office/drawing/2014/main" id="{CC5371EB-7DFF-40F2-82AF-095597BF93F3}"/>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54" name="TextBox 53">
              <a:extLst>
                <a:ext uri="{FF2B5EF4-FFF2-40B4-BE49-F238E27FC236}">
                  <a16:creationId xmlns:a16="http://schemas.microsoft.com/office/drawing/2014/main" id="{6CF5883C-F606-4F0F-8D7F-A0CF8EACB86F}"/>
                </a:ext>
              </a:extLst>
            </p:cNvPr>
            <p:cNvSpPr txBox="1"/>
            <p:nvPr/>
          </p:nvSpPr>
          <p:spPr>
            <a:xfrm>
              <a:off x="7524787" y="2024296"/>
              <a:ext cx="537006"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Dv3</a:t>
              </a:r>
            </a:p>
          </p:txBody>
        </p:sp>
        <p:sp>
          <p:nvSpPr>
            <p:cNvPr id="55" name="Freeform: Shape 54">
              <a:extLst>
                <a:ext uri="{FF2B5EF4-FFF2-40B4-BE49-F238E27FC236}">
                  <a16:creationId xmlns:a16="http://schemas.microsoft.com/office/drawing/2014/main" id="{DD44FD39-D08A-45DF-B41D-53D745FDF005}"/>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pic>
        <p:nvPicPr>
          <p:cNvPr id="56" name="Picture 55">
            <a:extLst>
              <a:ext uri="{FF2B5EF4-FFF2-40B4-BE49-F238E27FC236}">
                <a16:creationId xmlns:a16="http://schemas.microsoft.com/office/drawing/2014/main" id="{69A879C7-7A6F-4019-A787-2DCF2FAB15E5}"/>
              </a:ext>
            </a:extLst>
          </p:cNvPr>
          <p:cNvPicPr>
            <a:picLocks noChangeAspect="1"/>
          </p:cNvPicPr>
          <p:nvPr/>
        </p:nvPicPr>
        <p:blipFill>
          <a:blip r:embed="rId3"/>
          <a:stretch>
            <a:fillRect/>
          </a:stretch>
        </p:blipFill>
        <p:spPr>
          <a:xfrm>
            <a:off x="6962327" y="1596201"/>
            <a:ext cx="540221" cy="540221"/>
          </a:xfrm>
          <a:prstGeom prst="rect">
            <a:avLst/>
          </a:prstGeom>
        </p:spPr>
      </p:pic>
      <p:sp>
        <p:nvSpPr>
          <p:cNvPr id="57" name="Rectangle 56">
            <a:extLst>
              <a:ext uri="{FF2B5EF4-FFF2-40B4-BE49-F238E27FC236}">
                <a16:creationId xmlns:a16="http://schemas.microsoft.com/office/drawing/2014/main" id="{98F1397C-F4F0-4D14-A5A5-992A29B7AE75}"/>
              </a:ext>
            </a:extLst>
          </p:cNvPr>
          <p:cNvSpPr/>
          <p:nvPr/>
        </p:nvSpPr>
        <p:spPr bwMode="auto">
          <a:xfrm>
            <a:off x="3411140" y="2576832"/>
            <a:ext cx="1322373" cy="3241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6576367B-7202-400B-B01D-9E50BA65A865}"/>
              </a:ext>
            </a:extLst>
          </p:cNvPr>
          <p:cNvSpPr/>
          <p:nvPr/>
        </p:nvSpPr>
        <p:spPr bwMode="auto">
          <a:xfrm>
            <a:off x="3504975" y="2512518"/>
            <a:ext cx="114266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59" name="Group 58">
            <a:extLst>
              <a:ext uri="{FF2B5EF4-FFF2-40B4-BE49-F238E27FC236}">
                <a16:creationId xmlns:a16="http://schemas.microsoft.com/office/drawing/2014/main" id="{BBB4A2D8-6214-4237-A50B-6F4CA5EB5215}"/>
              </a:ext>
            </a:extLst>
          </p:cNvPr>
          <p:cNvGrpSpPr/>
          <p:nvPr/>
        </p:nvGrpSpPr>
        <p:grpSpPr>
          <a:xfrm>
            <a:off x="3534075" y="1860042"/>
            <a:ext cx="955577" cy="637566"/>
            <a:chOff x="3489019" y="2410376"/>
            <a:chExt cx="1070557" cy="714281"/>
          </a:xfrm>
        </p:grpSpPr>
        <p:sp>
          <p:nvSpPr>
            <p:cNvPr id="60" name="monitor">
              <a:extLst>
                <a:ext uri="{FF2B5EF4-FFF2-40B4-BE49-F238E27FC236}">
                  <a16:creationId xmlns:a16="http://schemas.microsoft.com/office/drawing/2014/main" id="{A16001A6-6F91-4F14-AEDE-E859DD8C427E}"/>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61" name="TextBox 60">
              <a:extLst>
                <a:ext uri="{FF2B5EF4-FFF2-40B4-BE49-F238E27FC236}">
                  <a16:creationId xmlns:a16="http://schemas.microsoft.com/office/drawing/2014/main" id="{8E3A0BC1-DBFF-4A15-941F-EEF0848BDDD3}"/>
                </a:ext>
              </a:extLst>
            </p:cNvPr>
            <p:cNvSpPr txBox="1"/>
            <p:nvPr/>
          </p:nvSpPr>
          <p:spPr>
            <a:xfrm>
              <a:off x="3842541" y="2554740"/>
              <a:ext cx="200706" cy="357890"/>
            </a:xfrm>
            <a:prstGeom prst="rect">
              <a:avLst/>
            </a:prstGeom>
            <a:noFill/>
          </p:spPr>
          <p:txBody>
            <a:bodyPr wrap="none" lIns="0" tIns="0" rIns="0" bIns="0" rtlCol="0">
              <a:spAutoFit/>
            </a:bodyPr>
            <a:lstStyle/>
            <a:p>
              <a:pP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
              </a:r>
            </a:p>
          </p:txBody>
        </p:sp>
        <p:sp>
          <p:nvSpPr>
            <p:cNvPr id="62" name="Freeform: Shape 61">
              <a:extLst>
                <a:ext uri="{FF2B5EF4-FFF2-40B4-BE49-F238E27FC236}">
                  <a16:creationId xmlns:a16="http://schemas.microsoft.com/office/drawing/2014/main" id="{CCA0939D-17CC-40E2-B114-9FAA2FD6ACC5}"/>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pic>
        <p:nvPicPr>
          <p:cNvPr id="63" name="Picture 62">
            <a:extLst>
              <a:ext uri="{FF2B5EF4-FFF2-40B4-BE49-F238E27FC236}">
                <a16:creationId xmlns:a16="http://schemas.microsoft.com/office/drawing/2014/main" id="{1411DD73-ABE8-4978-88CE-EED2F19EA1B5}"/>
              </a:ext>
            </a:extLst>
          </p:cNvPr>
          <p:cNvPicPr>
            <a:picLocks noChangeAspect="1"/>
          </p:cNvPicPr>
          <p:nvPr/>
        </p:nvPicPr>
        <p:blipFill>
          <a:blip r:embed="rId4"/>
          <a:stretch>
            <a:fillRect/>
          </a:stretch>
        </p:blipFill>
        <p:spPr>
          <a:xfrm>
            <a:off x="3259651" y="1596201"/>
            <a:ext cx="548896" cy="548896"/>
          </a:xfrm>
          <a:prstGeom prst="rect">
            <a:avLst/>
          </a:prstGeom>
        </p:spPr>
      </p:pic>
      <p:sp>
        <p:nvSpPr>
          <p:cNvPr id="64" name="Rectangle 63">
            <a:extLst>
              <a:ext uri="{FF2B5EF4-FFF2-40B4-BE49-F238E27FC236}">
                <a16:creationId xmlns:a16="http://schemas.microsoft.com/office/drawing/2014/main" id="{F4B24D80-F394-4C78-9B60-CF43CE9F4AB2}"/>
              </a:ext>
            </a:extLst>
          </p:cNvPr>
          <p:cNvSpPr/>
          <p:nvPr/>
        </p:nvSpPr>
        <p:spPr bwMode="auto">
          <a:xfrm>
            <a:off x="8589029" y="2576832"/>
            <a:ext cx="2200309" cy="3241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OPTIMIZED</a:t>
            </a:r>
            <a:endPar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5" name="Freeform: Shape 64">
            <a:extLst>
              <a:ext uri="{FF2B5EF4-FFF2-40B4-BE49-F238E27FC236}">
                <a16:creationId xmlns:a16="http://schemas.microsoft.com/office/drawing/2014/main" id="{43665D09-A12F-4C0B-BBBE-6869C403BC08}"/>
              </a:ext>
            </a:extLst>
          </p:cNvPr>
          <p:cNvSpPr/>
          <p:nvPr/>
        </p:nvSpPr>
        <p:spPr bwMode="auto">
          <a:xfrm>
            <a:off x="8554556" y="2512518"/>
            <a:ext cx="226925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66" name="Group 65">
            <a:extLst>
              <a:ext uri="{FF2B5EF4-FFF2-40B4-BE49-F238E27FC236}">
                <a16:creationId xmlns:a16="http://schemas.microsoft.com/office/drawing/2014/main" id="{A65BBBCF-4707-479E-8FBA-0158B95BE313}"/>
              </a:ext>
            </a:extLst>
          </p:cNvPr>
          <p:cNvGrpSpPr/>
          <p:nvPr/>
        </p:nvGrpSpPr>
        <p:grpSpPr>
          <a:xfrm>
            <a:off x="8589029" y="1855879"/>
            <a:ext cx="955556" cy="637805"/>
            <a:chOff x="8761256" y="1892597"/>
            <a:chExt cx="974717" cy="650594"/>
          </a:xfrm>
        </p:grpSpPr>
        <p:sp>
          <p:nvSpPr>
            <p:cNvPr id="67" name="monitor">
              <a:extLst>
                <a:ext uri="{FF2B5EF4-FFF2-40B4-BE49-F238E27FC236}">
                  <a16:creationId xmlns:a16="http://schemas.microsoft.com/office/drawing/2014/main" id="{C48F5598-F2EB-414F-86BD-DE8542CCB9A2}"/>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68" name="TextBox 67">
              <a:extLst>
                <a:ext uri="{FF2B5EF4-FFF2-40B4-BE49-F238E27FC236}">
                  <a16:creationId xmlns:a16="http://schemas.microsoft.com/office/drawing/2014/main" id="{5C4FF4D3-94E9-44D7-BFD5-1A1D85940060}"/>
                </a:ext>
              </a:extLst>
            </p:cNvPr>
            <p:cNvSpPr txBox="1"/>
            <p:nvPr/>
          </p:nvSpPr>
          <p:spPr>
            <a:xfrm>
              <a:off x="9109398" y="2024296"/>
              <a:ext cx="152286"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t>
              </a:r>
            </a:p>
          </p:txBody>
        </p:sp>
        <p:sp>
          <p:nvSpPr>
            <p:cNvPr id="69" name="Freeform: Shape 68">
              <a:extLst>
                <a:ext uri="{FF2B5EF4-FFF2-40B4-BE49-F238E27FC236}">
                  <a16:creationId xmlns:a16="http://schemas.microsoft.com/office/drawing/2014/main" id="{C66F30FA-BCEF-4D47-BC1D-8022FCBE2C0F}"/>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70" name="Group 69">
            <a:extLst>
              <a:ext uri="{FF2B5EF4-FFF2-40B4-BE49-F238E27FC236}">
                <a16:creationId xmlns:a16="http://schemas.microsoft.com/office/drawing/2014/main" id="{DD8D5790-B7A6-43FA-93E1-C92185CE5D20}"/>
              </a:ext>
            </a:extLst>
          </p:cNvPr>
          <p:cNvGrpSpPr/>
          <p:nvPr/>
        </p:nvGrpSpPr>
        <p:grpSpPr>
          <a:xfrm>
            <a:off x="9749111" y="1855879"/>
            <a:ext cx="955556" cy="637805"/>
            <a:chOff x="9944600" y="1892597"/>
            <a:chExt cx="974717" cy="650594"/>
          </a:xfrm>
        </p:grpSpPr>
        <p:sp>
          <p:nvSpPr>
            <p:cNvPr id="71" name="monitor">
              <a:extLst>
                <a:ext uri="{FF2B5EF4-FFF2-40B4-BE49-F238E27FC236}">
                  <a16:creationId xmlns:a16="http://schemas.microsoft.com/office/drawing/2014/main" id="{D5F07941-2EBF-4459-99DE-558405A42C0D}"/>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1922">
                <a:gradFill>
                  <a:gsLst>
                    <a:gs pos="0">
                      <a:srgbClr val="505050"/>
                    </a:gs>
                    <a:gs pos="100000">
                      <a:srgbClr val="505050"/>
                    </a:gs>
                  </a:gsLst>
                </a:gradFill>
              </a:endParaRPr>
            </a:p>
          </p:txBody>
        </p:sp>
        <p:sp>
          <p:nvSpPr>
            <p:cNvPr id="72" name="TextBox 71">
              <a:extLst>
                <a:ext uri="{FF2B5EF4-FFF2-40B4-BE49-F238E27FC236}">
                  <a16:creationId xmlns:a16="http://schemas.microsoft.com/office/drawing/2014/main" id="{4AAA80F1-965B-4E74-8884-C52834C8EB93}"/>
                </a:ext>
              </a:extLst>
            </p:cNvPr>
            <p:cNvSpPr txBox="1"/>
            <p:nvPr/>
          </p:nvSpPr>
          <p:spPr>
            <a:xfrm>
              <a:off x="10132439" y="2024296"/>
              <a:ext cx="472886" cy="325858"/>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Fv2</a:t>
              </a:r>
            </a:p>
          </p:txBody>
        </p:sp>
        <p:sp>
          <p:nvSpPr>
            <p:cNvPr id="73" name="Freeform: Shape 72">
              <a:extLst>
                <a:ext uri="{FF2B5EF4-FFF2-40B4-BE49-F238E27FC236}">
                  <a16:creationId xmlns:a16="http://schemas.microsoft.com/office/drawing/2014/main" id="{271CEB20-5841-4B53-8DBC-A5DC6254E56D}"/>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1922" err="1">
                <a:gradFill>
                  <a:gsLst>
                    <a:gs pos="0">
                      <a:srgbClr val="505050"/>
                    </a:gs>
                    <a:gs pos="100000">
                      <a:srgbClr val="505050"/>
                    </a:gs>
                  </a:gsLst>
                </a:gradFill>
              </a:endParaRPr>
            </a:p>
          </p:txBody>
        </p:sp>
      </p:grpSp>
      <p:pic>
        <p:nvPicPr>
          <p:cNvPr id="74" name="Picture 73">
            <a:extLst>
              <a:ext uri="{FF2B5EF4-FFF2-40B4-BE49-F238E27FC236}">
                <a16:creationId xmlns:a16="http://schemas.microsoft.com/office/drawing/2014/main" id="{72F1CF2F-A21C-450E-B4BC-C346E8F73651}"/>
              </a:ext>
            </a:extLst>
          </p:cNvPr>
          <p:cNvPicPr>
            <a:picLocks noChangeAspect="1"/>
          </p:cNvPicPr>
          <p:nvPr/>
        </p:nvPicPr>
        <p:blipFill>
          <a:blip r:embed="rId5"/>
          <a:stretch>
            <a:fillRect/>
          </a:stretch>
        </p:blipFill>
        <p:spPr>
          <a:xfrm>
            <a:off x="9475655" y="1596200"/>
            <a:ext cx="544055" cy="544055"/>
          </a:xfrm>
          <a:prstGeom prst="rect">
            <a:avLst/>
          </a:prstGeom>
        </p:spPr>
      </p:pic>
      <p:sp>
        <p:nvSpPr>
          <p:cNvPr id="75" name="Rectangle 74">
            <a:extLst>
              <a:ext uri="{FF2B5EF4-FFF2-40B4-BE49-F238E27FC236}">
                <a16:creationId xmlns:a16="http://schemas.microsoft.com/office/drawing/2014/main" id="{53695283-E9C0-4926-B47C-613D42A628DD}"/>
              </a:ext>
            </a:extLst>
          </p:cNvPr>
          <p:cNvSpPr/>
          <p:nvPr/>
        </p:nvSpPr>
        <p:spPr bwMode="auto">
          <a:xfrm>
            <a:off x="6484874" y="4410508"/>
            <a:ext cx="2417969" cy="324179"/>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GRAPHICS INTENSIVE</a:t>
            </a:r>
          </a:p>
        </p:txBody>
      </p:sp>
      <p:sp>
        <p:nvSpPr>
          <p:cNvPr id="76" name="Freeform: Shape 75">
            <a:extLst>
              <a:ext uri="{FF2B5EF4-FFF2-40B4-BE49-F238E27FC236}">
                <a16:creationId xmlns:a16="http://schemas.microsoft.com/office/drawing/2014/main" id="{BCE79111-2568-4080-B3F8-F618C50728B6}"/>
              </a:ext>
            </a:extLst>
          </p:cNvPr>
          <p:cNvSpPr/>
          <p:nvPr/>
        </p:nvSpPr>
        <p:spPr bwMode="auto">
          <a:xfrm>
            <a:off x="5449330" y="4349618"/>
            <a:ext cx="44890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grpSp>
        <p:nvGrpSpPr>
          <p:cNvPr id="77" name="Group 76">
            <a:extLst>
              <a:ext uri="{FF2B5EF4-FFF2-40B4-BE49-F238E27FC236}">
                <a16:creationId xmlns:a16="http://schemas.microsoft.com/office/drawing/2014/main" id="{10D0C895-5746-4669-9232-ADF2CFB6CF38}"/>
              </a:ext>
            </a:extLst>
          </p:cNvPr>
          <p:cNvGrpSpPr/>
          <p:nvPr/>
        </p:nvGrpSpPr>
        <p:grpSpPr>
          <a:xfrm>
            <a:off x="5480607" y="3693637"/>
            <a:ext cx="955555" cy="637560"/>
            <a:chOff x="6142928" y="4501551"/>
            <a:chExt cx="1070532" cy="714274"/>
          </a:xfrm>
        </p:grpSpPr>
        <p:sp>
          <p:nvSpPr>
            <p:cNvPr id="78" name="monitor">
              <a:extLst>
                <a:ext uri="{FF2B5EF4-FFF2-40B4-BE49-F238E27FC236}">
                  <a16:creationId xmlns:a16="http://schemas.microsoft.com/office/drawing/2014/main" id="{B6A88DEE-F7CD-4A65-85B7-335E2E63470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178A0CEC-2BAC-405F-B04B-5DEA0AED2450}"/>
                </a:ext>
              </a:extLst>
            </p:cNvPr>
            <p:cNvSpPr txBox="1"/>
            <p:nvPr/>
          </p:nvSpPr>
          <p:spPr>
            <a:xfrm>
              <a:off x="6379164" y="4645915"/>
              <a:ext cx="459512" cy="357890"/>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a:t>
              </a:r>
            </a:p>
          </p:txBody>
        </p:sp>
        <p:sp>
          <p:nvSpPr>
            <p:cNvPr id="80" name="Freeform: Shape 79">
              <a:extLst>
                <a:ext uri="{FF2B5EF4-FFF2-40B4-BE49-F238E27FC236}">
                  <a16:creationId xmlns:a16="http://schemas.microsoft.com/office/drawing/2014/main" id="{85034252-CEEC-48DD-A443-71901352A859}"/>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1" name="Group 80">
            <a:extLst>
              <a:ext uri="{FF2B5EF4-FFF2-40B4-BE49-F238E27FC236}">
                <a16:creationId xmlns:a16="http://schemas.microsoft.com/office/drawing/2014/main" id="{DAE87E74-C5D5-4143-9105-551C48422A06}"/>
              </a:ext>
            </a:extLst>
          </p:cNvPr>
          <p:cNvGrpSpPr/>
          <p:nvPr/>
        </p:nvGrpSpPr>
        <p:grpSpPr>
          <a:xfrm>
            <a:off x="6618312" y="3693637"/>
            <a:ext cx="955555" cy="637560"/>
            <a:chOff x="7745277" y="4501551"/>
            <a:chExt cx="1070532" cy="714274"/>
          </a:xfrm>
        </p:grpSpPr>
        <p:sp>
          <p:nvSpPr>
            <p:cNvPr id="82" name="monitor">
              <a:extLst>
                <a:ext uri="{FF2B5EF4-FFF2-40B4-BE49-F238E27FC236}">
                  <a16:creationId xmlns:a16="http://schemas.microsoft.com/office/drawing/2014/main" id="{B12DD259-FE2A-452B-B2C6-7BF8D79DCE5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3" name="TextBox 82">
              <a:extLst>
                <a:ext uri="{FF2B5EF4-FFF2-40B4-BE49-F238E27FC236}">
                  <a16:creationId xmlns:a16="http://schemas.microsoft.com/office/drawing/2014/main" id="{E67D1FD3-5054-4BE9-B644-564860134D42}"/>
                </a:ext>
              </a:extLst>
            </p:cNvPr>
            <p:cNvSpPr txBox="1"/>
            <p:nvPr/>
          </p:nvSpPr>
          <p:spPr>
            <a:xfrm>
              <a:off x="7977992" y="4645915"/>
              <a:ext cx="466554" cy="357890"/>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NV</a:t>
              </a:r>
            </a:p>
          </p:txBody>
        </p:sp>
        <p:sp>
          <p:nvSpPr>
            <p:cNvPr id="84" name="Freeform: Shape 83">
              <a:extLst>
                <a:ext uri="{FF2B5EF4-FFF2-40B4-BE49-F238E27FC236}">
                  <a16:creationId xmlns:a16="http://schemas.microsoft.com/office/drawing/2014/main" id="{EEB486E4-4A57-409B-9F32-B5A432EDFF8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5" name="Group 84">
            <a:extLst>
              <a:ext uri="{FF2B5EF4-FFF2-40B4-BE49-F238E27FC236}">
                <a16:creationId xmlns:a16="http://schemas.microsoft.com/office/drawing/2014/main" id="{48756888-31DB-4AD1-B21B-BED855C24CA7}"/>
              </a:ext>
            </a:extLst>
          </p:cNvPr>
          <p:cNvGrpSpPr/>
          <p:nvPr/>
        </p:nvGrpSpPr>
        <p:grpSpPr>
          <a:xfrm>
            <a:off x="7756017" y="3693637"/>
            <a:ext cx="955555" cy="637560"/>
            <a:chOff x="7745277" y="4501551"/>
            <a:chExt cx="1070532" cy="714274"/>
          </a:xfrm>
        </p:grpSpPr>
        <p:sp>
          <p:nvSpPr>
            <p:cNvPr id="86" name="monitor">
              <a:extLst>
                <a:ext uri="{FF2B5EF4-FFF2-40B4-BE49-F238E27FC236}">
                  <a16:creationId xmlns:a16="http://schemas.microsoft.com/office/drawing/2014/main" id="{FB8FD098-C5C3-489E-86D3-C5E5344B3CE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B984E4C0-6E6C-4C70-8BBE-A9AD7079621E}"/>
                </a:ext>
              </a:extLst>
            </p:cNvPr>
            <p:cNvSpPr txBox="1"/>
            <p:nvPr/>
          </p:nvSpPr>
          <p:spPr>
            <a:xfrm>
              <a:off x="7805456" y="4645915"/>
              <a:ext cx="811628" cy="357890"/>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NCv2</a:t>
              </a:r>
            </a:p>
          </p:txBody>
        </p:sp>
        <p:sp>
          <p:nvSpPr>
            <p:cNvPr id="88" name="Freeform: Shape 87">
              <a:extLst>
                <a:ext uri="{FF2B5EF4-FFF2-40B4-BE49-F238E27FC236}">
                  <a16:creationId xmlns:a16="http://schemas.microsoft.com/office/drawing/2014/main" id="{0A86C949-9C34-4C76-8BC4-25AC4BB2D60B}"/>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89" name="Group 88">
            <a:extLst>
              <a:ext uri="{FF2B5EF4-FFF2-40B4-BE49-F238E27FC236}">
                <a16:creationId xmlns:a16="http://schemas.microsoft.com/office/drawing/2014/main" id="{31B117FC-7D47-4C5D-9104-EE17B1303949}"/>
              </a:ext>
            </a:extLst>
          </p:cNvPr>
          <p:cNvGrpSpPr/>
          <p:nvPr/>
        </p:nvGrpSpPr>
        <p:grpSpPr>
          <a:xfrm>
            <a:off x="8893721" y="3693637"/>
            <a:ext cx="955555" cy="637560"/>
            <a:chOff x="7745277" y="4501551"/>
            <a:chExt cx="1070532" cy="714274"/>
          </a:xfrm>
        </p:grpSpPr>
        <p:sp>
          <p:nvSpPr>
            <p:cNvPr id="90" name="monitor">
              <a:extLst>
                <a:ext uri="{FF2B5EF4-FFF2-40B4-BE49-F238E27FC236}">
                  <a16:creationId xmlns:a16="http://schemas.microsoft.com/office/drawing/2014/main" id="{AAC02D52-9F86-4E35-B95B-249271B0489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1" name="TextBox 90">
              <a:extLst>
                <a:ext uri="{FF2B5EF4-FFF2-40B4-BE49-F238E27FC236}">
                  <a16:creationId xmlns:a16="http://schemas.microsoft.com/office/drawing/2014/main" id="{73198166-66FD-45DA-9465-476FA592F839}"/>
                </a:ext>
              </a:extLst>
            </p:cNvPr>
            <p:cNvSpPr txBox="1"/>
            <p:nvPr/>
          </p:nvSpPr>
          <p:spPr>
            <a:xfrm>
              <a:off x="7965667" y="4645915"/>
              <a:ext cx="491202" cy="357890"/>
            </a:xfrm>
            <a:prstGeom prst="rect">
              <a:avLst/>
            </a:prstGeom>
            <a:noFill/>
          </p:spPr>
          <p:txBody>
            <a:bodyPr wrap="none" lIns="0" tIns="0" rIns="0" bIns="0" rtlCol="0">
              <a:spAutoFit/>
            </a:bodyPr>
            <a:lstStyle/>
            <a:p>
              <a:pPr algn="ctr">
                <a:lnSpc>
                  <a:spcPct val="90000"/>
                </a:lnSpc>
                <a:spcAft>
                  <a:spcPts val="576"/>
                </a:spcAft>
              </a:pPr>
              <a:r>
                <a:rPr lang="en-US" sz="2307"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ND</a:t>
              </a:r>
            </a:p>
          </p:txBody>
        </p:sp>
        <p:sp>
          <p:nvSpPr>
            <p:cNvPr id="92" name="Freeform: Shape 91">
              <a:extLst>
                <a:ext uri="{FF2B5EF4-FFF2-40B4-BE49-F238E27FC236}">
                  <a16:creationId xmlns:a16="http://schemas.microsoft.com/office/drawing/2014/main" id="{FC4706B0-5A65-4D5C-B578-EA44FFA4B7B7}"/>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pic>
        <p:nvPicPr>
          <p:cNvPr id="93" name="Picture 92">
            <a:extLst>
              <a:ext uri="{FF2B5EF4-FFF2-40B4-BE49-F238E27FC236}">
                <a16:creationId xmlns:a16="http://schemas.microsoft.com/office/drawing/2014/main" id="{73010944-A7DE-4B70-BCA3-DE478C4611DB}"/>
              </a:ext>
            </a:extLst>
          </p:cNvPr>
          <p:cNvPicPr>
            <a:picLocks noChangeAspect="1"/>
          </p:cNvPicPr>
          <p:nvPr/>
        </p:nvPicPr>
        <p:blipFill>
          <a:blip r:embed="rId5"/>
          <a:stretch>
            <a:fillRect/>
          </a:stretch>
        </p:blipFill>
        <p:spPr>
          <a:xfrm>
            <a:off x="8621756" y="3418842"/>
            <a:ext cx="544055" cy="544055"/>
          </a:xfrm>
          <a:prstGeom prst="rect">
            <a:avLst/>
          </a:prstGeom>
        </p:spPr>
      </p:pic>
      <p:pic>
        <p:nvPicPr>
          <p:cNvPr id="94" name="Picture 93">
            <a:extLst>
              <a:ext uri="{FF2B5EF4-FFF2-40B4-BE49-F238E27FC236}">
                <a16:creationId xmlns:a16="http://schemas.microsoft.com/office/drawing/2014/main" id="{F1B7C3FC-1538-4C31-99AD-8BD09163F6B8}"/>
              </a:ext>
            </a:extLst>
          </p:cNvPr>
          <p:cNvPicPr>
            <a:picLocks noChangeAspect="1"/>
          </p:cNvPicPr>
          <p:nvPr/>
        </p:nvPicPr>
        <p:blipFill>
          <a:blip r:embed="rId5"/>
          <a:stretch>
            <a:fillRect/>
          </a:stretch>
        </p:blipFill>
        <p:spPr>
          <a:xfrm>
            <a:off x="7484050" y="3420117"/>
            <a:ext cx="544055" cy="544055"/>
          </a:xfrm>
          <a:prstGeom prst="rect">
            <a:avLst/>
          </a:prstGeom>
        </p:spPr>
      </p:pic>
      <p:sp>
        <p:nvSpPr>
          <p:cNvPr id="95" name="Rectangle 94">
            <a:extLst>
              <a:ext uri="{FF2B5EF4-FFF2-40B4-BE49-F238E27FC236}">
                <a16:creationId xmlns:a16="http://schemas.microsoft.com/office/drawing/2014/main" id="{03CE4CB8-DB58-4E92-A8DB-10B188A88989}"/>
              </a:ext>
            </a:extLst>
          </p:cNvPr>
          <p:cNvSpPr/>
          <p:nvPr/>
        </p:nvSpPr>
        <p:spPr bwMode="auto">
          <a:xfrm>
            <a:off x="4365980" y="5758318"/>
            <a:ext cx="2581409" cy="580264"/>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PURPOSE-BUILT FOR </a:t>
            </a:r>
          </a:p>
          <a:p>
            <a:pPr algn="ctr" defTabSz="896094" fontAlgn="base">
              <a:lnSpc>
                <a:spcPct val="90000"/>
              </a:lnSpc>
              <a:spcBef>
                <a:spcPct val="0"/>
              </a:spcBef>
              <a:spcAft>
                <a:spcPct val="0"/>
              </a:spcAft>
            </a:pPr>
            <a:r>
              <a:rPr lang="en-US" sz="1345"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a:t>
            </a:r>
          </a:p>
        </p:txBody>
      </p:sp>
      <p:grpSp>
        <p:nvGrpSpPr>
          <p:cNvPr id="96" name="Group 95">
            <a:extLst>
              <a:ext uri="{FF2B5EF4-FFF2-40B4-BE49-F238E27FC236}">
                <a16:creationId xmlns:a16="http://schemas.microsoft.com/office/drawing/2014/main" id="{127B48E8-31FC-4B52-8C7E-362468505D3C}"/>
              </a:ext>
            </a:extLst>
          </p:cNvPr>
          <p:cNvGrpSpPr/>
          <p:nvPr/>
        </p:nvGrpSpPr>
        <p:grpSpPr>
          <a:xfrm>
            <a:off x="5143588" y="5142244"/>
            <a:ext cx="1179914" cy="637560"/>
            <a:chOff x="5246726" y="5244860"/>
            <a:chExt cx="1203574" cy="650344"/>
          </a:xfrm>
        </p:grpSpPr>
        <p:sp>
          <p:nvSpPr>
            <p:cNvPr id="97" name="monitor">
              <a:extLst>
                <a:ext uri="{FF2B5EF4-FFF2-40B4-BE49-F238E27FC236}">
                  <a16:creationId xmlns:a16="http://schemas.microsoft.com/office/drawing/2014/main" id="{EBC86405-CF22-4691-BC12-EACBD4143A83}"/>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pPr algn="ctr"/>
              <a:endParaRPr lang="en-US" sz="2307">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8" name="Freeform: Shape 97">
              <a:extLst>
                <a:ext uri="{FF2B5EF4-FFF2-40B4-BE49-F238E27FC236}">
                  <a16:creationId xmlns:a16="http://schemas.microsoft.com/office/drawing/2014/main" id="{5D36A0EB-EBB4-460A-9CDC-5BFEA36BE109}"/>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7880" tIns="43940" rIns="87880" bIns="43940" numCol="1" anchor="t" anchorCtr="0" compatLnSpc="1">
              <a:prstTxWarp prst="textNoShape">
                <a:avLst/>
              </a:prstTxWarp>
            </a:bodyPr>
            <a:lstStyle/>
            <a:p>
              <a:endParaRPr lang="en-US" sz="2307" err="1">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pic>
          <p:nvPicPr>
            <p:cNvPr id="99" name="Picture 98">
              <a:extLst>
                <a:ext uri="{FF2B5EF4-FFF2-40B4-BE49-F238E27FC236}">
                  <a16:creationId xmlns:a16="http://schemas.microsoft.com/office/drawing/2014/main" id="{2685CF71-B6B4-4A9C-82DB-0366B32367AC}"/>
                </a:ext>
              </a:extLst>
            </p:cNvPr>
            <p:cNvPicPr>
              <a:picLocks noChangeAspect="1"/>
            </p:cNvPicPr>
            <p:nvPr/>
          </p:nvPicPr>
          <p:blipFill>
            <a:blip r:embed="rId6">
              <a:duotone>
                <a:prstClr val="black"/>
                <a:schemeClr val="accent5">
                  <a:tint val="45000"/>
                  <a:satMod val="400000"/>
                </a:schemeClr>
              </a:duotone>
            </a:blip>
            <a:stretch>
              <a:fillRect/>
            </a:stretch>
          </p:blipFill>
          <p:spPr>
            <a:xfrm>
              <a:off x="5272116" y="5271812"/>
              <a:ext cx="595694" cy="294540"/>
            </a:xfrm>
            <a:prstGeom prst="rect">
              <a:avLst/>
            </a:prstGeom>
          </p:spPr>
        </p:pic>
        <p:sp>
          <p:nvSpPr>
            <p:cNvPr id="100" name="TextBox 99">
              <a:extLst>
                <a:ext uri="{FF2B5EF4-FFF2-40B4-BE49-F238E27FC236}">
                  <a16:creationId xmlns:a16="http://schemas.microsoft.com/office/drawing/2014/main" id="{257EE29B-EC4A-4B68-BED1-FEAC7D9CB08C}"/>
                </a:ext>
              </a:extLst>
            </p:cNvPr>
            <p:cNvSpPr txBox="1"/>
            <p:nvPr/>
          </p:nvSpPr>
          <p:spPr>
            <a:xfrm>
              <a:off x="5397476" y="5320921"/>
              <a:ext cx="1052824" cy="544792"/>
            </a:xfrm>
            <a:prstGeom prst="rect">
              <a:avLst/>
            </a:prstGeom>
            <a:noFill/>
          </p:spPr>
          <p:txBody>
            <a:bodyPr wrap="none" lIns="179285" tIns="143428" rIns="179285" bIns="143428" rtlCol="0">
              <a:spAutoFit/>
            </a:bodyPr>
            <a:lstStyle/>
            <a:p>
              <a:pPr>
                <a:lnSpc>
                  <a:spcPct val="90000"/>
                </a:lnSpc>
                <a:spcAft>
                  <a:spcPts val="588"/>
                </a:spcAft>
              </a:pPr>
              <a:r>
                <a:rPr lang="en-US" sz="1765" b="1" dirty="0">
                  <a:gradFill>
                    <a:gsLst>
                      <a:gs pos="2917">
                        <a:schemeClr val="tx1"/>
                      </a:gs>
                      <a:gs pos="30000">
                        <a:schemeClr val="tx1"/>
                      </a:gs>
                    </a:gsLst>
                    <a:lin ang="5400000" scaled="0"/>
                  </a:gradFill>
                  <a:latin typeface="Segoe Pro Display" panose="020B0502040504020203" pitchFamily="34" charset="0"/>
                </a:rPr>
                <a:t>HANA</a:t>
              </a:r>
            </a:p>
          </p:txBody>
        </p:sp>
      </p:grpSp>
      <p:grpSp>
        <p:nvGrpSpPr>
          <p:cNvPr id="101" name="Group 100">
            <a:extLst/>
          </p:cNvPr>
          <p:cNvGrpSpPr/>
          <p:nvPr/>
        </p:nvGrpSpPr>
        <p:grpSpPr>
          <a:xfrm>
            <a:off x="9035029" y="476235"/>
            <a:ext cx="851604" cy="631855"/>
            <a:chOff x="10332992" y="479425"/>
            <a:chExt cx="868680" cy="644525"/>
          </a:xfrm>
        </p:grpSpPr>
        <p:sp>
          <p:nvSpPr>
            <p:cNvPr id="102" name="TextBox 101">
              <a:extLst/>
            </p:cNvPr>
            <p:cNvSpPr txBox="1"/>
            <p:nvPr/>
          </p:nvSpPr>
          <p:spPr>
            <a:xfrm>
              <a:off x="10332992"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Storage</a:t>
              </a:r>
            </a:p>
          </p:txBody>
        </p:sp>
        <p:sp>
          <p:nvSpPr>
            <p:cNvPr id="103" name="Freeform 9">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grpSp>
      <p:grpSp>
        <p:nvGrpSpPr>
          <p:cNvPr id="104" name="Group 103">
            <a:extLst/>
          </p:cNvPr>
          <p:cNvGrpSpPr/>
          <p:nvPr/>
        </p:nvGrpSpPr>
        <p:grpSpPr>
          <a:xfrm>
            <a:off x="9886743" y="476234"/>
            <a:ext cx="941117" cy="634968"/>
            <a:chOff x="11201784" y="479425"/>
            <a:chExt cx="959988" cy="647700"/>
          </a:xfrm>
        </p:grpSpPr>
        <p:sp>
          <p:nvSpPr>
            <p:cNvPr id="105" name="TextBox 104">
              <a:extLst/>
            </p:cNvPr>
            <p:cNvSpPr txBox="1"/>
            <p:nvPr/>
          </p:nvSpPr>
          <p:spPr>
            <a:xfrm>
              <a:off x="11201784" y="479425"/>
              <a:ext cx="959988"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Networking</a:t>
              </a:r>
            </a:p>
          </p:txBody>
        </p:sp>
        <p:sp>
          <p:nvSpPr>
            <p:cNvPr id="106" name="Freeform 13">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sp>
        <p:nvSpPr>
          <p:cNvPr id="107" name="TextBox 106">
            <a:extLst/>
          </p:cNvPr>
          <p:cNvSpPr txBox="1"/>
          <p:nvPr/>
        </p:nvSpPr>
        <p:spPr>
          <a:xfrm>
            <a:off x="10829672" y="474904"/>
            <a:ext cx="1030910" cy="253450"/>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7736">
                      <a:srgbClr val="DCDCDC"/>
                    </a:gs>
                    <a:gs pos="48000">
                      <a:srgbClr val="DCDCDC"/>
                    </a:gs>
                  </a:gsLst>
                  <a:lin ang="5400000" scaled="0"/>
                </a:gradFill>
                <a:latin typeface="Segoe UI Semibold" panose="020B0702040204020203" pitchFamily="34" charset="0"/>
                <a:cs typeface="Segoe UI Semibold" panose="020B0702040204020203" pitchFamily="34" charset="0"/>
              </a:rPr>
              <a:t>Management</a:t>
            </a:r>
          </a:p>
        </p:txBody>
      </p:sp>
      <p:sp>
        <p:nvSpPr>
          <p:cNvPr id="108" name="Freeform 5">
            <a:extLst/>
          </p:cNvPr>
          <p:cNvSpPr>
            <a:spLocks noEditPoints="1"/>
          </p:cNvSpPr>
          <p:nvPr/>
        </p:nvSpPr>
        <p:spPr bwMode="auto">
          <a:xfrm>
            <a:off x="11136733" y="733216"/>
            <a:ext cx="403354" cy="401591"/>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endParaRPr>
          </a:p>
        </p:txBody>
      </p:sp>
      <p:grpSp>
        <p:nvGrpSpPr>
          <p:cNvPr id="109" name="Group 108">
            <a:extLst/>
          </p:cNvPr>
          <p:cNvGrpSpPr/>
          <p:nvPr/>
        </p:nvGrpSpPr>
        <p:grpSpPr>
          <a:xfrm>
            <a:off x="8253196" y="487"/>
            <a:ext cx="851606" cy="1101856"/>
            <a:chOff x="8418690" y="119118"/>
            <a:chExt cx="868682" cy="1123950"/>
          </a:xfrm>
        </p:grpSpPr>
        <p:sp>
          <p:nvSpPr>
            <p:cNvPr id="110" name="Rectangle 109">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111" name="Group 110">
              <a:extLst/>
            </p:cNvPr>
            <p:cNvGrpSpPr/>
            <p:nvPr/>
          </p:nvGrpSpPr>
          <p:grpSpPr>
            <a:xfrm>
              <a:off x="8418690" y="598543"/>
              <a:ext cx="868680" cy="644525"/>
              <a:chOff x="9418637" y="479425"/>
              <a:chExt cx="868680" cy="644525"/>
            </a:xfrm>
          </p:grpSpPr>
          <p:sp>
            <p:nvSpPr>
              <p:cNvPr id="112" name="TextBox 111">
                <a:extLst/>
              </p:cNvPr>
              <p:cNvSpPr txBox="1"/>
              <p:nvPr/>
            </p:nvSpPr>
            <p:spPr>
              <a:xfrm>
                <a:off x="9418637" y="479425"/>
                <a:ext cx="868680" cy="258532"/>
              </a:xfrm>
              <a:prstGeom prst="rect">
                <a:avLst/>
              </a:prstGeom>
              <a:noFill/>
            </p:spPr>
            <p:txBody>
              <a:bodyPr wrap="square" lIns="44821" tIns="44821" rIns="44821" bIns="44821" rtlCol="0">
                <a:spAutoFit/>
              </a:bodyPr>
              <a:lstStyle/>
              <a:p>
                <a:pPr algn="ctr">
                  <a:lnSpc>
                    <a:spcPct val="90000"/>
                  </a:lnSpc>
                  <a:spcAft>
                    <a:spcPts val="588"/>
                  </a:spcAft>
                </a:pPr>
                <a:r>
                  <a:rPr lang="en-US" sz="1176" dirty="0">
                    <a:gradFill>
                      <a:gsLst>
                        <a:gs pos="4717">
                          <a:schemeClr val="tx1"/>
                        </a:gs>
                        <a:gs pos="32075">
                          <a:schemeClr val="tx1"/>
                        </a:gs>
                      </a:gsLst>
                      <a:lin ang="5400000" scaled="1"/>
                    </a:gradFill>
                    <a:latin typeface="Segoe UI Semibold" panose="020B0702040204020203" pitchFamily="34" charset="0"/>
                    <a:cs typeface="Segoe UI Semibold" panose="020B0702040204020203" pitchFamily="34" charset="0"/>
                  </a:rPr>
                  <a:t>Compute</a:t>
                </a:r>
              </a:p>
            </p:txBody>
          </p:sp>
          <p:sp>
            <p:nvSpPr>
              <p:cNvPr id="113" name="Freeform 5">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gradFill>
                    <a:gsLst>
                      <a:gs pos="4717">
                        <a:schemeClr val="tx1"/>
                      </a:gs>
                      <a:gs pos="32075">
                        <a:schemeClr val="tx1"/>
                      </a:gs>
                    </a:gsLst>
                    <a:lin ang="5400000" scaled="1"/>
                  </a:gradFill>
                </a:endParaRPr>
              </a:p>
            </p:txBody>
          </p:sp>
        </p:grpSp>
      </p:grpSp>
    </p:spTree>
    <p:extLst>
      <p:ext uri="{BB962C8B-B14F-4D97-AF65-F5344CB8AC3E}">
        <p14:creationId xmlns:p14="http://schemas.microsoft.com/office/powerpoint/2010/main" val="214963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1000"/>
                                        <p:tgtEl>
                                          <p:spTgt spid="63"/>
                                        </p:tgtEl>
                                      </p:cBhvr>
                                    </p:animEffect>
                                    <p:anim calcmode="lin" valueType="num">
                                      <p:cBhvr>
                                        <p:cTn id="133" dur="1000" fill="hold"/>
                                        <p:tgtEl>
                                          <p:spTgt spid="63"/>
                                        </p:tgtEl>
                                        <p:attrNameLst>
                                          <p:attrName>ppt_x</p:attrName>
                                        </p:attrNameLst>
                                      </p:cBhvr>
                                      <p:tavLst>
                                        <p:tav tm="0">
                                          <p:val>
                                            <p:strVal val="#ppt_x"/>
                                          </p:val>
                                        </p:tav>
                                        <p:tav tm="100000">
                                          <p:val>
                                            <p:strVal val="#ppt_x"/>
                                          </p:val>
                                        </p:tav>
                                      </p:tavLst>
                                    </p:anim>
                                    <p:anim calcmode="lin" valueType="num">
                                      <p:cBhvr>
                                        <p:cTn id="134" dur="1000" fill="hold"/>
                                        <p:tgtEl>
                                          <p:spTgt spid="6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Effect transition="in" filter="fade">
                                      <p:cBhvr>
                                        <p:cTn id="137" dur="1000"/>
                                        <p:tgtEl>
                                          <p:spTgt spid="64"/>
                                        </p:tgtEl>
                                      </p:cBhvr>
                                    </p:animEffect>
                                    <p:anim calcmode="lin" valueType="num">
                                      <p:cBhvr>
                                        <p:cTn id="138" dur="1000" fill="hold"/>
                                        <p:tgtEl>
                                          <p:spTgt spid="64"/>
                                        </p:tgtEl>
                                        <p:attrNameLst>
                                          <p:attrName>ppt_x</p:attrName>
                                        </p:attrNameLst>
                                      </p:cBhvr>
                                      <p:tavLst>
                                        <p:tav tm="0">
                                          <p:val>
                                            <p:strVal val="#ppt_x"/>
                                          </p:val>
                                        </p:tav>
                                        <p:tav tm="100000">
                                          <p:val>
                                            <p:strVal val="#ppt_x"/>
                                          </p:val>
                                        </p:tav>
                                      </p:tavLst>
                                    </p:anim>
                                    <p:anim calcmode="lin" valueType="num">
                                      <p:cBhvr>
                                        <p:cTn id="139" dur="1000" fill="hold"/>
                                        <p:tgtEl>
                                          <p:spTgt spid="6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fade">
                                      <p:cBhvr>
                                        <p:cTn id="142" dur="1000"/>
                                        <p:tgtEl>
                                          <p:spTgt spid="65"/>
                                        </p:tgtEl>
                                      </p:cBhvr>
                                    </p:animEffect>
                                    <p:anim calcmode="lin" valueType="num">
                                      <p:cBhvr>
                                        <p:cTn id="143" dur="1000" fill="hold"/>
                                        <p:tgtEl>
                                          <p:spTgt spid="65"/>
                                        </p:tgtEl>
                                        <p:attrNameLst>
                                          <p:attrName>ppt_x</p:attrName>
                                        </p:attrNameLst>
                                      </p:cBhvr>
                                      <p:tavLst>
                                        <p:tav tm="0">
                                          <p:val>
                                            <p:strVal val="#ppt_x"/>
                                          </p:val>
                                        </p:tav>
                                        <p:tav tm="100000">
                                          <p:val>
                                            <p:strVal val="#ppt_x"/>
                                          </p:val>
                                        </p:tav>
                                      </p:tavLst>
                                    </p:anim>
                                    <p:anim calcmode="lin" valueType="num">
                                      <p:cBhvr>
                                        <p:cTn id="144" dur="1000" fill="hold"/>
                                        <p:tgtEl>
                                          <p:spTgt spid="6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1000"/>
                                        <p:tgtEl>
                                          <p:spTgt spid="66"/>
                                        </p:tgtEl>
                                      </p:cBhvr>
                                    </p:animEffect>
                                    <p:anim calcmode="lin" valueType="num">
                                      <p:cBhvr>
                                        <p:cTn id="148" dur="1000" fill="hold"/>
                                        <p:tgtEl>
                                          <p:spTgt spid="66"/>
                                        </p:tgtEl>
                                        <p:attrNameLst>
                                          <p:attrName>ppt_x</p:attrName>
                                        </p:attrNameLst>
                                      </p:cBhvr>
                                      <p:tavLst>
                                        <p:tav tm="0">
                                          <p:val>
                                            <p:strVal val="#ppt_x"/>
                                          </p:val>
                                        </p:tav>
                                        <p:tav tm="100000">
                                          <p:val>
                                            <p:strVal val="#ppt_x"/>
                                          </p:val>
                                        </p:tav>
                                      </p:tavLst>
                                    </p:anim>
                                    <p:anim calcmode="lin" valueType="num">
                                      <p:cBhvr>
                                        <p:cTn id="149" dur="1000" fill="hold"/>
                                        <p:tgtEl>
                                          <p:spTgt spid="66"/>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0"/>
                                        </p:tgtEl>
                                        <p:attrNameLst>
                                          <p:attrName>style.visibility</p:attrName>
                                        </p:attrNameLst>
                                      </p:cBhvr>
                                      <p:to>
                                        <p:strVal val="visible"/>
                                      </p:to>
                                    </p:set>
                                    <p:animEffect transition="in" filter="fade">
                                      <p:cBhvr>
                                        <p:cTn id="152" dur="1000"/>
                                        <p:tgtEl>
                                          <p:spTgt spid="70"/>
                                        </p:tgtEl>
                                      </p:cBhvr>
                                    </p:animEffect>
                                    <p:anim calcmode="lin" valueType="num">
                                      <p:cBhvr>
                                        <p:cTn id="153" dur="1000" fill="hold"/>
                                        <p:tgtEl>
                                          <p:spTgt spid="70"/>
                                        </p:tgtEl>
                                        <p:attrNameLst>
                                          <p:attrName>ppt_x</p:attrName>
                                        </p:attrNameLst>
                                      </p:cBhvr>
                                      <p:tavLst>
                                        <p:tav tm="0">
                                          <p:val>
                                            <p:strVal val="#ppt_x"/>
                                          </p:val>
                                        </p:tav>
                                        <p:tav tm="100000">
                                          <p:val>
                                            <p:strVal val="#ppt_x"/>
                                          </p:val>
                                        </p:tav>
                                      </p:tavLst>
                                    </p:anim>
                                    <p:anim calcmode="lin" valueType="num">
                                      <p:cBhvr>
                                        <p:cTn id="154" dur="1000" fill="hold"/>
                                        <p:tgtEl>
                                          <p:spTgt spid="7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fade">
                                      <p:cBhvr>
                                        <p:cTn id="157" dur="1000"/>
                                        <p:tgtEl>
                                          <p:spTgt spid="74"/>
                                        </p:tgtEl>
                                      </p:cBhvr>
                                    </p:animEffect>
                                    <p:anim calcmode="lin" valueType="num">
                                      <p:cBhvr>
                                        <p:cTn id="158" dur="1000" fill="hold"/>
                                        <p:tgtEl>
                                          <p:spTgt spid="74"/>
                                        </p:tgtEl>
                                        <p:attrNameLst>
                                          <p:attrName>ppt_x</p:attrName>
                                        </p:attrNameLst>
                                      </p:cBhvr>
                                      <p:tavLst>
                                        <p:tav tm="0">
                                          <p:val>
                                            <p:strVal val="#ppt_x"/>
                                          </p:val>
                                        </p:tav>
                                        <p:tav tm="100000">
                                          <p:val>
                                            <p:strVal val="#ppt_x"/>
                                          </p:val>
                                        </p:tav>
                                      </p:tavLst>
                                    </p:anim>
                                    <p:anim calcmode="lin" valueType="num">
                                      <p:cBhvr>
                                        <p:cTn id="159" dur="1000" fill="hold"/>
                                        <p:tgtEl>
                                          <p:spTgt spid="74"/>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75"/>
                                        </p:tgtEl>
                                        <p:attrNameLst>
                                          <p:attrName>style.visibility</p:attrName>
                                        </p:attrNameLst>
                                      </p:cBhvr>
                                      <p:to>
                                        <p:strVal val="visible"/>
                                      </p:to>
                                    </p:set>
                                    <p:animEffect transition="in" filter="fade">
                                      <p:cBhvr>
                                        <p:cTn id="162" dur="1000"/>
                                        <p:tgtEl>
                                          <p:spTgt spid="75"/>
                                        </p:tgtEl>
                                      </p:cBhvr>
                                    </p:animEffect>
                                    <p:anim calcmode="lin" valueType="num">
                                      <p:cBhvr>
                                        <p:cTn id="163" dur="1000" fill="hold"/>
                                        <p:tgtEl>
                                          <p:spTgt spid="75"/>
                                        </p:tgtEl>
                                        <p:attrNameLst>
                                          <p:attrName>ppt_x</p:attrName>
                                        </p:attrNameLst>
                                      </p:cBhvr>
                                      <p:tavLst>
                                        <p:tav tm="0">
                                          <p:val>
                                            <p:strVal val="#ppt_x"/>
                                          </p:val>
                                        </p:tav>
                                        <p:tav tm="100000">
                                          <p:val>
                                            <p:strVal val="#ppt_x"/>
                                          </p:val>
                                        </p:tav>
                                      </p:tavLst>
                                    </p:anim>
                                    <p:anim calcmode="lin" valueType="num">
                                      <p:cBhvr>
                                        <p:cTn id="164" dur="1000" fill="hold"/>
                                        <p:tgtEl>
                                          <p:spTgt spid="75"/>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1000"/>
                                        <p:tgtEl>
                                          <p:spTgt spid="76"/>
                                        </p:tgtEl>
                                      </p:cBhvr>
                                    </p:animEffect>
                                    <p:anim calcmode="lin" valueType="num">
                                      <p:cBhvr>
                                        <p:cTn id="168" dur="1000" fill="hold"/>
                                        <p:tgtEl>
                                          <p:spTgt spid="76"/>
                                        </p:tgtEl>
                                        <p:attrNameLst>
                                          <p:attrName>ppt_x</p:attrName>
                                        </p:attrNameLst>
                                      </p:cBhvr>
                                      <p:tavLst>
                                        <p:tav tm="0">
                                          <p:val>
                                            <p:strVal val="#ppt_x"/>
                                          </p:val>
                                        </p:tav>
                                        <p:tav tm="100000">
                                          <p:val>
                                            <p:strVal val="#ppt_x"/>
                                          </p:val>
                                        </p:tav>
                                      </p:tavLst>
                                    </p:anim>
                                    <p:anim calcmode="lin" valueType="num">
                                      <p:cBhvr>
                                        <p:cTn id="169" dur="1000" fill="hold"/>
                                        <p:tgtEl>
                                          <p:spTgt spid="76"/>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1000"/>
                                        <p:tgtEl>
                                          <p:spTgt spid="77"/>
                                        </p:tgtEl>
                                      </p:cBhvr>
                                    </p:animEffect>
                                    <p:anim calcmode="lin" valueType="num">
                                      <p:cBhvr>
                                        <p:cTn id="173" dur="1000" fill="hold"/>
                                        <p:tgtEl>
                                          <p:spTgt spid="77"/>
                                        </p:tgtEl>
                                        <p:attrNameLst>
                                          <p:attrName>ppt_x</p:attrName>
                                        </p:attrNameLst>
                                      </p:cBhvr>
                                      <p:tavLst>
                                        <p:tav tm="0">
                                          <p:val>
                                            <p:strVal val="#ppt_x"/>
                                          </p:val>
                                        </p:tav>
                                        <p:tav tm="100000">
                                          <p:val>
                                            <p:strVal val="#ppt_x"/>
                                          </p:val>
                                        </p:tav>
                                      </p:tavLst>
                                    </p:anim>
                                    <p:anim calcmode="lin" valueType="num">
                                      <p:cBhvr>
                                        <p:cTn id="174" dur="1000" fill="hold"/>
                                        <p:tgtEl>
                                          <p:spTgt spid="77"/>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fade">
                                      <p:cBhvr>
                                        <p:cTn id="177" dur="1000"/>
                                        <p:tgtEl>
                                          <p:spTgt spid="81"/>
                                        </p:tgtEl>
                                      </p:cBhvr>
                                    </p:animEffect>
                                    <p:anim calcmode="lin" valueType="num">
                                      <p:cBhvr>
                                        <p:cTn id="178" dur="1000" fill="hold"/>
                                        <p:tgtEl>
                                          <p:spTgt spid="81"/>
                                        </p:tgtEl>
                                        <p:attrNameLst>
                                          <p:attrName>ppt_x</p:attrName>
                                        </p:attrNameLst>
                                      </p:cBhvr>
                                      <p:tavLst>
                                        <p:tav tm="0">
                                          <p:val>
                                            <p:strVal val="#ppt_x"/>
                                          </p:val>
                                        </p:tav>
                                        <p:tav tm="100000">
                                          <p:val>
                                            <p:strVal val="#ppt_x"/>
                                          </p:val>
                                        </p:tav>
                                      </p:tavLst>
                                    </p:anim>
                                    <p:anim calcmode="lin" valueType="num">
                                      <p:cBhvr>
                                        <p:cTn id="179" dur="1000" fill="hold"/>
                                        <p:tgtEl>
                                          <p:spTgt spid="81"/>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85"/>
                                        </p:tgtEl>
                                        <p:attrNameLst>
                                          <p:attrName>style.visibility</p:attrName>
                                        </p:attrNameLst>
                                      </p:cBhvr>
                                      <p:to>
                                        <p:strVal val="visible"/>
                                      </p:to>
                                    </p:set>
                                    <p:animEffect transition="in" filter="fade">
                                      <p:cBhvr>
                                        <p:cTn id="182" dur="1000"/>
                                        <p:tgtEl>
                                          <p:spTgt spid="85"/>
                                        </p:tgtEl>
                                      </p:cBhvr>
                                    </p:animEffect>
                                    <p:anim calcmode="lin" valueType="num">
                                      <p:cBhvr>
                                        <p:cTn id="183" dur="1000" fill="hold"/>
                                        <p:tgtEl>
                                          <p:spTgt spid="85"/>
                                        </p:tgtEl>
                                        <p:attrNameLst>
                                          <p:attrName>ppt_x</p:attrName>
                                        </p:attrNameLst>
                                      </p:cBhvr>
                                      <p:tavLst>
                                        <p:tav tm="0">
                                          <p:val>
                                            <p:strVal val="#ppt_x"/>
                                          </p:val>
                                        </p:tav>
                                        <p:tav tm="100000">
                                          <p:val>
                                            <p:strVal val="#ppt_x"/>
                                          </p:val>
                                        </p:tav>
                                      </p:tavLst>
                                    </p:anim>
                                    <p:anim calcmode="lin" valueType="num">
                                      <p:cBhvr>
                                        <p:cTn id="184" dur="1000" fill="hold"/>
                                        <p:tgtEl>
                                          <p:spTgt spid="85"/>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89"/>
                                        </p:tgtEl>
                                        <p:attrNameLst>
                                          <p:attrName>style.visibility</p:attrName>
                                        </p:attrNameLst>
                                      </p:cBhvr>
                                      <p:to>
                                        <p:strVal val="visible"/>
                                      </p:to>
                                    </p:set>
                                    <p:animEffect transition="in" filter="fade">
                                      <p:cBhvr>
                                        <p:cTn id="187" dur="1000"/>
                                        <p:tgtEl>
                                          <p:spTgt spid="89"/>
                                        </p:tgtEl>
                                      </p:cBhvr>
                                    </p:animEffect>
                                    <p:anim calcmode="lin" valueType="num">
                                      <p:cBhvr>
                                        <p:cTn id="188" dur="1000" fill="hold"/>
                                        <p:tgtEl>
                                          <p:spTgt spid="89"/>
                                        </p:tgtEl>
                                        <p:attrNameLst>
                                          <p:attrName>ppt_x</p:attrName>
                                        </p:attrNameLst>
                                      </p:cBhvr>
                                      <p:tavLst>
                                        <p:tav tm="0">
                                          <p:val>
                                            <p:strVal val="#ppt_x"/>
                                          </p:val>
                                        </p:tav>
                                        <p:tav tm="100000">
                                          <p:val>
                                            <p:strVal val="#ppt_x"/>
                                          </p:val>
                                        </p:tav>
                                      </p:tavLst>
                                    </p:anim>
                                    <p:anim calcmode="lin" valueType="num">
                                      <p:cBhvr>
                                        <p:cTn id="189" dur="1000" fill="hold"/>
                                        <p:tgtEl>
                                          <p:spTgt spid="89"/>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93"/>
                                        </p:tgtEl>
                                        <p:attrNameLst>
                                          <p:attrName>style.visibility</p:attrName>
                                        </p:attrNameLst>
                                      </p:cBhvr>
                                      <p:to>
                                        <p:strVal val="visible"/>
                                      </p:to>
                                    </p:set>
                                    <p:animEffect transition="in" filter="fade">
                                      <p:cBhvr>
                                        <p:cTn id="192" dur="1000"/>
                                        <p:tgtEl>
                                          <p:spTgt spid="93"/>
                                        </p:tgtEl>
                                      </p:cBhvr>
                                    </p:animEffect>
                                    <p:anim calcmode="lin" valueType="num">
                                      <p:cBhvr>
                                        <p:cTn id="193" dur="1000" fill="hold"/>
                                        <p:tgtEl>
                                          <p:spTgt spid="93"/>
                                        </p:tgtEl>
                                        <p:attrNameLst>
                                          <p:attrName>ppt_x</p:attrName>
                                        </p:attrNameLst>
                                      </p:cBhvr>
                                      <p:tavLst>
                                        <p:tav tm="0">
                                          <p:val>
                                            <p:strVal val="#ppt_x"/>
                                          </p:val>
                                        </p:tav>
                                        <p:tav tm="100000">
                                          <p:val>
                                            <p:strVal val="#ppt_x"/>
                                          </p:val>
                                        </p:tav>
                                      </p:tavLst>
                                    </p:anim>
                                    <p:anim calcmode="lin" valueType="num">
                                      <p:cBhvr>
                                        <p:cTn id="194" dur="1000" fill="hold"/>
                                        <p:tgtEl>
                                          <p:spTgt spid="9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94"/>
                                        </p:tgtEl>
                                        <p:attrNameLst>
                                          <p:attrName>style.visibility</p:attrName>
                                        </p:attrNameLst>
                                      </p:cBhvr>
                                      <p:to>
                                        <p:strVal val="visible"/>
                                      </p:to>
                                    </p:set>
                                    <p:animEffect transition="in" filter="fade">
                                      <p:cBhvr>
                                        <p:cTn id="197" dur="1000"/>
                                        <p:tgtEl>
                                          <p:spTgt spid="94"/>
                                        </p:tgtEl>
                                      </p:cBhvr>
                                    </p:animEffect>
                                    <p:anim calcmode="lin" valueType="num">
                                      <p:cBhvr>
                                        <p:cTn id="198" dur="1000" fill="hold"/>
                                        <p:tgtEl>
                                          <p:spTgt spid="94"/>
                                        </p:tgtEl>
                                        <p:attrNameLst>
                                          <p:attrName>ppt_x</p:attrName>
                                        </p:attrNameLst>
                                      </p:cBhvr>
                                      <p:tavLst>
                                        <p:tav tm="0">
                                          <p:val>
                                            <p:strVal val="#ppt_x"/>
                                          </p:val>
                                        </p:tav>
                                        <p:tav tm="100000">
                                          <p:val>
                                            <p:strVal val="#ppt_x"/>
                                          </p:val>
                                        </p:tav>
                                      </p:tavLst>
                                    </p:anim>
                                    <p:anim calcmode="lin" valueType="num">
                                      <p:cBhvr>
                                        <p:cTn id="199" dur="1000" fill="hold"/>
                                        <p:tgtEl>
                                          <p:spTgt spid="94"/>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95"/>
                                        </p:tgtEl>
                                        <p:attrNameLst>
                                          <p:attrName>style.visibility</p:attrName>
                                        </p:attrNameLst>
                                      </p:cBhvr>
                                      <p:to>
                                        <p:strVal val="visible"/>
                                      </p:to>
                                    </p:set>
                                    <p:animEffect transition="in" filter="fade">
                                      <p:cBhvr>
                                        <p:cTn id="202" dur="1000"/>
                                        <p:tgtEl>
                                          <p:spTgt spid="95"/>
                                        </p:tgtEl>
                                      </p:cBhvr>
                                    </p:animEffect>
                                    <p:anim calcmode="lin" valueType="num">
                                      <p:cBhvr>
                                        <p:cTn id="203" dur="1000" fill="hold"/>
                                        <p:tgtEl>
                                          <p:spTgt spid="95"/>
                                        </p:tgtEl>
                                        <p:attrNameLst>
                                          <p:attrName>ppt_x</p:attrName>
                                        </p:attrNameLst>
                                      </p:cBhvr>
                                      <p:tavLst>
                                        <p:tav tm="0">
                                          <p:val>
                                            <p:strVal val="#ppt_x"/>
                                          </p:val>
                                        </p:tav>
                                        <p:tav tm="100000">
                                          <p:val>
                                            <p:strVal val="#ppt_x"/>
                                          </p:val>
                                        </p:tav>
                                      </p:tavLst>
                                    </p:anim>
                                    <p:anim calcmode="lin" valueType="num">
                                      <p:cBhvr>
                                        <p:cTn id="204" dur="1000" fill="hold"/>
                                        <p:tgtEl>
                                          <p:spTgt spid="9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96"/>
                                        </p:tgtEl>
                                        <p:attrNameLst>
                                          <p:attrName>style.visibility</p:attrName>
                                        </p:attrNameLst>
                                      </p:cBhvr>
                                      <p:to>
                                        <p:strVal val="visible"/>
                                      </p:to>
                                    </p:set>
                                    <p:animEffect transition="in" filter="fade">
                                      <p:cBhvr>
                                        <p:cTn id="207" dur="1000"/>
                                        <p:tgtEl>
                                          <p:spTgt spid="96"/>
                                        </p:tgtEl>
                                      </p:cBhvr>
                                    </p:animEffect>
                                    <p:anim calcmode="lin" valueType="num">
                                      <p:cBhvr>
                                        <p:cTn id="208" dur="1000" fill="hold"/>
                                        <p:tgtEl>
                                          <p:spTgt spid="96"/>
                                        </p:tgtEl>
                                        <p:attrNameLst>
                                          <p:attrName>ppt_x</p:attrName>
                                        </p:attrNameLst>
                                      </p:cBhvr>
                                      <p:tavLst>
                                        <p:tav tm="0">
                                          <p:val>
                                            <p:strVal val="#ppt_x"/>
                                          </p:val>
                                        </p:tav>
                                        <p:tav tm="100000">
                                          <p:val>
                                            <p:strVal val="#ppt_x"/>
                                          </p:val>
                                        </p:tav>
                                      </p:tavLst>
                                    </p:anim>
                                    <p:anim calcmode="lin" valueType="num">
                                      <p:cBhvr>
                                        <p:cTn id="20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animBg="1"/>
      <p:bldP spid="33" grpId="0" animBg="1"/>
      <p:bldP spid="42" grpId="0" animBg="1"/>
      <p:bldP spid="43" grpId="0" animBg="1"/>
      <p:bldP spid="57" grpId="0" animBg="1"/>
      <p:bldP spid="58" grpId="0" animBg="1"/>
      <p:bldP spid="64" grpId="0" animBg="1"/>
      <p:bldP spid="65" grpId="0" animBg="1"/>
      <p:bldP spid="75" grpId="0"/>
      <p:bldP spid="76" grpId="0" animBg="1"/>
      <p:bldP spid="9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2.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5.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6.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18.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etro Design-Template und Icon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1_STB Cloud and Enterprise Template Audienz Modified">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7.xml><?xml version="1.0" encoding="utf-8"?>
<a:theme xmlns:a="http://schemas.openxmlformats.org/drawingml/2006/main" name="3_5-30055_Office Template 2012 - 16x9 - White Background">
  <a:themeElements>
    <a:clrScheme name="Custom 5">
      <a:dk1>
        <a:srgbClr val="000000"/>
      </a:dk1>
      <a:lt1>
        <a:srgbClr val="FFFFFF"/>
      </a:lt1>
      <a:dk2>
        <a:srgbClr val="00188F"/>
      </a:dk2>
      <a:lt2>
        <a:srgbClr val="797A7D"/>
      </a:lt2>
      <a:accent1>
        <a:srgbClr val="00188F"/>
      </a:accent1>
      <a:accent2>
        <a:srgbClr val="FF8C00"/>
      </a:accent2>
      <a:accent3>
        <a:srgbClr val="7030A0"/>
      </a:accent3>
      <a:accent4>
        <a:srgbClr val="007233"/>
      </a:accent4>
      <a:accent5>
        <a:srgbClr val="EB3C00"/>
      </a:accent5>
      <a:accent6>
        <a:srgbClr val="0070C0"/>
      </a:accent6>
      <a:hlink>
        <a:srgbClr val="FFC000"/>
      </a:hlink>
      <a:folHlink>
        <a:srgbClr val="7FCA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solidFill>
              <a:schemeClr val="bg2">
                <a:lumMod val="75000"/>
              </a:schemeClr>
            </a:solidFill>
          </a:defRPr>
        </a:defPPr>
      </a:lstStyle>
    </a:txDef>
  </a:objectDefaults>
  <a:extraClrSchemeLst/>
  <a:extLst>
    <a:ext uri="{05A4C25C-085E-4340-85A3-A5531E510DB2}">
      <thm15:themeFamily xmlns:thm15="http://schemas.microsoft.com/office/thememl/2012/main" name="Drumbeat templatepotx.potx" id="{63F56146-C5B3-4526-8FEF-94EC476F2A32}" vid="{877BF11F-196E-42D7-810E-EC9AD983A50B}"/>
    </a:ext>
  </a:extLst>
</a:theme>
</file>

<file path=ppt/theme/theme8.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27254D53-3A71-4BF2-A605-E8EC0A68320C}" vid="{1902437A-680E-4C90-8FEF-DFCF38B97123}"/>
    </a:ext>
  </a:extLst>
</a:theme>
</file>

<file path=ppt/theme/theme9.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docProps/app.xml><?xml version="1.0" encoding="utf-8"?>
<Properties xmlns="http://schemas.openxmlformats.org/officeDocument/2006/extended-properties" xmlns:vt="http://schemas.openxmlformats.org/officeDocument/2006/docPropsVTypes">
  <TotalTime>0</TotalTime>
  <Words>2431</Words>
  <Application>Microsoft Office PowerPoint</Application>
  <PresentationFormat>Widescreen</PresentationFormat>
  <Paragraphs>653</Paragraphs>
  <Slides>36</Slides>
  <Notes>36</Notes>
  <HiddenSlides>0</HiddenSlides>
  <MMClips>0</MMClips>
  <ScaleCrop>false</ScaleCrop>
  <HeadingPairs>
    <vt:vector size="8" baseType="variant">
      <vt:variant>
        <vt:lpstr>Fonts Used</vt:lpstr>
      </vt:variant>
      <vt:variant>
        <vt:i4>13</vt:i4>
      </vt:variant>
      <vt:variant>
        <vt:lpstr>Theme</vt:lpstr>
      </vt:variant>
      <vt:variant>
        <vt:i4>18</vt:i4>
      </vt:variant>
      <vt:variant>
        <vt:lpstr>Embedded OLE Servers</vt:lpstr>
      </vt:variant>
      <vt:variant>
        <vt:i4>1</vt:i4>
      </vt:variant>
      <vt:variant>
        <vt:lpstr>Slide Titles</vt:lpstr>
      </vt:variant>
      <vt:variant>
        <vt:i4>36</vt:i4>
      </vt:variant>
    </vt:vector>
  </HeadingPairs>
  <TitlesOfParts>
    <vt:vector size="68" baseType="lpstr">
      <vt:lpstr>Arial</vt:lpstr>
      <vt:lpstr>Calibri</vt:lpstr>
      <vt:lpstr>Consolas</vt:lpstr>
      <vt:lpstr>Segoe</vt:lpstr>
      <vt:lpstr>Segoe Light</vt:lpstr>
      <vt:lpstr>Segoe Pro Display</vt:lpstr>
      <vt:lpstr>Segoe Pro Light</vt:lpstr>
      <vt:lpstr>Segoe UI</vt:lpstr>
      <vt:lpstr>Segoe UI Condensed</vt:lpstr>
      <vt:lpstr>Segoe UI Light</vt:lpstr>
      <vt:lpstr>Segoe UI Semibold</vt:lpstr>
      <vt:lpstr>Segoe UI Semilight</vt:lpstr>
      <vt:lpstr>Wingdings</vt:lpstr>
      <vt:lpstr>Executive_Retreat_2013_16x9_Jan-15-2013</vt:lpstr>
      <vt:lpstr>MSVID_Dark_Cyan_16x9_2012-08-18</vt:lpstr>
      <vt:lpstr>Metro Design-Template und Icons</vt:lpstr>
      <vt:lpstr>1_STB Cloud and Enterprise Template Audienz Modified</vt:lpstr>
      <vt:lpstr>1_Server and Cloud 2013</vt:lpstr>
      <vt:lpstr>1_Executive_Retreat_2013_16x9_Jan-15-2013</vt:lpstr>
      <vt:lpstr>3_5-30055_Office Template 2012 - 16x9 - White Background</vt:lpstr>
      <vt:lpstr>1_6-50001_WPC 2016 Keynote Template</vt:lpstr>
      <vt:lpstr>4_LIGHT COLOR TEMPLATE</vt:lpstr>
      <vt:lpstr>6-30537_Envision 2016 Keynote Template</vt:lpstr>
      <vt:lpstr>5-50109_Microsoft_Light_Template</vt:lpstr>
      <vt:lpstr>1_COLOR TEMPLATE</vt:lpstr>
      <vt:lpstr>2_EBC_2017</vt:lpstr>
      <vt:lpstr>EBC_2017</vt:lpstr>
      <vt:lpstr>1_5-50109_Microsoft_Light_Template</vt:lpstr>
      <vt:lpstr>LIGHT GRAY TEMPLATE</vt:lpstr>
      <vt:lpstr>1_WHITE TEMPLATE</vt:lpstr>
      <vt:lpstr>2_WHITE TEMPLATE</vt:lpstr>
      <vt:lpstr>think-cell Slide</vt:lpstr>
      <vt:lpstr>PowerPoint Presentation</vt:lpstr>
      <vt:lpstr>Azure Infrastructure Breadth</vt:lpstr>
      <vt:lpstr>Windows Server &amp; Azure</vt:lpstr>
      <vt:lpstr>IaaS  Core Services Overview </vt:lpstr>
      <vt:lpstr>Core infrastructure</vt:lpstr>
      <vt:lpstr>Core Services of Azure IaaS</vt:lpstr>
      <vt:lpstr>Compute (Virtual Machines)</vt:lpstr>
      <vt:lpstr>Virtual Machines &amp; Scale Sets</vt:lpstr>
      <vt:lpstr>Compute options for all types of apps</vt:lpstr>
      <vt:lpstr>Availability Options</vt:lpstr>
      <vt:lpstr>Most comprehensive resiliency and best SLA</vt:lpstr>
      <vt:lpstr>Design for Scale</vt:lpstr>
      <vt:lpstr>Scale Up vs. Scale Out</vt:lpstr>
      <vt:lpstr>Scale vs. Time</vt:lpstr>
      <vt:lpstr>Storage</vt:lpstr>
      <vt:lpstr>Azure Storage</vt:lpstr>
      <vt:lpstr>VM Storage Basics</vt:lpstr>
      <vt:lpstr>Virtual Machine Storage Basics</vt:lpstr>
      <vt:lpstr>Networking</vt:lpstr>
      <vt:lpstr>Azure Networking</vt:lpstr>
      <vt:lpstr>Connectivity Options to Azure</vt:lpstr>
      <vt:lpstr>Load Balancing</vt:lpstr>
      <vt:lpstr>Management &amp; Security</vt:lpstr>
      <vt:lpstr> Azure Active Directory</vt:lpstr>
      <vt:lpstr> Azure Resource Manager (ARM)</vt:lpstr>
      <vt:lpstr>Management &amp; Security</vt:lpstr>
      <vt:lpstr>Azure Security Center</vt:lpstr>
      <vt:lpstr>Azure Log Analytics</vt:lpstr>
      <vt:lpstr>PowerPoint Presentation</vt:lpstr>
      <vt:lpstr>Application development</vt:lpstr>
      <vt:lpstr>Business insights</vt:lpstr>
      <vt:lpstr>Machine learning </vt:lpstr>
      <vt:lpstr>Internet of things</vt:lpstr>
      <vt:lpstr>High performance computing</vt:lpstr>
      <vt:lpstr>Cognitive 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2019-02-27T04:29:31Z</dcterms:created>
  <dcterms:modified xsi:type="dcterms:W3CDTF">2019-04-16T04:04:42Z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2019-02-27T04:30:24.1698745Z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7c6b9971-3530-4c4d-9072-d44d40674cdf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